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24A6-0481-4886-A173-EAFC2E532594}" type="datetimeFigureOut">
              <a:rPr lang="en-US"/>
              <a:t>5/15/2016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C1E7-4A82-467D-B6CD-046EE6EE13B5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Lab: 5/16/16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700" y="598299"/>
            <a:ext cx="8540466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Please locate a functioning computer and log in with your Pitt user name and password.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Setup may take 5-10 minutes. (This may be prevented in the future if you use the same computer again.)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Hardcopy of today’s lab is available at the front of the room if you want one.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3700" y="3002025"/>
            <a:ext cx="8694375" cy="17851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Agenda for today</a:t>
            </a:r>
            <a:r>
              <a:rPr lang="en-US" sz="22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Basic info regarding the lab + policies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Brief discussion of today’s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Remaining time is available to work on lab, ask questions, and demonstrate lab completion.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229759" cy="5477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u="sng" dirty="0">
                <a:solidFill>
                  <a:srgbClr val="002060"/>
                </a:solidFill>
              </a:rPr>
              <a:t>Section 2</a:t>
            </a:r>
            <a:r>
              <a:rPr lang="en-US" sz="2200" dirty="0">
                <a:solidFill>
                  <a:srgbClr val="002060"/>
                </a:solidFill>
              </a:rPr>
              <a:t>: Editing Files with a graphical editor:   </a:t>
            </a:r>
            <a:r>
              <a:rPr lang="en-US" sz="2200" dirty="0" smtClean="0">
                <a:solidFill>
                  <a:srgbClr val="002060"/>
                </a:solidFill>
              </a:rPr>
              <a:t>  </a:t>
            </a:r>
            <a:endParaRPr lang="en-US" sz="2200" dirty="0"/>
          </a:p>
        </p:txBody>
      </p:sp>
      <p:pic>
        <p:nvPicPr>
          <p:cNvPr id="3" name="Picture 2" descr="N:\pitt.edu\home\k\m\kmc51\private\cs401\ex1.java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" y="630044"/>
            <a:ext cx="8503920" cy="58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229759" cy="5477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u="sng" dirty="0">
                <a:solidFill>
                  <a:srgbClr val="002060"/>
                </a:solidFill>
              </a:rPr>
              <a:t>Section 3</a:t>
            </a:r>
            <a:r>
              <a:rPr lang="en-US" sz="2200" dirty="0">
                <a:solidFill>
                  <a:srgbClr val="002060"/>
                </a:solidFill>
              </a:rPr>
              <a:t>: Compiling and Running a Java Program </a:t>
            </a:r>
            <a:endParaRPr lang="en-US" sz="2200" dirty="0"/>
          </a:p>
        </p:txBody>
      </p:sp>
      <p:pic>
        <p:nvPicPr>
          <p:cNvPr id="4" name="Picture 3" descr="Command Prom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45" y="882227"/>
            <a:ext cx="644932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229759" cy="5477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u="sng" dirty="0">
                <a:solidFill>
                  <a:srgbClr val="002060"/>
                </a:solidFill>
              </a:rPr>
              <a:t>Section </a:t>
            </a:r>
            <a:r>
              <a:rPr lang="en-US" sz="2200" u="sng" dirty="0" smtClean="0">
                <a:solidFill>
                  <a:srgbClr val="002060"/>
                </a:solidFill>
              </a:rPr>
              <a:t>4</a:t>
            </a:r>
            <a:r>
              <a:rPr lang="en-US" sz="2200" dirty="0" smtClean="0">
                <a:solidFill>
                  <a:srgbClr val="002060"/>
                </a:solidFill>
              </a:rPr>
              <a:t>: Exercise (the part you need to demo)</a:t>
            </a:r>
            <a:endParaRPr lang="en-US" sz="2200" dirty="0"/>
          </a:p>
        </p:txBody>
      </p:sp>
      <p:pic>
        <p:nvPicPr>
          <p:cNvPr id="6" name="Picture 5" descr="Command Prom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" y="626504"/>
            <a:ext cx="4206240" cy="2802089"/>
          </a:xfrm>
          <a:prstGeom prst="rect">
            <a:avLst/>
          </a:prstGeom>
        </p:spPr>
      </p:pic>
      <p:pic>
        <p:nvPicPr>
          <p:cNvPr id="7" name="Picture 6" descr="N:\pitt.edu\home\k\m\kmc51\private\cs401\Lab1.java - Notepad++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626506"/>
            <a:ext cx="4754880" cy="54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229759" cy="5477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u="sng" dirty="0">
                <a:solidFill>
                  <a:srgbClr val="002060"/>
                </a:solidFill>
              </a:rPr>
              <a:t>Section </a:t>
            </a:r>
            <a:r>
              <a:rPr lang="en-US" sz="2200" u="sng" dirty="0" smtClean="0">
                <a:solidFill>
                  <a:srgbClr val="002060"/>
                </a:solidFill>
              </a:rPr>
              <a:t>4</a:t>
            </a:r>
            <a:r>
              <a:rPr lang="en-US" sz="2200" dirty="0" smtClean="0">
                <a:solidFill>
                  <a:srgbClr val="002060"/>
                </a:solidFill>
              </a:rPr>
              <a:t>: Exercise (the part you need to demo)</a:t>
            </a:r>
            <a:endParaRPr lang="en-US" sz="2200" dirty="0"/>
          </a:p>
        </p:txBody>
      </p:sp>
      <p:pic>
        <p:nvPicPr>
          <p:cNvPr id="2" name="Picture 1" descr="N:\pitt.edu\home\k\m\kmc51\private\cs401\Lab1.java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268"/>
            <a:ext cx="5303520" cy="4153266"/>
          </a:xfrm>
          <a:prstGeom prst="rect">
            <a:avLst/>
          </a:prstGeom>
        </p:spPr>
      </p:pic>
      <p:pic>
        <p:nvPicPr>
          <p:cNvPr id="3" name="Picture 2" descr="Command Promp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0980"/>
            <a:ext cx="5486400" cy="20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" y="198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Basic lab info + policies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135" y="656924"/>
            <a:ext cx="4130101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Labs</a:t>
            </a:r>
            <a:r>
              <a:rPr lang="en-US" sz="2200" b="1" dirty="0"/>
              <a:t>:</a:t>
            </a:r>
          </a:p>
          <a:p>
            <a:r>
              <a:rPr lang="en-US" sz="2200" b="1" dirty="0"/>
              <a:t>Room: </a:t>
            </a:r>
            <a:r>
              <a:rPr lang="en-US" sz="2200" dirty="0"/>
              <a:t>5505 </a:t>
            </a:r>
            <a:r>
              <a:rPr lang="en-US" sz="2200" dirty="0" err="1"/>
              <a:t>Sennott</a:t>
            </a:r>
            <a:r>
              <a:rPr lang="en-US" sz="2200" dirty="0"/>
              <a:t> Square </a:t>
            </a:r>
            <a:endParaRPr lang="en-US" sz="2200" b="1" u="sng" dirty="0"/>
          </a:p>
          <a:p>
            <a:r>
              <a:rPr lang="en-US" sz="2200" b="1" dirty="0"/>
              <a:t>Session #1</a:t>
            </a:r>
            <a:r>
              <a:rPr lang="en-US" sz="2200" dirty="0"/>
              <a:t>: 11:30 am-1:20 pm</a:t>
            </a:r>
            <a:br>
              <a:rPr lang="en-US" sz="2200" dirty="0"/>
            </a:br>
            <a:r>
              <a:rPr lang="en-US" sz="2200" b="1" dirty="0"/>
              <a:t>Session #2: </a:t>
            </a:r>
            <a:r>
              <a:rPr lang="en-US" sz="2200" dirty="0" smtClean="0"/>
              <a:t>2:30-4:20 </a:t>
            </a:r>
            <a:r>
              <a:rPr lang="en-US" sz="2200" dirty="0"/>
              <a:t>pm</a:t>
            </a:r>
          </a:p>
          <a:p>
            <a:r>
              <a:rPr lang="en-US" sz="2200" b="1" dirty="0"/>
              <a:t>Attendance:</a:t>
            </a:r>
            <a:r>
              <a:rPr lang="en-US" sz="2200" dirty="0"/>
              <a:t> required</a:t>
            </a:r>
          </a:p>
          <a:p>
            <a:r>
              <a:rPr lang="en-US" sz="2200" b="1" dirty="0"/>
              <a:t>Holidays: </a:t>
            </a:r>
            <a:r>
              <a:rPr lang="en-US" sz="2200" dirty="0"/>
              <a:t>no class or lab on Memorial Day or July 4th</a:t>
            </a:r>
            <a:endParaRPr lang="en-US" sz="2200" b="1" dirty="0"/>
          </a:p>
          <a:p>
            <a:r>
              <a:rPr lang="en-US" sz="2200" b="1" dirty="0"/>
              <a:t>For lab handouts: </a:t>
            </a:r>
          </a:p>
          <a:p>
            <a:r>
              <a:rPr lang="en-US" sz="2200" dirty="0"/>
              <a:t>http://people.cs.pitt.edu/~ramirez/cs401/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see “CS0401 Lab Schedule” section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5602" y="656924"/>
            <a:ext cx="4406380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b="1" dirty="0"/>
              <a:t>TA: </a:t>
            </a:r>
            <a:r>
              <a:rPr lang="en-US" sz="2200" dirty="0"/>
              <a:t>Karin Cox</a:t>
            </a:r>
          </a:p>
          <a:p>
            <a:r>
              <a:rPr lang="en-US" sz="2200" b="1" dirty="0"/>
              <a:t>Email: </a:t>
            </a:r>
            <a:r>
              <a:rPr lang="en-US" sz="2200" dirty="0"/>
              <a:t>kmc51@pitt.edu</a:t>
            </a:r>
            <a:endParaRPr lang="en-US" sz="2200" b="1" dirty="0"/>
          </a:p>
          <a:p>
            <a:r>
              <a:rPr lang="en-US" sz="2200" b="1" dirty="0"/>
              <a:t>Office hours: </a:t>
            </a:r>
            <a:r>
              <a:rPr lang="en-US" sz="2200" dirty="0" smtClean="0"/>
              <a:t>Thursday 12:30-2:45 pm, Friday 3:00-5:15 pm</a:t>
            </a:r>
            <a:endParaRPr lang="en-US" sz="2200" dirty="0"/>
          </a:p>
          <a:p>
            <a:r>
              <a:rPr lang="en-US" sz="2200" b="1" dirty="0"/>
              <a:t>Office: </a:t>
            </a:r>
            <a:r>
              <a:rPr lang="en-US" sz="2200" dirty="0"/>
              <a:t>6150 </a:t>
            </a:r>
            <a:r>
              <a:rPr lang="en-US" sz="2200" dirty="0" err="1"/>
              <a:t>Sennott</a:t>
            </a:r>
            <a:r>
              <a:rPr lang="en-US" sz="2200" dirty="0"/>
              <a:t> Square</a:t>
            </a:r>
          </a:p>
          <a:p>
            <a:r>
              <a:rPr lang="en-US" sz="2200" b="1" dirty="0"/>
              <a:t>To access slides: </a:t>
            </a:r>
            <a:r>
              <a:rPr lang="en-US" sz="2200" dirty="0"/>
              <a:t>https://github.com/kc13/CS401</a:t>
            </a:r>
          </a:p>
          <a:p>
            <a:r>
              <a:rPr lang="en-US" sz="22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In some cases these may not be available until 1-2 days after lab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9625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More on attendance + demonstration of lab completion: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592" y="276999"/>
            <a:ext cx="8608162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Attendance is required (see Course policies on website for details).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This is true even if you completed the assignment in advance of the lab.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Typically you will need to do a short in-lab demonstration of the assignment.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Lab assignments may be demonstrated during office hours, but this should only be requested under unusual circumstances.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Quiz #1 and Quiz #2 will both be given during lab (check the website for announcements).</a:t>
            </a:r>
          </a:p>
        </p:txBody>
      </p:sp>
    </p:spTree>
    <p:extLst>
      <p:ext uri="{BB962C8B-B14F-4D97-AF65-F5344CB8AC3E}">
        <p14:creationId xmlns:p14="http://schemas.microsoft.com/office/powerpoint/2010/main" val="40959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28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1: Getting Started with Java and the PC 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96" y="533427"/>
            <a:ext cx="8805274" cy="16004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/>
              <a:t>Section 1</a:t>
            </a:r>
            <a:r>
              <a:rPr lang="en-US" sz="2200" dirty="0"/>
              <a:t>: Use the Command Prompt to access your files on AFS (Andrew File System).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though this step is not strictly necessary for completing the rest of the lab (for example, if you used your own computer), it may be a good idea to at least try it out for this first lab session.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44072"/>
            <a:ext cx="405516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Open command prompt (via start menu or search)</a:t>
            </a:r>
          </a:p>
          <a:p>
            <a:pPr marL="342900" indent="-342900">
              <a:buAutoNum type="arabicParenBoth"/>
            </a:pP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Most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basic commands: </a:t>
            </a:r>
          </a:p>
          <a:p>
            <a:pPr marL="742950" lvl="1" indent="-285750">
              <a:buFont typeface="Wingdings"/>
              <a:buChar char="à"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cd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(print working directory)</a:t>
            </a:r>
          </a:p>
          <a:p>
            <a:pPr marL="742950" lvl="1" indent="-285750">
              <a:buFont typeface="Wingdings"/>
              <a:buChar char="à"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cd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MyDirectoryName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(enter subdirectory within working directory)</a:t>
            </a:r>
          </a:p>
          <a:p>
            <a:pPr marL="742950" lvl="1" indent="-285750">
              <a:buFont typeface="Wingdings"/>
              <a:buChar char="à"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cd ..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(move up to parent directory)</a:t>
            </a:r>
          </a:p>
          <a:p>
            <a:pPr marL="742950" lvl="1" indent="-285750">
              <a:buFont typeface="Wingdings"/>
              <a:buChar char="à"/>
            </a:pP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dir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(list directory contents, like </a:t>
            </a:r>
            <a:r>
              <a:rPr lang="en-US" sz="1500" i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ls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in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linux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Wingdings"/>
              <a:buChar char="à"/>
            </a:pP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mkdir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MyNewDirectoryName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(create new directory)</a:t>
            </a:r>
          </a:p>
          <a:p>
            <a:pPr marL="742950" lvl="1" indent="-285750">
              <a:buFont typeface="Wingdings"/>
              <a:buChar char="à"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type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MyFileName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(print entire contents of a file, like </a:t>
            </a:r>
            <a:r>
              <a:rPr lang="en-US" sz="1500" i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cat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linux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Wingdings"/>
              <a:buChar char="à"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more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MyFileName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(like type, but can proceed incrementally)</a:t>
            </a:r>
          </a:p>
          <a:p>
            <a:pPr marL="742950" lvl="1" indent="-285750">
              <a:buFont typeface="Wingdings"/>
              <a:buChar char="à"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copy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MyFilePath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.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(copy file specified by a full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filepath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to the current working directory (“.”), note copy is like </a:t>
            </a:r>
            <a:r>
              <a:rPr lang="en-US" sz="1500" i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cp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linux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6087" y="5688588"/>
            <a:ext cx="31718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Useful command reference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https://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technet.microsoft.com/en-</a:t>
            </a:r>
          </a:p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us/library/bb490890.aspx</a:t>
            </a:r>
            <a:endParaRPr lang="en-US" sz="15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9" name="Picture 8" descr="Command Prom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78" y="2291319"/>
            <a:ext cx="485394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496" y="1302868"/>
            <a:ext cx="8270654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AFS</a:t>
            </a:r>
            <a:r>
              <a:rPr lang="en-US" dirty="0">
                <a:solidFill>
                  <a:srgbClr val="002060"/>
                </a:solidFill>
              </a:rPr>
              <a:t>: Globally accessible file system that may be accessed through these lab machines and elsewhere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useful for sharing files for classes, and for making sure files are backed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Pitt faculty/staff/students are assigned accounts accessed with their Pitt username/password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http://technology.pitt.edu/service/andrew-file-system-afs or http://people.cs.pitt.edu/~tech/news/faqs.html#sp20 if you would like more information on AFS, and how to access it through other machines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496" y="3872802"/>
            <a:ext cx="836118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When you log on to a lab machine, you will need to go through an authentication process </a:t>
            </a:r>
            <a:r>
              <a:rPr lang="en-US" dirty="0" smtClean="0">
                <a:solidFill>
                  <a:srgbClr val="002060"/>
                </a:solidFill>
              </a:rPr>
              <a:t>if you want to </a:t>
            </a:r>
            <a:r>
              <a:rPr lang="en-US" dirty="0">
                <a:solidFill>
                  <a:srgbClr val="002060"/>
                </a:solidFill>
              </a:rPr>
              <a:t>access AFS.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028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1: Getting Started with Java and the PC Lab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96" y="533427"/>
            <a:ext cx="880527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/>
              <a:t>Section 1</a:t>
            </a:r>
            <a:r>
              <a:rPr lang="en-US" sz="2200" dirty="0"/>
              <a:t>: Use the Command Prompt to access your files on AFS (Andrew File System</a:t>
            </a:r>
            <a:r>
              <a:rPr lang="en-US" sz="2200" dirty="0" smtClean="0"/>
              <a:t>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24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229759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</a:rPr>
              <a:t>Authentication Process:  </a:t>
            </a:r>
            <a:endParaRPr lang="en-US" sz="2200" dirty="0"/>
          </a:p>
        </p:txBody>
      </p:sp>
      <p:pic>
        <p:nvPicPr>
          <p:cNvPr id="5" name="Picture 4" descr="Command Prom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6" y="752563"/>
            <a:ext cx="606827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229759" cy="5477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2060"/>
                </a:solidFill>
              </a:rPr>
              <a:t>Accessing AFS: 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94133" y="6003966"/>
            <a:ext cx="831682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-     tab button will attempt to autocomplete </a:t>
            </a:r>
            <a:r>
              <a:rPr lang="en-US" sz="1600" dirty="0" err="1" smtClean="0">
                <a:solidFill>
                  <a:srgbClr val="002060"/>
                </a:solidFill>
              </a:rPr>
              <a:t>filepaths</a:t>
            </a:r>
            <a:r>
              <a:rPr lang="en-US" sz="1600" dirty="0" smtClean="0">
                <a:solidFill>
                  <a:srgbClr val="002060"/>
                </a:solidFill>
              </a:rPr>
              <a:t>, up arrow will bring up previous commands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2060"/>
                </a:solidFill>
              </a:rPr>
              <a:t>typing “</a:t>
            </a:r>
            <a:r>
              <a:rPr lang="en-US" sz="1600" dirty="0" err="1" smtClean="0">
                <a:solidFill>
                  <a:srgbClr val="002060"/>
                </a:solidFill>
              </a:rPr>
              <a:t>cls</a:t>
            </a:r>
            <a:r>
              <a:rPr lang="en-US" sz="1600" dirty="0" smtClean="0">
                <a:solidFill>
                  <a:srgbClr val="002060"/>
                </a:solidFill>
              </a:rPr>
              <a:t>” will clear any contents currently printed to the command window</a:t>
            </a:r>
          </a:p>
          <a:p>
            <a:endParaRPr lang="en-US" sz="1600" dirty="0" smtClean="0">
              <a:solidFill>
                <a:srgbClr val="002060"/>
              </a:solidFill>
            </a:endParaRPr>
          </a:p>
        </p:txBody>
      </p:sp>
      <p:pic>
        <p:nvPicPr>
          <p:cNvPr id="8" name="Picture 7" descr="Command Prom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3" y="547714"/>
            <a:ext cx="599206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229759" cy="5477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2060"/>
                </a:solidFill>
              </a:rPr>
              <a:t>Copy a file:  </a:t>
            </a:r>
            <a:endParaRPr lang="en-US" sz="2200" dirty="0"/>
          </a:p>
        </p:txBody>
      </p:sp>
      <p:pic>
        <p:nvPicPr>
          <p:cNvPr id="2" name="Picture 1" descr="Command Prom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280812"/>
            <a:ext cx="644932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229759" cy="5477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u="sng" dirty="0">
                <a:solidFill>
                  <a:srgbClr val="002060"/>
                </a:solidFill>
              </a:rPr>
              <a:t>Section 2</a:t>
            </a:r>
            <a:r>
              <a:rPr lang="en-US" sz="2200" dirty="0">
                <a:solidFill>
                  <a:srgbClr val="002060"/>
                </a:solidFill>
              </a:rPr>
              <a:t>: Editing Files with a graphical editor:   </a:t>
            </a:r>
            <a:r>
              <a:rPr lang="en-US" sz="2200" dirty="0" smtClean="0">
                <a:solidFill>
                  <a:srgbClr val="002060"/>
                </a:solidFill>
              </a:rPr>
              <a:t>  </a:t>
            </a:r>
            <a:endParaRPr lang="en-US" sz="2200" dirty="0"/>
          </a:p>
        </p:txBody>
      </p:sp>
      <p:pic>
        <p:nvPicPr>
          <p:cNvPr id="2" name="Picture 1" descr="This P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7" y="637775"/>
            <a:ext cx="4235658" cy="338852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93386" y="3425472"/>
            <a:ext cx="467110" cy="683286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s4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07" y="637774"/>
            <a:ext cx="4235657" cy="35473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2099" y="4583722"/>
            <a:ext cx="465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on ex1.java, edit with Notepad++, leave Notepad++ open for a later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665</Words>
  <Application>Microsoft Office PowerPoint</Application>
  <PresentationFormat>On-screen Show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49</cp:revision>
  <dcterms:created xsi:type="dcterms:W3CDTF">2013-07-15T20:26:40Z</dcterms:created>
  <dcterms:modified xsi:type="dcterms:W3CDTF">2016-05-16T03:45:37Z</dcterms:modified>
</cp:coreProperties>
</file>