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24A6-0481-4886-A173-EAFC2E532594}" type="datetimeFigureOut">
              <a:rPr lang="en-US"/>
              <a:t>6/11/2016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C1E7-4A82-467D-B6CD-046EE6EE13B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ramirez/cs401/labs/lab4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c13/cs40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Lab: 6/13/16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700" y="598299"/>
            <a:ext cx="8540466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Today’s lab may be done on either a lab machine or your own computer.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access the lab handout online: </a:t>
            </a:r>
            <a:r>
              <a:rPr lang="en-US" sz="2000" dirty="0">
                <a:hlinkClick r:id="rId3"/>
              </a:rPr>
              <a:t>http://people.cs.pitt.edu/~ramirez/cs401/labs/lab4.htm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And also these slides: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hlinkClick r:id="rId4"/>
              </a:rPr>
              <a:t>https://github.com/kc13/cs401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3700" y="2193944"/>
            <a:ext cx="8694375" cy="4216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Agenda for today</a:t>
            </a:r>
            <a:r>
              <a:rPr lang="en-US" sz="22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overview of Lab #4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Time available for lab / demos: 70 minutes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u="sng" dirty="0"/>
              <a:t>1</a:t>
            </a:r>
            <a:r>
              <a:rPr lang="en-US" sz="2000" u="sng" baseline="30000" dirty="0"/>
              <a:t>st</a:t>
            </a:r>
            <a:r>
              <a:rPr lang="en-US" sz="2000" u="sng" dirty="0"/>
              <a:t> section</a:t>
            </a:r>
            <a:r>
              <a:rPr lang="en-US" sz="2000" dirty="0"/>
              <a:t>: 11:30-12:40, </a:t>
            </a:r>
            <a:r>
              <a:rPr lang="en-US" sz="2000" u="sng" dirty="0"/>
              <a:t>2</a:t>
            </a:r>
            <a:r>
              <a:rPr lang="en-US" sz="2000" u="sng" baseline="30000" dirty="0"/>
              <a:t>nd</a:t>
            </a:r>
            <a:r>
              <a:rPr lang="en-US" sz="2000" u="sng" dirty="0"/>
              <a:t> section</a:t>
            </a:r>
            <a:r>
              <a:rPr lang="en-US" sz="2000" dirty="0"/>
              <a:t>: 2:30-3:40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Demos of Lab #3 should be presented at the beginning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If you need more time for Lab #4, it can be demonstrated at the beginning of next week’s lab, or during office hours.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Quiz</a:t>
            </a:r>
            <a:r>
              <a:rPr lang="en-US" sz="2000" dirty="0"/>
              <a:t>: Last 40 minutes of lab: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u="sng" dirty="0">
                <a:sym typeface="Wingdings" panose="05000000000000000000" pitchFamily="2" charset="2"/>
              </a:rPr>
              <a:t>1</a:t>
            </a:r>
            <a:r>
              <a:rPr lang="en-US" sz="2000" u="sng" baseline="30000" dirty="0">
                <a:sym typeface="Wingdings" panose="05000000000000000000" pitchFamily="2" charset="2"/>
              </a:rPr>
              <a:t>st</a:t>
            </a:r>
            <a:r>
              <a:rPr lang="en-US" sz="2000" u="sng" dirty="0">
                <a:sym typeface="Wingdings" panose="05000000000000000000" pitchFamily="2" charset="2"/>
              </a:rPr>
              <a:t> section</a:t>
            </a:r>
            <a:r>
              <a:rPr lang="en-US" sz="2000" dirty="0">
                <a:sym typeface="Wingdings" panose="05000000000000000000" pitchFamily="2" charset="2"/>
              </a:rPr>
              <a:t>: 12:40-1:20, </a:t>
            </a:r>
            <a:r>
              <a:rPr lang="en-US" sz="2000" u="sng" dirty="0">
                <a:sym typeface="Wingdings" panose="05000000000000000000" pitchFamily="2" charset="2"/>
              </a:rPr>
              <a:t>2</a:t>
            </a:r>
            <a:r>
              <a:rPr lang="en-US" sz="2000" u="sng" baseline="30000" dirty="0">
                <a:sym typeface="Wingdings" panose="05000000000000000000" pitchFamily="2" charset="2"/>
              </a:rPr>
              <a:t>nd</a:t>
            </a:r>
            <a:r>
              <a:rPr lang="en-US" sz="2000" u="sng" dirty="0">
                <a:sym typeface="Wingdings" panose="05000000000000000000" pitchFamily="2" charset="2"/>
              </a:rPr>
              <a:t> section</a:t>
            </a:r>
            <a:r>
              <a:rPr lang="en-US" sz="2000" dirty="0">
                <a:sym typeface="Wingdings" panose="05000000000000000000" pitchFamily="2" charset="2"/>
              </a:rPr>
              <a:t>: 3:40-4:20</a:t>
            </a:r>
            <a:endParaRPr lang="en-US" sz="2000" dirty="0"/>
          </a:p>
          <a:p>
            <a:pPr lvl="1"/>
            <a:endParaRPr lang="en-US" sz="2000" b="1" dirty="0"/>
          </a:p>
          <a:p>
            <a:pPr marL="914400" lvl="1" indent="-457200">
              <a:buFont typeface="+mj-lt"/>
              <a:buAutoNum type="alphaLcPeriod"/>
            </a:pPr>
            <a:endParaRPr lang="en-US" sz="2200" dirty="0"/>
          </a:p>
          <a:p>
            <a:pPr marL="914400" lvl="1" indent="-457200">
              <a:buFont typeface="+mj-lt"/>
              <a:buAutoNum type="alphaLcPeriod"/>
            </a:pPr>
            <a:endParaRPr lang="en-US" sz="2200" dirty="0"/>
          </a:p>
          <a:p>
            <a:pPr marL="914400" lvl="1" indent="-457200">
              <a:buFont typeface="+mj-lt"/>
              <a:buAutoNum type="alphaL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530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8963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Mutators</a:t>
            </a:r>
            <a:r>
              <a:rPr lang="en-US" sz="2400" dirty="0"/>
              <a:t>: Methods to let the user modify data for the object</a:t>
            </a:r>
            <a:endParaRPr lang="en-US" sz="2400" u="sng" dirty="0"/>
          </a:p>
        </p:txBody>
      </p:sp>
      <p:pic>
        <p:nvPicPr>
          <p:cNvPr id="3" name="Picture 2" descr="C:\Users\Karin\Google Drive\CS\CS401\labs\MyRectangl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"/>
          <a:stretch/>
        </p:blipFill>
        <p:spPr>
          <a:xfrm>
            <a:off x="2325505" y="786809"/>
            <a:ext cx="6492240" cy="3732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223" y="914400"/>
            <a:ext cx="1988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body of these methods will be similar to that of Constructor #2, except you will only need to handle a subset of the variables for each.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223" y="3724940"/>
            <a:ext cx="1988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no return statement is needed (return type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6427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8963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Lab4.java</a:t>
            </a:r>
            <a:r>
              <a:rPr lang="en-US" sz="2400" dirty="0"/>
              <a:t>: the “main” program</a:t>
            </a:r>
            <a:endParaRPr lang="en-US" sz="2400" u="sng" dirty="0"/>
          </a:p>
        </p:txBody>
      </p:sp>
      <p:pic>
        <p:nvPicPr>
          <p:cNvPr id="5" name="Picture 4" descr="C:\Users\Karin\Google Drive\CS\CS401\labs\Lab4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4"/>
          <a:stretch/>
        </p:blipFill>
        <p:spPr>
          <a:xfrm>
            <a:off x="194191" y="1860691"/>
            <a:ext cx="8046720" cy="470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75678"/>
            <a:ext cx="896324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also may be referred to as the “client” or “driver” program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701750"/>
            <a:ext cx="8963247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used to test the class that has been created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already completed, but it may be helpful to review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make sure it is in the same folder as MyRectangle.java</a:t>
            </a:r>
          </a:p>
        </p:txBody>
      </p:sp>
    </p:spTree>
    <p:extLst>
      <p:ext uri="{BB962C8B-B14F-4D97-AF65-F5344CB8AC3E}">
        <p14:creationId xmlns:p14="http://schemas.microsoft.com/office/powerpoint/2010/main" val="139500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8963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Lab4.java</a:t>
            </a:r>
            <a:r>
              <a:rPr lang="en-US" sz="2400" dirty="0"/>
              <a:t>: compilation and execution</a:t>
            </a:r>
            <a:endParaRPr lang="en-US" sz="2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80753" y="556438"/>
            <a:ext cx="896324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Lab4.java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Lab4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551" y="1191156"/>
            <a:ext cx="2392325" cy="20774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u="sng" dirty="0">
                <a:solidFill>
                  <a:srgbClr val="002060"/>
                </a:solidFill>
                <a:sym typeface="Wingdings" panose="05000000000000000000" pitchFamily="2" charset="2"/>
              </a:rPr>
              <a:t>Point breakdown</a:t>
            </a:r>
            <a:r>
              <a:rPr lang="en-US" sz="1700" dirty="0">
                <a:solidFill>
                  <a:srgbClr val="002060"/>
                </a:solidFill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00B050"/>
                </a:solidFill>
                <a:sym typeface="Wingdings" panose="05000000000000000000" pitchFamily="2" charset="2"/>
              </a:rPr>
              <a:t>constructors (1 point)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0070C0"/>
                </a:solidFill>
                <a:sym typeface="Wingdings" panose="05000000000000000000" pitchFamily="2" charset="2"/>
              </a:rPr>
              <a:t>area method (1 point)</a:t>
            </a:r>
          </a:p>
          <a:p>
            <a:pPr>
              <a:lnSpc>
                <a:spcPct val="150000"/>
              </a:lnSpc>
            </a:pPr>
            <a:r>
              <a:rPr lang="en-US" sz="1700" dirty="0" err="1">
                <a:solidFill>
                  <a:srgbClr val="7030A0"/>
                </a:solidFill>
                <a:sym typeface="Wingdings" panose="05000000000000000000" pitchFamily="2" charset="2"/>
              </a:rPr>
              <a:t>isInside</a:t>
            </a:r>
            <a:r>
              <a:rPr lang="en-US" sz="1700" dirty="0">
                <a:solidFill>
                  <a:srgbClr val="7030A0"/>
                </a:solidFill>
                <a:sym typeface="Wingdings" panose="05000000000000000000" pitchFamily="2" charset="2"/>
              </a:rPr>
              <a:t> method (1 point)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C00000"/>
                </a:solidFill>
                <a:sym typeface="Wingdings" panose="05000000000000000000" pitchFamily="2" charset="2"/>
              </a:rPr>
              <a:t>set methods (1 point)</a:t>
            </a:r>
            <a:endParaRPr lang="en-US" sz="1700" u="sng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Picture 2" descr="C:\Users\Karin\Google Drive\CS\CS401\labs\lab4out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6" y="1711680"/>
            <a:ext cx="6217920" cy="3084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4926" y="1292726"/>
            <a:ext cx="896324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Output should match that in lab4out.txt: 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924493" y="2359137"/>
            <a:ext cx="276446" cy="3649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68669" y="2359137"/>
            <a:ext cx="276446" cy="364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573079" y="4232957"/>
            <a:ext cx="110935" cy="8037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ket 19"/>
          <p:cNvSpPr/>
          <p:nvPr/>
        </p:nvSpPr>
        <p:spPr>
          <a:xfrm>
            <a:off x="5794744" y="3848985"/>
            <a:ext cx="106325" cy="405238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53551" y="3378083"/>
            <a:ext cx="2392325" cy="16619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u="sng" dirty="0">
                <a:sym typeface="Wingdings" panose="05000000000000000000" pitchFamily="2" charset="2"/>
              </a:rPr>
              <a:t>For the demo</a:t>
            </a:r>
            <a:r>
              <a:rPr lang="en-US" sz="1700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ym typeface="Wingdings" panose="05000000000000000000" pitchFamily="2" charset="2"/>
              </a:rPr>
              <a:t>Show the source code, your Lab4 output, and lab4out.txt </a:t>
            </a:r>
          </a:p>
        </p:txBody>
      </p:sp>
    </p:spTree>
    <p:extLst>
      <p:ext uri="{BB962C8B-B14F-4D97-AF65-F5344CB8AC3E}">
        <p14:creationId xmlns:p14="http://schemas.microsoft.com/office/powerpoint/2010/main" val="22163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Lab #4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700" y="598299"/>
            <a:ext cx="8540466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Note that for this lab you are advised to download three files (links are in the assignment instructions):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2060"/>
                </a:solidFill>
              </a:rPr>
              <a:t>MyRectangle.java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2060"/>
                </a:solidFill>
              </a:rPr>
              <a:t>Lab4.java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2060"/>
                </a:solidFill>
              </a:rPr>
              <a:t>Lab4out.txt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70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Lab #4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700" y="598299"/>
            <a:ext cx="8540466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Note that for this lab you are advised to download three files (links are in the assignment instructions):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2060"/>
                </a:solidFill>
              </a:rPr>
              <a:t>MyRectangle.java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2060"/>
                </a:solidFill>
              </a:rPr>
              <a:t>Lab4.java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2060"/>
                </a:solidFill>
              </a:rPr>
              <a:t>Lab4out.txt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9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Objective</a:t>
            </a:r>
            <a:r>
              <a:rPr lang="en-US" sz="2400" dirty="0"/>
              <a:t>: Create and test a class for representing a rectangle, using the provided files as a starting point. </a:t>
            </a:r>
            <a:endParaRPr lang="en-US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6194" y="939204"/>
            <a:ext cx="334571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/>
              <a:t>Context</a:t>
            </a:r>
            <a:r>
              <a:rPr lang="en-US" sz="2000" dirty="0"/>
              <a:t>: Imagine that we will want to use this class for rectangles that will be displayed on a screen.  Points will be represented with integer-valued coordinates.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72" y="991331"/>
            <a:ext cx="4421790" cy="27700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2558" y="2952241"/>
            <a:ext cx="3345713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/>
              <a:t>Instance variables</a:t>
            </a:r>
            <a:r>
              <a:rPr lang="en-US" sz="2000" dirty="0"/>
              <a:t>: What data do we need to store to specify a rectangle?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51959" y="667893"/>
            <a:ext cx="4115864" cy="646331"/>
            <a:chOff x="4251959" y="667893"/>
            <a:chExt cx="3170823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4783379" y="667893"/>
              <a:ext cx="2639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Top left corner of screen = (0,0)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251959" y="792037"/>
              <a:ext cx="531420" cy="2428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40613" y="3677472"/>
            <a:ext cx="3639541" cy="672652"/>
            <a:chOff x="5111047" y="3603327"/>
            <a:chExt cx="3639541" cy="672652"/>
          </a:xfrm>
        </p:grpSpPr>
        <p:sp>
          <p:nvSpPr>
            <p:cNvPr id="27" name="TextBox 26"/>
            <p:cNvSpPr txBox="1"/>
            <p:nvPr/>
          </p:nvSpPr>
          <p:spPr>
            <a:xfrm>
              <a:off x="5111047" y="3906647"/>
              <a:ext cx="363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Bottom right point = (max </a:t>
              </a:r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, max </a:t>
              </a:r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134066" y="3603327"/>
              <a:ext cx="351469" cy="33058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0026" y="872268"/>
            <a:ext cx="9480848" cy="4418787"/>
            <a:chOff x="232558" y="925433"/>
            <a:chExt cx="9480848" cy="4418787"/>
          </a:xfrm>
        </p:grpSpPr>
        <p:sp>
          <p:nvSpPr>
            <p:cNvPr id="32" name="TextBox 31"/>
            <p:cNvSpPr txBox="1"/>
            <p:nvPr/>
          </p:nvSpPr>
          <p:spPr>
            <a:xfrm>
              <a:off x="232558" y="4143891"/>
              <a:ext cx="3345713" cy="120032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u="sng" dirty="0" err="1">
                  <a:solidFill>
                    <a:srgbClr val="00B050"/>
                  </a:solidFill>
                </a:rPr>
                <a:t>startX</a:t>
              </a:r>
              <a:r>
                <a:rPr lang="en-US" dirty="0">
                  <a:solidFill>
                    <a:srgbClr val="00B050"/>
                  </a:solidFill>
                </a:rPr>
                <a:t>: value of </a:t>
              </a:r>
              <a:r>
                <a:rPr lang="en-US" i="1" dirty="0">
                  <a:solidFill>
                    <a:srgbClr val="00B050"/>
                  </a:solidFill>
                </a:rPr>
                <a:t>x</a:t>
              </a:r>
              <a:r>
                <a:rPr lang="en-US" dirty="0">
                  <a:solidFill>
                    <a:srgbClr val="00B050"/>
                  </a:solidFill>
                </a:rPr>
                <a:t> coordinate at top left corner rectangle</a:t>
              </a:r>
            </a:p>
            <a:p>
              <a:r>
                <a:rPr lang="en-US" u="sng" dirty="0" err="1">
                  <a:solidFill>
                    <a:srgbClr val="0070C0"/>
                  </a:solidFill>
                </a:rPr>
                <a:t>startY</a:t>
              </a:r>
              <a:r>
                <a:rPr lang="en-US" dirty="0">
                  <a:solidFill>
                    <a:srgbClr val="0070C0"/>
                  </a:solidFill>
                </a:rPr>
                <a:t>: value of </a:t>
              </a:r>
              <a:r>
                <a:rPr lang="en-US" i="1" dirty="0">
                  <a:solidFill>
                    <a:srgbClr val="0070C0"/>
                  </a:solidFill>
                </a:rPr>
                <a:t>y </a:t>
              </a:r>
              <a:r>
                <a:rPr lang="en-US" dirty="0">
                  <a:solidFill>
                    <a:srgbClr val="0070C0"/>
                  </a:solidFill>
                </a:rPr>
                <a:t>coordinate at top left corner of rectangle 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693525" y="925433"/>
              <a:ext cx="4019881" cy="690417"/>
              <a:chOff x="4283643" y="420245"/>
              <a:chExt cx="4019881" cy="69041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283643" y="420245"/>
                <a:ext cx="4019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Top left rectangle corner = (</a:t>
                </a:r>
                <a:r>
                  <a:rPr lang="en-US" b="1" dirty="0">
                    <a:solidFill>
                      <a:srgbClr val="00B050"/>
                    </a:solidFill>
                  </a:rPr>
                  <a:t>100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50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>
                <a:off x="4305300" y="804561"/>
                <a:ext cx="674985" cy="30610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211292" y="1802648"/>
            <a:ext cx="8031346" cy="4656838"/>
            <a:chOff x="211292" y="1802648"/>
            <a:chExt cx="8031346" cy="4656838"/>
          </a:xfrm>
        </p:grpSpPr>
        <p:sp>
          <p:nvSpPr>
            <p:cNvPr id="41" name="TextBox 40"/>
            <p:cNvSpPr txBox="1"/>
            <p:nvPr/>
          </p:nvSpPr>
          <p:spPr>
            <a:xfrm>
              <a:off x="211292" y="5259157"/>
              <a:ext cx="3345713" cy="120032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rgbClr val="002060"/>
                  </a:solidFill>
                </a:rPr>
                <a:t>width</a:t>
              </a:r>
              <a:r>
                <a:rPr lang="en-US" dirty="0">
                  <a:solidFill>
                    <a:srgbClr val="002060"/>
                  </a:solidFill>
                </a:rPr>
                <a:t>: how far rectangle extends to right of top left corner</a:t>
              </a:r>
            </a:p>
            <a:p>
              <a:r>
                <a:rPr lang="en-US" u="sng" dirty="0">
                  <a:solidFill>
                    <a:srgbClr val="7030A0"/>
                  </a:solidFill>
                </a:rPr>
                <a:t>height</a:t>
              </a:r>
              <a:r>
                <a:rPr lang="en-US" dirty="0">
                  <a:solidFill>
                    <a:srgbClr val="7030A0"/>
                  </a:solidFill>
                </a:rPr>
                <a:t>: how far rectangle extends down from the top left corner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741397" y="2048070"/>
              <a:ext cx="1369549" cy="535914"/>
              <a:chOff x="4741397" y="2048070"/>
              <a:chExt cx="1369549" cy="53591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741397" y="2214652"/>
                <a:ext cx="79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width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5441113" y="2048070"/>
                <a:ext cx="669833" cy="23416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7205754" y="1802648"/>
              <a:ext cx="1036884" cy="731836"/>
              <a:chOff x="7205754" y="1802648"/>
              <a:chExt cx="1036884" cy="7318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7444206" y="2165152"/>
                <a:ext cx="79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height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7205754" y="1802648"/>
                <a:ext cx="340599" cy="36250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07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In MyRectangle.java</a:t>
            </a:r>
            <a:r>
              <a:rPr lang="en-US" sz="2400" dirty="0"/>
              <a:t>:</a:t>
            </a:r>
            <a:endParaRPr lang="en-US" sz="2400" u="sng" dirty="0"/>
          </a:p>
        </p:txBody>
      </p:sp>
      <p:pic>
        <p:nvPicPr>
          <p:cNvPr id="3" name="Picture 2" descr="C:\Users\Karin\Google Drive\CS\CS401\labs\MyRectangl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/>
          <a:stretch/>
        </p:blipFill>
        <p:spPr>
          <a:xfrm>
            <a:off x="259173" y="1244000"/>
            <a:ext cx="8465455" cy="3985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405" y="552893"/>
            <a:ext cx="809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variables should be specified after the header line and before the first constructor.  Be sure to include the keyword “private” and the datatype (</a:t>
            </a:r>
            <a:r>
              <a:rPr lang="en-US" dirty="0" err="1"/>
              <a:t>int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661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Constructors</a:t>
            </a:r>
            <a:r>
              <a:rPr lang="en-US" sz="2400" dirty="0"/>
              <a:t>: Methods to create new rectangles</a:t>
            </a:r>
            <a:endParaRPr lang="en-US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6830" y="896672"/>
            <a:ext cx="214423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Constructor #1: default constructor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specifies behavior when user enters no arguments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in this case, initialize all instance variables to 0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1" name="Picture 10" descr="C:\Users\Karin\Google Drive\CS\CS401\labs\MyRectangl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0"/>
          <a:stretch/>
        </p:blipFill>
        <p:spPr>
          <a:xfrm>
            <a:off x="2675622" y="1031357"/>
            <a:ext cx="6468378" cy="429113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892750" y="2359454"/>
            <a:ext cx="1796748" cy="10110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26830" y="3550342"/>
            <a:ext cx="3462668" cy="2031325"/>
            <a:chOff x="226830" y="3550342"/>
            <a:chExt cx="3462668" cy="2031325"/>
          </a:xfrm>
        </p:grpSpPr>
        <p:sp>
          <p:nvSpPr>
            <p:cNvPr id="15" name="TextBox 14"/>
            <p:cNvSpPr txBox="1"/>
            <p:nvPr/>
          </p:nvSpPr>
          <p:spPr>
            <a:xfrm>
              <a:off x="226830" y="3550342"/>
              <a:ext cx="2144232" cy="203132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Constructor #2: </a:t>
              </a:r>
              <a:r>
                <a:rPr 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handles user-provided values</a:t>
              </a: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in this case, assign x, y, w, and h to the appropriate instance variables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77656" y="3668233"/>
              <a:ext cx="1711842" cy="5796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3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8963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Accessors</a:t>
            </a:r>
            <a:r>
              <a:rPr lang="en-US" sz="2400" dirty="0"/>
              <a:t>: Methods to let the user get information about the object</a:t>
            </a:r>
            <a:endParaRPr lang="en-US" sz="2400" u="sng" dirty="0"/>
          </a:p>
        </p:txBody>
      </p:sp>
      <p:pic>
        <p:nvPicPr>
          <p:cNvPr id="7" name="Picture 6" descr="C:\Users\Karin\Google Drive\CS\CS401\labs\MyRectangl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/>
          <a:stretch/>
        </p:blipFill>
        <p:spPr>
          <a:xfrm>
            <a:off x="1144062" y="680483"/>
            <a:ext cx="6675120" cy="2234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791" y="3391786"/>
            <a:ext cx="569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area</a:t>
            </a:r>
            <a:r>
              <a:rPr lang="en-US" u="sng" dirty="0"/>
              <a:t> method</a:t>
            </a:r>
            <a:r>
              <a:rPr lang="en-US" dirty="0"/>
              <a:t>: compute area using appropriate instance variables,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to user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648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8963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Accessors</a:t>
            </a:r>
            <a:r>
              <a:rPr lang="en-US" sz="2400" dirty="0"/>
              <a:t>: Methods to let the user get information about the object</a:t>
            </a:r>
            <a:endParaRPr lang="en-US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1629" y="3689498"/>
            <a:ext cx="5699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err="1"/>
              <a:t>toString</a:t>
            </a:r>
            <a:r>
              <a:rPr lang="en-US" i="1" u="sng" dirty="0"/>
              <a:t>()</a:t>
            </a:r>
            <a:r>
              <a:rPr lang="en-US" u="sng" dirty="0"/>
              <a:t> method</a:t>
            </a:r>
            <a:r>
              <a:rPr lang="en-US" dirty="0"/>
              <a:t>: already done for you</a:t>
            </a:r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This is required for </a:t>
            </a:r>
            <a:r>
              <a:rPr lang="en-US" dirty="0" err="1"/>
              <a:t>System.out.println</a:t>
            </a:r>
            <a:r>
              <a:rPr lang="en-US" dirty="0"/>
              <a:t> statements to work in Lab4.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This particular </a:t>
            </a:r>
            <a:r>
              <a:rPr lang="en-US" dirty="0" err="1"/>
              <a:t>toString</a:t>
            </a:r>
            <a:r>
              <a:rPr lang="en-US" dirty="0"/>
              <a:t> method happens to make use of </a:t>
            </a:r>
            <a:r>
              <a:rPr lang="en-US" dirty="0" err="1"/>
              <a:t>StringBuilder’s</a:t>
            </a:r>
            <a:r>
              <a:rPr lang="en-US" dirty="0"/>
              <a:t> built-to String method</a:t>
            </a:r>
          </a:p>
        </p:txBody>
      </p:sp>
      <p:pic>
        <p:nvPicPr>
          <p:cNvPr id="3" name="Picture 2" descr="C:\Users\Karin\Google Drive\CS\CS401\labs\MyRectangl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>
          <a:xfrm>
            <a:off x="414670" y="573728"/>
            <a:ext cx="7516274" cy="30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8963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Accessors</a:t>
            </a:r>
            <a:r>
              <a:rPr lang="en-US" sz="2400" dirty="0"/>
              <a:t>: Methods to let the user get information about the object</a:t>
            </a:r>
            <a:endParaRPr lang="en-US" sz="2400" u="sng" dirty="0"/>
          </a:p>
        </p:txBody>
      </p:sp>
      <p:pic>
        <p:nvPicPr>
          <p:cNvPr id="4" name="Picture 3" descr="C:\Users\Karin\Google Drive\CS\CS401\labs\MyRectangl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7"/>
          <a:stretch/>
        </p:blipFill>
        <p:spPr>
          <a:xfrm>
            <a:off x="446731" y="574159"/>
            <a:ext cx="7772400" cy="2758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1" y="3521880"/>
            <a:ext cx="4421790" cy="2770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1789" y="3605838"/>
            <a:ext cx="39100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R1 = new </a:t>
            </a:r>
            <a:r>
              <a:rPr lang="es-ES" dirty="0" err="1"/>
              <a:t>MyRectangle</a:t>
            </a:r>
            <a:r>
              <a:rPr lang="es-ES" dirty="0"/>
              <a:t>(100, 50, 80, 20);</a:t>
            </a:r>
          </a:p>
          <a:p>
            <a:r>
              <a:rPr lang="es-ES" dirty="0" err="1"/>
              <a:t>int</a:t>
            </a:r>
            <a:r>
              <a:rPr lang="es-ES" dirty="0"/>
              <a:t> x1 = 120, y1 = 70;</a:t>
            </a:r>
            <a:endParaRPr lang="en-US" dirty="0"/>
          </a:p>
          <a:p>
            <a:r>
              <a:rPr lang="en-US" dirty="0" err="1"/>
              <a:t>testInside</a:t>
            </a:r>
            <a:r>
              <a:rPr lang="en-US" dirty="0"/>
              <a:t>(R1, x1, y1);</a:t>
            </a:r>
          </a:p>
          <a:p>
            <a:r>
              <a:rPr lang="en-US" dirty="0"/>
              <a:t>(</a:t>
            </a:r>
            <a:r>
              <a:rPr lang="en-US" i="1" dirty="0" err="1"/>
              <a:t>testInside</a:t>
            </a:r>
            <a:r>
              <a:rPr lang="en-US" i="1" dirty="0"/>
              <a:t> calls </a:t>
            </a:r>
            <a:r>
              <a:rPr lang="en-US" i="1" dirty="0" err="1"/>
              <a:t>isInside</a:t>
            </a:r>
            <a:r>
              <a:rPr lang="en-US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35128" y="4354587"/>
            <a:ext cx="264620" cy="8234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6273" y="3665723"/>
            <a:ext cx="128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(120,70)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1789" y="4915602"/>
            <a:ext cx="3578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isInside</a:t>
            </a:r>
            <a:r>
              <a:rPr lang="en-US" dirty="0">
                <a:sym typeface="Wingdings" panose="05000000000000000000" pitchFamily="2" charset="2"/>
              </a:rPr>
              <a:t> should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r>
              <a:rPr lang="en-US" dirty="0">
                <a:cs typeface="Consolas" panose="020B0609020204030204" pitchFamily="49" charset="0"/>
                <a:sym typeface="Wingdings" panose="05000000000000000000" pitchFamily="2" charset="2"/>
              </a:rPr>
              <a:t>(the indicated point is just on the border of the rectangle surface)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685" y="5178056"/>
            <a:ext cx="40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Test point = (</a:t>
            </a:r>
            <a:r>
              <a:rPr lang="en-US" b="1" dirty="0">
                <a:solidFill>
                  <a:srgbClr val="00B050"/>
                </a:solidFill>
              </a:rPr>
              <a:t>120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b="1" dirty="0">
                <a:solidFill>
                  <a:srgbClr val="0070C0"/>
                </a:solidFill>
              </a:rPr>
              <a:t>70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423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714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130</cp:revision>
  <dcterms:created xsi:type="dcterms:W3CDTF">2013-07-15T20:26:40Z</dcterms:created>
  <dcterms:modified xsi:type="dcterms:W3CDTF">2016-06-12T03:46:37Z</dcterms:modified>
</cp:coreProperties>
</file>