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6/4/2016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9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3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9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6/6/16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98299"/>
            <a:ext cx="8540466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Today’s lab may be done on either a lab machine or your own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access the lab handout online: </a:t>
            </a:r>
            <a:r>
              <a:rPr lang="en-US" sz="2200" dirty="0">
                <a:hlinkClick r:id="rId3"/>
              </a:rPr>
              <a:t>http://people.cs.pitt.edu/~ramirez/cs401/labs/lab3.htm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And also these slides: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>
                <a:hlinkClick r:id="rId4"/>
              </a:rPr>
              <a:t>https://github.com/kc13/cs401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364067"/>
            <a:ext cx="8694375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Overview of Lab #3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Remaining time is available to work on lab, ask questions, and demonstrate lab completion.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Remember Assignment #1 is due tonight at 11:59 pm, and Quiz #1 will be given during next week’s lab.</a:t>
            </a:r>
          </a:p>
        </p:txBody>
      </p:sp>
    </p:spTree>
    <p:extLst>
      <p:ext uri="{BB962C8B-B14F-4D97-AF65-F5344CB8AC3E}">
        <p14:creationId xmlns:p14="http://schemas.microsoft.com/office/powerpoint/2010/main" val="31053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Goal: Write a Java program to compute the floor of a logarithm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9646" y="870665"/>
            <a:ext cx="4402649" cy="6155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Y</a:t>
            </a:r>
            <a:r>
              <a:rPr lang="en-US" sz="3400" dirty="0"/>
              <a:t> = </a:t>
            </a:r>
            <a:r>
              <a:rPr lang="en-US" sz="3400" dirty="0" err="1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en-US" sz="3400" baseline="-25000" dirty="0" err="1">
                <a:solidFill>
                  <a:srgbClr val="0070C0"/>
                </a:solidFill>
              </a:rPr>
              <a:t>b</a:t>
            </a:r>
            <a:r>
              <a:rPr lang="en-US" sz="3400" dirty="0" err="1">
                <a:solidFill>
                  <a:srgbClr val="7030A0"/>
                </a:solidFill>
              </a:rPr>
              <a:t>X</a:t>
            </a:r>
            <a:r>
              <a:rPr lang="en-US" sz="3400" dirty="0"/>
              <a:t>  </a:t>
            </a:r>
            <a:r>
              <a:rPr lang="en-US" sz="3400" dirty="0">
                <a:sym typeface="Wingdings" panose="05000000000000000000" pitchFamily="2" charset="2"/>
              </a:rPr>
              <a:t> 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b</a:t>
            </a:r>
            <a:r>
              <a:rPr lang="en-US" sz="3400" baseline="30000" dirty="0" err="1">
                <a:solidFill>
                  <a:srgbClr val="00B050"/>
                </a:solidFill>
              </a:rPr>
              <a:t>Y</a:t>
            </a:r>
            <a:r>
              <a:rPr lang="en-US" sz="3400" dirty="0"/>
              <a:t> = </a:t>
            </a:r>
            <a:r>
              <a:rPr lang="en-US" sz="3400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1067" y="1824772"/>
            <a:ext cx="44026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906146"/>
                  </p:ext>
                </p:extLst>
              </p:nvPr>
            </p:nvGraphicFramePr>
            <p:xfrm>
              <a:off x="1382970" y="2540475"/>
              <a:ext cx="6096000" cy="1485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b="1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𝐛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4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81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263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≈ 8.03892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999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" panose="02040503050406030204" pitchFamily="18" charset="0"/>
                              <a:ea typeface="Cambria Math" panose="02040503050406030204" pitchFamily="18" charset="0"/>
                            </a:rPr>
                            <a:t>≈ </a:t>
                          </a:r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3.99995</a:t>
                          </a:r>
                          <a:endParaRPr lang="en-US" dirty="0">
                            <a:latin typeface="Cambria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906146"/>
                  </p:ext>
                </p:extLst>
              </p:nvPr>
            </p:nvGraphicFramePr>
            <p:xfrm>
              <a:off x="1382970" y="2540475"/>
              <a:ext cx="6096000" cy="1485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9836" r="-2002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836" r="-5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4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08065" r="-20029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211475" r="-2002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≈ 8.03892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311475" r="-2002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" panose="02040503050406030204" pitchFamily="18" charset="0"/>
                              <a:ea typeface="Cambria Math" panose="02040503050406030204" pitchFamily="18" charset="0"/>
                            </a:rPr>
                            <a:t>≈ </a:t>
                          </a:r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3.99995</a:t>
                          </a:r>
                          <a:endParaRPr lang="en-US" dirty="0">
                            <a:latin typeface="Cambria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Method: Count iterations of integer division until quotient &lt; base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9968" y="1122287"/>
                <a:ext cx="2775338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999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968" y="1122287"/>
                <a:ext cx="277533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16" t="-13158" r="-329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299002" y="1887731"/>
            <a:ext cx="3218214" cy="2266379"/>
            <a:chOff x="1373027" y="1887731"/>
            <a:chExt cx="3218214" cy="2266379"/>
          </a:xfrm>
        </p:grpSpPr>
        <p:sp>
          <p:nvSpPr>
            <p:cNvPr id="11" name="TextBox 10"/>
            <p:cNvSpPr txBox="1"/>
            <p:nvPr/>
          </p:nvSpPr>
          <p:spPr>
            <a:xfrm>
              <a:off x="1465315" y="1887731"/>
              <a:ext cx="3007173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9999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/10 = </a:t>
              </a:r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999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r 9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5315" y="2675462"/>
              <a:ext cx="3007173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999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/10 = </a:t>
              </a:r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r 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5315" y="3463192"/>
              <a:ext cx="3007173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/10 = </a:t>
              </a:r>
              <a:r>
                <a:rPr lang="en-US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r 9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373027" y="1887732"/>
              <a:ext cx="3218214" cy="22663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12859" y="2362681"/>
            <a:ext cx="174958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Answer: 3</a:t>
            </a:r>
          </a:p>
        </p:txBody>
      </p:sp>
    </p:spTree>
    <p:extLst>
      <p:ext uri="{BB962C8B-B14F-4D97-AF65-F5344CB8AC3E}">
        <p14:creationId xmlns:p14="http://schemas.microsoft.com/office/powerpoint/2010/main" val="34343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Program Requirements: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20" y="797442"/>
            <a:ext cx="7251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/>
              <a:t>Prompt user to enter an integer base </a:t>
            </a:r>
            <a:r>
              <a:rPr lang="en-US" sz="2000" i="1" dirty="0"/>
              <a:t>b</a:t>
            </a:r>
            <a:r>
              <a:rPr lang="en-US" sz="2000" dirty="0"/>
              <a:t> &gt; 1 (e.g., ‘2’ for log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Quit program if entered </a:t>
            </a:r>
            <a:r>
              <a:rPr lang="en-US" sz="2000" i="1" dirty="0"/>
              <a:t>b</a:t>
            </a:r>
            <a:r>
              <a:rPr lang="en-US" sz="2000" dirty="0"/>
              <a:t> ≤ 1</a:t>
            </a:r>
          </a:p>
          <a:p>
            <a:pPr marL="457200" indent="-457200">
              <a:buAutoNum type="arabicParenBoth" startAt="2"/>
            </a:pPr>
            <a:r>
              <a:rPr lang="en-US" sz="2000" dirty="0"/>
              <a:t>Prompt user to enter a positive integer </a:t>
            </a:r>
            <a:r>
              <a:rPr lang="en-US" sz="2000" i="1" dirty="0"/>
              <a:t>X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 must be prompted again if </a:t>
            </a:r>
            <a:r>
              <a:rPr lang="en-US" sz="2000" i="1" dirty="0"/>
              <a:t>X</a:t>
            </a:r>
            <a:r>
              <a:rPr lang="en-US" sz="2000" dirty="0"/>
              <a:t> ≤ 0</a:t>
            </a:r>
          </a:p>
          <a:p>
            <a:pPr marL="457200" indent="-457200">
              <a:buAutoNum type="arabicParenBoth" startAt="3"/>
            </a:pPr>
            <a:r>
              <a:rPr lang="en-US" sz="2000" dirty="0"/>
              <a:t>Use the integer division method to calculate </a:t>
            </a:r>
            <a:r>
              <a:rPr lang="en-US" sz="2000" i="1" dirty="0"/>
              <a:t>floor(</a:t>
            </a:r>
            <a:r>
              <a:rPr lang="en-US" sz="2000" i="1" dirty="0" err="1"/>
              <a:t>log</a:t>
            </a:r>
            <a:r>
              <a:rPr lang="en-US" sz="2000" i="1" baseline="-25000" dirty="0" err="1"/>
              <a:t>b</a:t>
            </a:r>
            <a:r>
              <a:rPr lang="en-US" sz="2000" i="1" dirty="0"/>
              <a:t>(X))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Print the result to the screen</a:t>
            </a:r>
          </a:p>
          <a:p>
            <a:r>
              <a:rPr lang="en-US" sz="2000" dirty="0"/>
              <a:t>(4)   Continue indefinitely.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320" y="3257105"/>
            <a:ext cx="7251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Other considerations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457200" indent="-457200">
              <a:buAutoNum type="arabicParenBoth"/>
            </a:pPr>
            <a:r>
              <a:rPr lang="en-US" sz="2000" dirty="0"/>
              <a:t>The user may enter an </a:t>
            </a:r>
            <a:r>
              <a:rPr lang="en-US" sz="2000" i="1" dirty="0"/>
              <a:t>X </a:t>
            </a:r>
            <a:r>
              <a:rPr lang="en-US" sz="2000" dirty="0"/>
              <a:t>that is less than the 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e.g., log</a:t>
            </a:r>
            <a:r>
              <a:rPr lang="en-US" sz="2000" baseline="-25000" dirty="0"/>
              <a:t>10</a:t>
            </a:r>
            <a:r>
              <a:rPr lang="en-US" sz="2000" dirty="0"/>
              <a:t>(</a:t>
            </a:r>
            <a:r>
              <a:rPr lang="en-US" sz="2000" i="1" dirty="0"/>
              <a:t>5</a:t>
            </a:r>
            <a:r>
              <a:rPr lang="en-US" sz="2000" dirty="0"/>
              <a:t>).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Answer = 0 (no iterations of division routine)</a:t>
            </a:r>
          </a:p>
          <a:p>
            <a:pPr marL="457200" indent="-457200">
              <a:buAutoNum type="arabicParenBoth" startAt="2"/>
            </a:pPr>
            <a:r>
              <a:rPr lang="en-US" sz="2000" dirty="0"/>
              <a:t>You can assume the user will input integers for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required to gracefully handle non-integer input  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46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Sample Output:</a:t>
            </a:r>
          </a:p>
        </p:txBody>
      </p:sp>
      <p:pic>
        <p:nvPicPr>
          <p:cNvPr id="3" name="Picture 2" descr="Command Promp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1" y="553957"/>
            <a:ext cx="7040880" cy="57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900577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/>
              <a:t>What is </a:t>
            </a:r>
            <a:r>
              <a:rPr lang="en-US" sz="2600" u="sng" dirty="0"/>
              <a:t>not</a:t>
            </a:r>
            <a:r>
              <a:rPr lang="en-US" sz="2600" dirty="0"/>
              <a:t> allowed (but may be helpful in other situations, when an exact logarithm is needed):</a:t>
            </a:r>
          </a:p>
        </p:txBody>
      </p:sp>
      <p:pic>
        <p:nvPicPr>
          <p:cNvPr id="5" name="Picture 4" descr="C:\Users\Karin\Google Drive\CS\CS401\labs\LogDemo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/>
          <a:stretch/>
        </p:blipFill>
        <p:spPr>
          <a:xfrm>
            <a:off x="703872" y="978195"/>
            <a:ext cx="7406640" cy="53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9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the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786" y="652129"/>
            <a:ext cx="8134066" cy="193899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Show some sample log calculations.</a:t>
            </a:r>
          </a:p>
          <a:p>
            <a:pPr marL="514350" indent="-514350">
              <a:buAutoNum type="arabicParenBoth"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Show example of user entering a negative X. </a:t>
            </a:r>
          </a:p>
          <a:p>
            <a:pPr marL="514350" indent="-514350">
              <a:buAutoNum type="arabicParenBoth"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(3) Exit with a negative base.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38122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Options if more time is needed: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786" y="3611525"/>
            <a:ext cx="813406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Demonstrate at beginning of next lab.</a:t>
            </a:r>
          </a:p>
          <a:p>
            <a:pPr marL="514350" indent="-514350">
              <a:buAutoNum type="arabicParenBoth"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Demonstrate during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164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343</Words>
  <Application>Microsoft Office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93</cp:revision>
  <dcterms:created xsi:type="dcterms:W3CDTF">2013-07-15T20:26:40Z</dcterms:created>
  <dcterms:modified xsi:type="dcterms:W3CDTF">2016-06-04T20:43:21Z</dcterms:modified>
</cp:coreProperties>
</file>