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9" r:id="rId2"/>
    <p:sldId id="265" r:id="rId3"/>
    <p:sldId id="266" r:id="rId4"/>
    <p:sldId id="267" r:id="rId5"/>
    <p:sldId id="268" r:id="rId6"/>
    <p:sldId id="269" r:id="rId7"/>
    <p:sldId id="272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7/24/2016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6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#9: 7/25/16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86662" y="696862"/>
            <a:ext cx="704264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You can access the lab handout online: </a:t>
            </a:r>
            <a:r>
              <a:rPr lang="en-US" sz="2000" dirty="0">
                <a:hlinkClick r:id="rId3"/>
              </a:rPr>
              <a:t>http://people.cs.pitt.edu/~ramirez/cs401/labs/lab9.htm</a:t>
            </a:r>
            <a:endParaRPr lang="en-US" sz="2000" dirty="0"/>
          </a:p>
          <a:p>
            <a:pPr lvl="1"/>
            <a:r>
              <a:rPr lang="en-US" sz="2000" dirty="0"/>
              <a:t>And also these slides: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https://github.com/kc13/cs401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2098248"/>
            <a:ext cx="8786384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Graded quizzes are available at the front of the room.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note on question #3: the first point was awarded by default</a:t>
            </a:r>
          </a:p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         solutions will be posted on the CS401 website</a:t>
            </a:r>
          </a:p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         check that the point total is correct</a:t>
            </a:r>
          </a:p>
          <a:p>
            <a:r>
              <a:rPr lang="en-US" sz="2000" dirty="0">
                <a:sym typeface="Wingdings" panose="05000000000000000000" pitchFamily="2" charset="2"/>
              </a:rPr>
              <a:t>2.     </a:t>
            </a:r>
            <a:r>
              <a:rPr lang="en-US" sz="2000" dirty="0"/>
              <a:t>Overview of Lab #9</a:t>
            </a:r>
          </a:p>
          <a:p>
            <a:r>
              <a:rPr lang="en-US" sz="2000" dirty="0"/>
              <a:t>3.     Time available for lab / demos (Lab #8 demos should be presented right away).</a:t>
            </a:r>
            <a:r>
              <a:rPr lang="en-US" sz="22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1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#9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700" y="598299"/>
            <a:ext cx="854046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To complete this lab you will need four files: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99" y="1218526"/>
            <a:ext cx="8733221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Movie.java</a:t>
            </a:r>
            <a:r>
              <a:rPr lang="en-US" sz="2400" dirty="0">
                <a:solidFill>
                  <a:srgbClr val="002060"/>
                </a:solidFill>
              </a:rPr>
              <a:t>: Class to represent a movie, from Lab #6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MovieDB.java</a:t>
            </a:r>
            <a:r>
              <a:rPr lang="en-US" sz="2400" dirty="0">
                <a:solidFill>
                  <a:srgbClr val="002060"/>
                </a:solidFill>
              </a:rPr>
              <a:t>: Class to represent a movie database, from Lab #6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movieFile.txt</a:t>
            </a:r>
            <a:r>
              <a:rPr lang="en-US" sz="2400" dirty="0">
                <a:solidFill>
                  <a:srgbClr val="002060"/>
                </a:solidFill>
              </a:rPr>
              <a:t>: Text file with movie info, from Lab #6</a:t>
            </a:r>
            <a:endParaRPr lang="en-US" sz="2400" u="sng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Lab9.java</a:t>
            </a:r>
            <a:r>
              <a:rPr lang="en-US" sz="2400" dirty="0">
                <a:solidFill>
                  <a:srgbClr val="002060"/>
                </a:solidFill>
              </a:rPr>
              <a:t>: Client program that utilizes classes; incomplete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Objective</a:t>
            </a:r>
            <a:r>
              <a:rPr lang="en-US" sz="2600" dirty="0"/>
              <a:t>: Complete an implementation of a graphical interface. </a:t>
            </a:r>
            <a:endParaRPr lang="en-US" sz="2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04453" y="612470"/>
            <a:ext cx="8733221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user will be able to access much of the same functionality as was available in Lab #6 (list movies, add movie, find movie)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 Input/output will be done through the GUI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Lab #9, all that you need to complete is the body of </a:t>
            </a:r>
            <a:r>
              <a:rPr lang="en-US" sz="2400" dirty="0" err="1">
                <a:solidFill>
                  <a:srgbClr val="002060"/>
                </a:solidFill>
              </a:rPr>
              <a:t>ControlListener</a:t>
            </a:r>
            <a:r>
              <a:rPr lang="en-US" sz="2400" dirty="0">
                <a:solidFill>
                  <a:srgbClr val="002060"/>
                </a:solidFill>
              </a:rPr>
              <a:t> (which implements </a:t>
            </a:r>
            <a:r>
              <a:rPr lang="en-US" sz="2400" dirty="0" err="1">
                <a:solidFill>
                  <a:srgbClr val="002060"/>
                </a:solidFill>
              </a:rPr>
              <a:t>ActionListener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 The program can be compiled and run without changes (buttons won’t work; use Ctrl-C to exit)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 descr="Lab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31" y="3913700"/>
            <a:ext cx="443927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Lab9.java</a:t>
            </a:r>
            <a:r>
              <a:rPr lang="en-US" sz="2600" dirty="0"/>
              <a:t>: highlights, lines 12-54</a:t>
            </a:r>
            <a:endParaRPr lang="en-US" sz="2600" u="sng" dirty="0"/>
          </a:p>
        </p:txBody>
      </p:sp>
      <p:pic>
        <p:nvPicPr>
          <p:cNvPr id="3" name="Picture 2" descr="C:\Users\Karin\Google Drive\CS\CS401\labs\Lab9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" b="4651"/>
          <a:stretch/>
        </p:blipFill>
        <p:spPr>
          <a:xfrm>
            <a:off x="108295" y="492442"/>
            <a:ext cx="5303520" cy="62331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625163" y="1701210"/>
            <a:ext cx="3795823" cy="307777"/>
            <a:chOff x="4625163" y="1701210"/>
            <a:chExt cx="3795823" cy="30777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625163" y="1935126"/>
              <a:ext cx="10058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52214" y="1701210"/>
              <a:ext cx="266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movies</a:t>
              </a:r>
              <a:r>
                <a:rPr lang="en-US" sz="1400" dirty="0"/>
                <a:t>: </a:t>
              </a:r>
              <a:r>
                <a:rPr lang="en-US" sz="1400" dirty="0" err="1"/>
                <a:t>movieDB</a:t>
              </a:r>
              <a:r>
                <a:rPr lang="en-US" sz="1400" dirty="0"/>
                <a:t> instance</a:t>
              </a:r>
              <a:endParaRPr lang="en-US" sz="1400" u="sng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5163" y="1897630"/>
            <a:ext cx="3795823" cy="307777"/>
            <a:chOff x="4625163" y="1743742"/>
            <a:chExt cx="3795823" cy="307777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4625163" y="1935126"/>
              <a:ext cx="10058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52214" y="1743742"/>
              <a:ext cx="266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err="1"/>
                <a:t>theWindow</a:t>
              </a:r>
              <a:r>
                <a:rPr lang="en-US" sz="1400" dirty="0"/>
                <a:t>: </a:t>
              </a:r>
              <a:r>
                <a:rPr lang="en-US" sz="1400" dirty="0" err="1"/>
                <a:t>JFrame</a:t>
              </a:r>
              <a:r>
                <a:rPr lang="en-US" sz="1400" dirty="0"/>
                <a:t> instance</a:t>
              </a:r>
              <a:endParaRPr lang="en-US" sz="1400" u="sng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18837" y="2349065"/>
            <a:ext cx="4253023" cy="738664"/>
            <a:chOff x="4625163" y="1743742"/>
            <a:chExt cx="3795823" cy="738664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625163" y="1935126"/>
              <a:ext cx="10058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52214" y="1743742"/>
              <a:ext cx="26687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err="1"/>
                <a:t>JButton</a:t>
              </a:r>
              <a:r>
                <a:rPr lang="en-US" sz="1400" u="sng" dirty="0"/>
                <a:t> objects</a:t>
              </a:r>
              <a:r>
                <a:rPr lang="en-US" sz="1400" dirty="0"/>
                <a:t>: </a:t>
              </a:r>
              <a:r>
                <a:rPr lang="en-US" sz="1400" dirty="0" err="1"/>
                <a:t>ControlListener</a:t>
              </a:r>
              <a:r>
                <a:rPr lang="en-US" sz="1400" dirty="0"/>
                <a:t> will need to respond to clicks on any of these options.</a:t>
              </a:r>
              <a:endParaRPr lang="en-US" sz="1400" u="sng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02958" y="2817628"/>
            <a:ext cx="6368902" cy="746553"/>
            <a:chOff x="2736741" y="1520409"/>
            <a:chExt cx="5684245" cy="746553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736741" y="1520409"/>
              <a:ext cx="2894262" cy="4147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52214" y="1743742"/>
              <a:ext cx="2668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err="1"/>
                <a:t>JTextArea</a:t>
              </a:r>
              <a:r>
                <a:rPr lang="en-US" sz="1400" u="sng" dirty="0"/>
                <a:t> object</a:t>
              </a:r>
              <a:r>
                <a:rPr lang="en-US" sz="1400" dirty="0"/>
                <a:t>: where the output text will be displayed</a:t>
              </a:r>
              <a:endParaRPr lang="en-US" sz="14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2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Lab9.java</a:t>
            </a:r>
            <a:r>
              <a:rPr lang="en-US" sz="2600" dirty="0"/>
              <a:t>: highlights, lines 75-82</a:t>
            </a:r>
            <a:endParaRPr lang="en-US" sz="2600" u="sng" dirty="0"/>
          </a:p>
        </p:txBody>
      </p:sp>
      <p:pic>
        <p:nvPicPr>
          <p:cNvPr id="4" name="Picture 3" descr="C:\Users\Karin\Google Drive\CS\CS401\labs\Lab9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23560" r="1315" b="11718"/>
          <a:stretch/>
        </p:blipFill>
        <p:spPr>
          <a:xfrm>
            <a:off x="127584" y="680485"/>
            <a:ext cx="5696579" cy="19606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146689" y="1411238"/>
            <a:ext cx="4139389" cy="738664"/>
            <a:chOff x="4625163" y="1701210"/>
            <a:chExt cx="2291103" cy="738664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625163" y="1935126"/>
              <a:ext cx="10058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52214" y="1701210"/>
              <a:ext cx="11640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e</a:t>
              </a:r>
              <a:r>
                <a:rPr lang="en-US" sz="1400" dirty="0"/>
                <a:t>: This will refer to any action (button click).</a:t>
              </a:r>
              <a:endParaRPr lang="en-US" sz="1400" u="sng" dirty="0"/>
            </a:p>
            <a:p>
              <a:endParaRPr lang="en-US" sz="1400" u="sng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7321" y="3051544"/>
            <a:ext cx="7134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need to know which button was clicked to generate 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using </a:t>
            </a:r>
            <a:r>
              <a:rPr lang="en-US" dirty="0" err="1"/>
              <a:t>e.getSource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need to cast the returned value as </a:t>
            </a:r>
            <a:r>
              <a:rPr lang="en-US" dirty="0" err="1"/>
              <a:t>JButton</a:t>
            </a:r>
            <a:r>
              <a:rPr lang="en-US" dirty="0"/>
              <a:t> type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see ex24b.java for an example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returned value will then need to be compared with the four </a:t>
            </a:r>
            <a:r>
              <a:rPr lang="en-US" dirty="0" err="1">
                <a:sym typeface="Wingdings" panose="05000000000000000000" pitchFamily="2" charset="2"/>
              </a:rPr>
              <a:t>JButton</a:t>
            </a:r>
            <a:r>
              <a:rPr lang="en-US" dirty="0">
                <a:sym typeface="Wingdings" panose="05000000000000000000" pitchFamily="2" charset="2"/>
              </a:rPr>
              <a:t> instances that are present in the program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  see Counters.java for a somewhat related 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7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Lab9.java</a:t>
            </a:r>
            <a:r>
              <a:rPr lang="en-US" sz="2600" dirty="0"/>
              <a:t>: highlights, lines 75-82</a:t>
            </a:r>
            <a:endParaRPr lang="en-US" sz="2600" u="sng" dirty="0"/>
          </a:p>
        </p:txBody>
      </p:sp>
      <p:pic>
        <p:nvPicPr>
          <p:cNvPr id="4" name="Picture 3" descr="C:\Users\Karin\Google Drive\CS\CS401\labs\Lab9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23560" r="1315" b="11718"/>
          <a:stretch/>
        </p:blipFill>
        <p:spPr>
          <a:xfrm>
            <a:off x="127584" y="680485"/>
            <a:ext cx="5696579" cy="19606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146689" y="1411238"/>
            <a:ext cx="4139389" cy="738664"/>
            <a:chOff x="4625163" y="1701210"/>
            <a:chExt cx="2291103" cy="738664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625163" y="1935126"/>
              <a:ext cx="10058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52214" y="1701210"/>
              <a:ext cx="11640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e</a:t>
              </a:r>
              <a:r>
                <a:rPr lang="en-US" sz="1400" dirty="0"/>
                <a:t>: This will refer to any action (button click).</a:t>
              </a:r>
              <a:endParaRPr lang="en-US" sz="1400" u="sng" dirty="0"/>
            </a:p>
            <a:p>
              <a:endParaRPr lang="en-US" sz="1400" u="sng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7321" y="2945214"/>
            <a:ext cx="713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determined which button generated the event, you will need to execute code that is relevant to what the user requested.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see detailed instructions in lab handout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Lab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6" y="4924110"/>
            <a:ext cx="4439270" cy="1114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321" y="3974874"/>
            <a:ext cx="75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note of the requirement that the </a:t>
            </a:r>
            <a:r>
              <a:rPr lang="en-US" dirty="0" err="1"/>
              <a:t>JTextArea</a:t>
            </a:r>
            <a:r>
              <a:rPr lang="en-US" dirty="0"/>
              <a:t> shows only the needed data (previous data are cleared out) and is resized to match the current data shown (for example, with pack()).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18842" y="5616337"/>
            <a:ext cx="3480168" cy="307777"/>
            <a:chOff x="4625163" y="1733109"/>
            <a:chExt cx="1926231" cy="30777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625163" y="1935126"/>
              <a:ext cx="7591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87342" y="1733109"/>
              <a:ext cx="116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JTextArea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8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Tips and helpful resources</a:t>
            </a:r>
            <a:r>
              <a:rPr lang="en-US" sz="2600" dirty="0"/>
              <a:t>: </a:t>
            </a:r>
            <a:endParaRPr lang="en-US" sz="2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63525" y="797442"/>
            <a:ext cx="7145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JTextArea</a:t>
            </a:r>
            <a:r>
              <a:rPr lang="en-US" sz="2000" dirty="0"/>
              <a:t> has a “</a:t>
            </a:r>
            <a:r>
              <a:rPr lang="en-US" sz="2000" dirty="0" err="1"/>
              <a:t>setText</a:t>
            </a:r>
            <a:r>
              <a:rPr lang="en-US" sz="2000" dirty="0"/>
              <a:t>()” method that may be helpful for clearing out the text field.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A </a:t>
            </a:r>
            <a:r>
              <a:rPr lang="en-US" sz="2000" dirty="0" err="1"/>
              <a:t>JOptionPane</a:t>
            </a:r>
            <a:r>
              <a:rPr lang="en-US" sz="2000" dirty="0"/>
              <a:t> object will return an </a:t>
            </a:r>
            <a:r>
              <a:rPr lang="en-US" sz="2000" dirty="0" err="1"/>
              <a:t>int</a:t>
            </a:r>
            <a:r>
              <a:rPr lang="en-US" sz="2000" dirty="0"/>
              <a:t> value indicating which option the user chose.  The value assigned to the option depends on its position within the display.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Example:  If the order of the buttons, from left to right, is “Yes”, ”No”, and “Cancel”, then these responses will map onto the integers 0, 1, and 2.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If you forget this mapping, you can also access the options’ values through fields that are made available in the </a:t>
            </a:r>
            <a:r>
              <a:rPr lang="en-US" sz="1600" dirty="0" err="1">
                <a:solidFill>
                  <a:srgbClr val="002060"/>
                </a:solidFill>
              </a:rPr>
              <a:t>JOptionPane</a:t>
            </a:r>
            <a:r>
              <a:rPr lang="en-US" sz="1600" dirty="0">
                <a:solidFill>
                  <a:srgbClr val="002060"/>
                </a:solidFill>
              </a:rPr>
              <a:t> class (e.g., you could test the returned </a:t>
            </a:r>
            <a:r>
              <a:rPr lang="en-US" sz="1600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against either “0” or “</a:t>
            </a:r>
            <a:r>
              <a:rPr lang="en-US" sz="1600" dirty="0" err="1">
                <a:solidFill>
                  <a:srgbClr val="002060"/>
                </a:solidFill>
              </a:rPr>
              <a:t>JOptionPane.YES_OPTION</a:t>
            </a:r>
            <a:r>
              <a:rPr lang="en-US" sz="1600" dirty="0">
                <a:solidFill>
                  <a:srgbClr val="002060"/>
                </a:solidFill>
              </a:rPr>
              <a:t>”).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Resources</a:t>
            </a:r>
            <a:r>
              <a:rPr lang="en-US" sz="2000" dirty="0"/>
              <a:t>: Class slides, handouts, Lab #6, API, and other Oracle webpages.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4638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For the demo</a:t>
            </a:r>
            <a:r>
              <a:rPr lang="en-US" sz="2600" dirty="0"/>
              <a:t>: </a:t>
            </a:r>
            <a:endParaRPr lang="en-US" sz="2600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181" y="517485"/>
            <a:ext cx="7591647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Movies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Movie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Movie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Quit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Scoring is largely based on execution, although the source code should be available.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You can assume that the user will enter appropriate inputs, not click Cancel, and not exceed the database capacity.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This can be demonstrated next week.  Note that Lab #10 will need to be completed during that lab session also (no extra week).</a:t>
            </a:r>
          </a:p>
        </p:txBody>
      </p:sp>
    </p:spTree>
    <p:extLst>
      <p:ext uri="{BB962C8B-B14F-4D97-AF65-F5344CB8AC3E}">
        <p14:creationId xmlns:p14="http://schemas.microsoft.com/office/powerpoint/2010/main" val="6008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</TotalTime>
  <Words>620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204</cp:revision>
  <dcterms:created xsi:type="dcterms:W3CDTF">2013-07-15T20:26:40Z</dcterms:created>
  <dcterms:modified xsi:type="dcterms:W3CDTF">2016-07-25T04:08:35Z</dcterms:modified>
</cp:coreProperties>
</file>