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9" r:id="rId2"/>
    <p:sldId id="265" r:id="rId3"/>
    <p:sldId id="260" r:id="rId4"/>
    <p:sldId id="266" r:id="rId5"/>
    <p:sldId id="267" r:id="rId6"/>
    <p:sldId id="268" r:id="rId7"/>
    <p:sldId id="273" r:id="rId8"/>
    <p:sldId id="274" r:id="rId9"/>
    <p:sldId id="275" r:id="rId10"/>
    <p:sldId id="276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69" autoAdjust="0"/>
    <p:restoredTop sz="94660"/>
  </p:normalViewPr>
  <p:slideViewPr>
    <p:cSldViewPr snapToGrid="0">
      <p:cViewPr varScale="1">
        <p:scale>
          <a:sx n="90" d="100"/>
          <a:sy n="90" d="100"/>
        </p:scale>
        <p:origin x="159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2924A6-0481-4886-A173-EAFC2E532594}" type="datetimeFigureOut">
              <a:rPr lang="en-US"/>
              <a:t>6/26/2016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6FC1E7-4A82-467D-B6CD-046EE6EE13B5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027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FC1E7-4A82-467D-B6CD-046EE6EE13B5}" type="slidenum">
              <a:rPr lang="en-US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1125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FC1E7-4A82-467D-B6CD-046EE6EE13B5}" type="slidenum">
              <a:rPr lang="en-US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749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FC1E7-4A82-467D-B6CD-046EE6EE13B5}" type="slidenum">
              <a:rPr lang="en-US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638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FC1E7-4A82-467D-B6CD-046EE6EE13B5}" type="slidenum">
              <a:rPr lang="en-US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541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FC1E7-4A82-467D-B6CD-046EE6EE13B5}" type="slidenum">
              <a:rPr lang="en-US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096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FC1E7-4A82-467D-B6CD-046EE6EE13B5}" type="slidenum">
              <a:rPr lang="en-US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446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FC1E7-4A82-467D-B6CD-046EE6EE13B5}" type="slidenum">
              <a:rPr lang="en-US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482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FC1E7-4A82-467D-B6CD-046EE6EE13B5}" type="slidenum">
              <a:rPr lang="en-US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74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FC1E7-4A82-467D-B6CD-046EE6EE13B5}" type="slidenum">
              <a:rPr lang="en-US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407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FC1E7-4A82-467D-B6CD-046EE6EE13B5}" type="slidenum">
              <a:rPr lang="en-US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349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10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573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447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236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933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093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15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48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38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065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99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152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cs.pitt.edu/~ramirez/cs401/labs/lab6.ht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kc13/cs401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CS401 Lab: 6/27/16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3700" y="598299"/>
            <a:ext cx="8540466" cy="16312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000" dirty="0"/>
              <a:t>Today’s lab may be done on either a lab machine or your own computer.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You can access the lab handout online: </a:t>
            </a:r>
            <a:r>
              <a:rPr lang="en-US" sz="2000" dirty="0">
                <a:hlinkClick r:id="rId3"/>
              </a:rPr>
              <a:t>http://people.cs.pitt.edu/~ramirez/cs401/labs/lab6.htm</a:t>
            </a: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And also these slides: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>
                <a:hlinkClick r:id="rId4"/>
              </a:rPr>
              <a:t>https://github.com/kc13/cs401</a:t>
            </a: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23700" y="2193944"/>
            <a:ext cx="8786384" cy="198515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200" u="sng" dirty="0">
                <a:solidFill>
                  <a:srgbClr val="002060"/>
                </a:solidFill>
              </a:rPr>
              <a:t>Agenda for today</a:t>
            </a:r>
            <a:r>
              <a:rPr lang="en-US" sz="2200" dirty="0">
                <a:solidFill>
                  <a:srgbClr val="002060"/>
                </a:solidFill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 few quizzes were not picked up last week.  These are available at the front of the room. </a:t>
            </a:r>
          </a:p>
          <a:p>
            <a:pPr lvl="1"/>
            <a:r>
              <a:rPr lang="en-US" sz="1900" dirty="0">
                <a:solidFill>
                  <a:srgbClr val="002060"/>
                </a:solidFill>
                <a:sym typeface="Wingdings" panose="05000000000000000000" pitchFamily="2" charset="2"/>
              </a:rPr>
              <a:t> Also remember Assignment #2 is due tomorrow at 11:59 pm.</a:t>
            </a:r>
            <a:endParaRPr lang="en-US" sz="1900" dirty="0">
              <a:solidFill>
                <a:srgbClr val="00206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Ov</a:t>
            </a:r>
            <a:r>
              <a:rPr lang="en-US" sz="2000" b="1" dirty="0"/>
              <a:t>e</a:t>
            </a:r>
            <a:r>
              <a:rPr lang="en-US" sz="2000" dirty="0"/>
              <a:t>rview of Lab #6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Time available for lab / demos (Lab #5 demos should be presented right away).</a:t>
            </a:r>
            <a:r>
              <a:rPr lang="en-US" sz="2200" dirty="0"/>
              <a:t>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5152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8697433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/>
              <a:t>Lab6.java</a:t>
            </a:r>
            <a:r>
              <a:rPr lang="en-US" sz="2400" dirty="0"/>
              <a:t>: Lines 39-85 </a:t>
            </a:r>
            <a:endParaRPr lang="en-US" sz="2400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06326" y="489096"/>
            <a:ext cx="291332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getCommands</a:t>
            </a:r>
            <a:r>
              <a:rPr lang="en-US" dirty="0"/>
              <a:t> method</a:t>
            </a:r>
          </a:p>
          <a:p>
            <a:endParaRPr lang="en-US" dirty="0"/>
          </a:p>
          <a:p>
            <a:r>
              <a:rPr lang="en-US" u="sng" dirty="0"/>
              <a:t>Code segment 3: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Prompt the user for the name of the movie s/he wants to find in the database.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the input and the </a:t>
            </a:r>
            <a:r>
              <a:rPr lang="en-US" dirty="0" err="1"/>
              <a:t>findMovie</a:t>
            </a:r>
            <a:r>
              <a:rPr lang="en-US" dirty="0"/>
              <a:t> method to search for the movie.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it is present, show the movie’s info on the screen (note that the Movie class does have a </a:t>
            </a:r>
            <a:r>
              <a:rPr lang="en-US" dirty="0" err="1"/>
              <a:t>toString</a:t>
            </a:r>
            <a:r>
              <a:rPr lang="en-US" dirty="0"/>
              <a:t>() method); otherwise, report that the movie is not found.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 descr="C:\Users\Karin\Google Drive\CS\CS401\labs\Lab6.java - Notepad++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82"/>
          <a:stretch/>
        </p:blipFill>
        <p:spPr>
          <a:xfrm>
            <a:off x="3644311" y="53165"/>
            <a:ext cx="5428184" cy="676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570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1" y="0"/>
            <a:ext cx="8697433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/>
              <a:t>For the demo</a:t>
            </a:r>
            <a:r>
              <a:rPr lang="en-US" sz="2400" dirty="0"/>
              <a:t>:</a:t>
            </a:r>
            <a:r>
              <a:rPr lang="en-US" sz="2400" u="sng" dirty="0"/>
              <a:t> 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393405" y="701749"/>
            <a:ext cx="751721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This assignment is broken down into 4 points.  Make sure that the source code is available.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u="sng" dirty="0"/>
              <a:t>2 points</a:t>
            </a:r>
            <a:r>
              <a:rPr lang="en-US" sz="2000" dirty="0"/>
              <a:t>: Code segment #1 </a:t>
            </a:r>
          </a:p>
          <a:p>
            <a:r>
              <a:rPr lang="en-US" sz="2000" dirty="0"/>
              <a:t>	 --&gt; This can be tested by choosing option #1 (List movies).</a:t>
            </a:r>
          </a:p>
          <a:p>
            <a:endParaRPr lang="en-US" sz="2000" dirty="0"/>
          </a:p>
          <a:p>
            <a:pPr marL="457200" indent="-457200">
              <a:buAutoNum type="arabicPeriod" startAt="3"/>
            </a:pPr>
            <a:r>
              <a:rPr lang="en-US" sz="2000" u="sng" dirty="0"/>
              <a:t>1 point</a:t>
            </a:r>
            <a:r>
              <a:rPr lang="en-US" sz="2000" dirty="0"/>
              <a:t>: Code segment #2</a:t>
            </a:r>
          </a:p>
          <a:p>
            <a:r>
              <a:rPr lang="en-US" sz="2000" dirty="0"/>
              <a:t> 	--&gt; This can be tested by choosing option #2 (Add new movie) 	and then again choosing option #1.	</a:t>
            </a:r>
          </a:p>
          <a:p>
            <a:endParaRPr lang="en-US" sz="2000" dirty="0"/>
          </a:p>
          <a:p>
            <a:pPr marL="457200" indent="-457200">
              <a:buAutoNum type="arabicPeriod" startAt="4"/>
            </a:pPr>
            <a:r>
              <a:rPr lang="en-US" sz="2000" u="sng" dirty="0"/>
              <a:t>1 point</a:t>
            </a:r>
            <a:r>
              <a:rPr lang="en-US" sz="2000" dirty="0"/>
              <a:t>:  Code segment #3</a:t>
            </a:r>
          </a:p>
          <a:p>
            <a:r>
              <a:rPr lang="en-US" sz="2000" dirty="0"/>
              <a:t> 	--&gt; This can be tested by choosing option #3 (Find movie) 	and searching for movies that do and do not exist in the 	database.</a:t>
            </a:r>
          </a:p>
          <a:p>
            <a:endParaRPr lang="en-US" sz="2000" dirty="0"/>
          </a:p>
          <a:p>
            <a:endParaRPr lang="en-US" sz="2000" dirty="0"/>
          </a:p>
          <a:p>
            <a:pPr lvl="1"/>
            <a:endParaRPr lang="en-US" sz="2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11445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8134066" cy="492443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600" dirty="0">
                <a:solidFill>
                  <a:srgbClr val="002060"/>
                </a:solidFill>
              </a:rPr>
              <a:t>Lab #6 Overview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3700" y="598299"/>
            <a:ext cx="8540466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/>
              <a:t>Note that for this lab you are advised to download five files (links are in the assignment instructions):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3700" y="1643833"/>
            <a:ext cx="8540466" cy="32316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u="sng" dirty="0">
                <a:solidFill>
                  <a:srgbClr val="002060"/>
                </a:solidFill>
              </a:rPr>
              <a:t>Movie.java</a:t>
            </a:r>
            <a:r>
              <a:rPr lang="en-US" sz="2400" dirty="0">
                <a:solidFill>
                  <a:srgbClr val="002060"/>
                </a:solidFill>
              </a:rPr>
              <a:t>: Class to represent a movie, already completed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u="sng" dirty="0">
                <a:solidFill>
                  <a:srgbClr val="002060"/>
                </a:solidFill>
              </a:rPr>
              <a:t>MovieDB.java</a:t>
            </a:r>
            <a:r>
              <a:rPr lang="en-US" sz="2400" dirty="0">
                <a:solidFill>
                  <a:srgbClr val="002060"/>
                </a:solidFill>
              </a:rPr>
              <a:t>: Class to represent a movie database, completed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1" u="sng" dirty="0">
                <a:solidFill>
                  <a:srgbClr val="002060"/>
                </a:solidFill>
              </a:rPr>
              <a:t>Lab6.java</a:t>
            </a:r>
            <a:r>
              <a:rPr lang="en-US" sz="2400" dirty="0">
                <a:solidFill>
                  <a:srgbClr val="002060"/>
                </a:solidFill>
              </a:rPr>
              <a:t>: Client program that utilizes classes; incomplete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u="sng" dirty="0">
                <a:solidFill>
                  <a:srgbClr val="002060"/>
                </a:solidFill>
              </a:rPr>
              <a:t>movieFile.txt</a:t>
            </a:r>
            <a:r>
              <a:rPr lang="en-US" sz="2400" dirty="0">
                <a:solidFill>
                  <a:srgbClr val="002060"/>
                </a:solidFill>
              </a:rPr>
              <a:t>: File from/to which the program will read/write.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u="sng" dirty="0">
                <a:solidFill>
                  <a:srgbClr val="002060"/>
                </a:solidFill>
              </a:rPr>
              <a:t>output.txt</a:t>
            </a:r>
            <a:r>
              <a:rPr lang="en-US" sz="2400" dirty="0">
                <a:solidFill>
                  <a:srgbClr val="002060"/>
                </a:solidFill>
              </a:rPr>
              <a:t>: Sample output</a:t>
            </a:r>
            <a:endParaRPr lang="en-US" sz="2400" u="sng" dirty="0">
              <a:solidFill>
                <a:srgbClr val="00206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379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697433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/>
              <a:t>Objective</a:t>
            </a:r>
            <a:r>
              <a:rPr lang="en-US" sz="2400" dirty="0"/>
              <a:t>: Use a class (</a:t>
            </a:r>
            <a:r>
              <a:rPr lang="en-US" sz="2400" dirty="0" err="1"/>
              <a:t>MovieDB</a:t>
            </a:r>
            <a:r>
              <a:rPr lang="en-US" sz="2400" dirty="0"/>
              <a:t>) that shares similar functionality as is present in Java’s built-in </a:t>
            </a:r>
            <a:r>
              <a:rPr lang="en-US" sz="2400" dirty="0" err="1"/>
              <a:t>ArrayList</a:t>
            </a:r>
            <a:r>
              <a:rPr lang="en-US" sz="2400" dirty="0"/>
              <a:t> class.</a:t>
            </a:r>
            <a:endParaRPr lang="en-US" sz="2400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340069" y="1103480"/>
            <a:ext cx="7847174" cy="31393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200" u="sng" dirty="0" err="1">
                <a:solidFill>
                  <a:schemeClr val="accent5">
                    <a:lumMod val="50000"/>
                  </a:schemeClr>
                </a:solidFill>
              </a:rPr>
              <a:t>MovieDB</a:t>
            </a:r>
            <a:r>
              <a:rPr lang="en-US" sz="2200" dirty="0">
                <a:solidFill>
                  <a:schemeClr val="accent5">
                    <a:lumMod val="50000"/>
                  </a:schemeClr>
                </a:solidFill>
              </a:rPr>
              <a:t>: Like </a:t>
            </a:r>
            <a:r>
              <a:rPr lang="en-US" sz="2200" dirty="0" err="1">
                <a:solidFill>
                  <a:schemeClr val="accent5">
                    <a:lumMod val="50000"/>
                  </a:schemeClr>
                </a:solidFill>
              </a:rPr>
              <a:t>ArrayList</a:t>
            </a:r>
            <a:r>
              <a:rPr lang="en-US" sz="2200" dirty="0">
                <a:solidFill>
                  <a:schemeClr val="accent5">
                    <a:lumMod val="50000"/>
                  </a:schemeClr>
                </a:solidFill>
              </a:rPr>
              <a:t>, stores a collection of objects.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5">
                    <a:lumMod val="50000"/>
                  </a:schemeClr>
                </a:solidFill>
              </a:rPr>
              <a:t>Unlike </a:t>
            </a:r>
            <a:r>
              <a:rPr lang="en-US" sz="2200" dirty="0" err="1">
                <a:solidFill>
                  <a:schemeClr val="accent5">
                    <a:lumMod val="50000"/>
                  </a:schemeClr>
                </a:solidFill>
              </a:rPr>
              <a:t>ArrayList</a:t>
            </a:r>
            <a:r>
              <a:rPr lang="en-US" sz="2200" dirty="0">
                <a:solidFill>
                  <a:schemeClr val="accent5">
                    <a:lumMod val="50000"/>
                  </a:schemeClr>
                </a:solidFill>
              </a:rPr>
              <a:t>, only stores objects of one type (Movie)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5">
                    <a:lumMod val="50000"/>
                  </a:schemeClr>
                </a:solidFill>
              </a:rPr>
              <a:t>Like </a:t>
            </a:r>
            <a:r>
              <a:rPr lang="en-US" sz="2200" dirty="0" err="1">
                <a:solidFill>
                  <a:schemeClr val="accent5">
                    <a:lumMod val="50000"/>
                  </a:schemeClr>
                </a:solidFill>
              </a:rPr>
              <a:t>ArrayList</a:t>
            </a:r>
            <a:r>
              <a:rPr lang="en-US" sz="2200" dirty="0">
                <a:solidFill>
                  <a:schemeClr val="accent5">
                    <a:lumMod val="50000"/>
                  </a:schemeClr>
                </a:solidFill>
              </a:rPr>
              <a:t>, provides some abstract methods to the user (add movie to DB, search for a movie, </a:t>
            </a:r>
            <a:r>
              <a:rPr lang="en-US" sz="2200" dirty="0" err="1">
                <a:solidFill>
                  <a:schemeClr val="accent5">
                    <a:lumMod val="50000"/>
                  </a:schemeClr>
                </a:solidFill>
              </a:rPr>
              <a:t>etc</a:t>
            </a:r>
            <a:r>
              <a:rPr lang="en-US" sz="2200" dirty="0">
                <a:solidFill>
                  <a:schemeClr val="accent5">
                    <a:lumMod val="50000"/>
                  </a:schemeClr>
                </a:solidFill>
              </a:rPr>
              <a:t>).</a:t>
            </a:r>
          </a:p>
          <a:p>
            <a:pPr lvl="1"/>
            <a:endParaRPr lang="en-US" sz="22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sz="2200" u="sng" dirty="0">
                <a:solidFill>
                  <a:schemeClr val="accent5">
                    <a:lumMod val="50000"/>
                  </a:schemeClr>
                </a:solidFill>
              </a:rPr>
              <a:t>For this assignment</a:t>
            </a:r>
            <a:r>
              <a:rPr lang="en-US" sz="2200" dirty="0">
                <a:solidFill>
                  <a:schemeClr val="accent5">
                    <a:lumMod val="50000"/>
                  </a:schemeClr>
                </a:solidFill>
              </a:rPr>
              <a:t>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5">
                    <a:lumMod val="50000"/>
                  </a:schemeClr>
                </a:solidFill>
              </a:rPr>
              <a:t>First, read through the Movie and </a:t>
            </a:r>
            <a:r>
              <a:rPr lang="en-US" sz="2200" dirty="0" err="1">
                <a:solidFill>
                  <a:schemeClr val="accent5">
                    <a:lumMod val="50000"/>
                  </a:schemeClr>
                </a:solidFill>
              </a:rPr>
              <a:t>MovieDB</a:t>
            </a:r>
            <a:r>
              <a:rPr lang="en-US" sz="2200" dirty="0">
                <a:solidFill>
                  <a:schemeClr val="accent5">
                    <a:lumMod val="50000"/>
                  </a:schemeClr>
                </a:solidFill>
              </a:rPr>
              <a:t> code.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5">
                    <a:lumMod val="50000"/>
                  </a:schemeClr>
                </a:solidFill>
              </a:rPr>
              <a:t>Then, complete the 3 unfinished code sections in Lab6.java.</a:t>
            </a:r>
          </a:p>
          <a:p>
            <a:endParaRPr lang="en-US" sz="2200" u="sng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303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697433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 err="1"/>
              <a:t>MovieDB</a:t>
            </a:r>
            <a:r>
              <a:rPr lang="en-US" sz="2400" u="sng" dirty="0"/>
              <a:t> class</a:t>
            </a:r>
            <a:r>
              <a:rPr lang="en-US" sz="2400" dirty="0"/>
              <a:t>:</a:t>
            </a:r>
            <a:endParaRPr lang="en-US" sz="2400" u="sng" dirty="0"/>
          </a:p>
        </p:txBody>
      </p:sp>
      <p:pic>
        <p:nvPicPr>
          <p:cNvPr id="3" name="Picture 2" descr="C:\Users\Karin\Google Drive\CS\CS401\labs\MovieDB.java - Notepad++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37" b="48967"/>
          <a:stretch/>
        </p:blipFill>
        <p:spPr>
          <a:xfrm>
            <a:off x="446559" y="663684"/>
            <a:ext cx="8623954" cy="420624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02017" y="3242931"/>
            <a:ext cx="1212111" cy="2073348"/>
            <a:chOff x="244549" y="3242930"/>
            <a:chExt cx="1212111" cy="2073348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244549" y="3253563"/>
              <a:ext cx="121211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44549" y="3242930"/>
              <a:ext cx="0" cy="207334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08343" y="5057183"/>
            <a:ext cx="5613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Movie objects (see Movie.java) will be stored in an array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8343" y="5318872"/>
            <a:ext cx="4869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An integer will keep track of how many movies have been stored so far </a:t>
            </a:r>
          </a:p>
        </p:txBody>
      </p:sp>
      <p:grpSp>
        <p:nvGrpSpPr>
          <p:cNvPr id="15" name="Group 14"/>
          <p:cNvGrpSpPr/>
          <p:nvPr/>
        </p:nvGrpSpPr>
        <p:grpSpPr>
          <a:xfrm flipH="1">
            <a:off x="4210484" y="3833250"/>
            <a:ext cx="2796371" cy="1483029"/>
            <a:chOff x="244549" y="3242930"/>
            <a:chExt cx="1212111" cy="2073348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244549" y="3253563"/>
              <a:ext cx="121211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44549" y="3242930"/>
              <a:ext cx="0" cy="207334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5922335" y="5309554"/>
            <a:ext cx="29877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constructor creates a new array of a user-specified size, and initializes the # of movies stored to 0.</a:t>
            </a:r>
          </a:p>
        </p:txBody>
      </p:sp>
    </p:spTree>
    <p:extLst>
      <p:ext uri="{BB962C8B-B14F-4D97-AF65-F5344CB8AC3E}">
        <p14:creationId xmlns:p14="http://schemas.microsoft.com/office/powerpoint/2010/main" val="89940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697433" cy="43088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200" u="sng" dirty="0" err="1"/>
              <a:t>addMovie</a:t>
            </a:r>
            <a:r>
              <a:rPr lang="en-US" sz="2200" dirty="0"/>
              <a:t> method will add a new movie to the array (if there is space)</a:t>
            </a:r>
            <a:endParaRPr lang="en-US" sz="2200" u="sng" dirty="0"/>
          </a:p>
        </p:txBody>
      </p:sp>
      <p:pic>
        <p:nvPicPr>
          <p:cNvPr id="2" name="Picture 1" descr="C:\Users\Karin\Google Drive\CS\CS401\labs\MovieDB.java - Notepad++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09" b="5605"/>
          <a:stretch/>
        </p:blipFill>
        <p:spPr>
          <a:xfrm>
            <a:off x="106326" y="909655"/>
            <a:ext cx="7680960" cy="584201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0" y="414936"/>
            <a:ext cx="8697433" cy="43088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200" u="sng" dirty="0" err="1"/>
              <a:t>findMovie</a:t>
            </a:r>
            <a:r>
              <a:rPr lang="en-US" sz="2200" u="sng" dirty="0"/>
              <a:t> </a:t>
            </a:r>
            <a:r>
              <a:rPr lang="en-US" sz="2200" dirty="0"/>
              <a:t>method will seek and return a Movie object (or null) given a title</a:t>
            </a:r>
            <a:endParaRPr lang="en-US" sz="2200" u="sng" dirty="0"/>
          </a:p>
        </p:txBody>
      </p:sp>
    </p:spTree>
    <p:extLst>
      <p:ext uri="{BB962C8B-B14F-4D97-AF65-F5344CB8AC3E}">
        <p14:creationId xmlns:p14="http://schemas.microsoft.com/office/powerpoint/2010/main" val="3296391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697433" cy="43088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200" u="sng" dirty="0" err="1"/>
              <a:t>toString</a:t>
            </a:r>
            <a:r>
              <a:rPr lang="en-US" sz="2200" dirty="0"/>
              <a:t> method will a String representation of all movies in the database</a:t>
            </a:r>
            <a:endParaRPr lang="en-US" sz="2200" u="sng" dirty="0"/>
          </a:p>
        </p:txBody>
      </p:sp>
      <p:sp>
        <p:nvSpPr>
          <p:cNvPr id="19" name="TextBox 18"/>
          <p:cNvSpPr txBox="1"/>
          <p:nvPr/>
        </p:nvSpPr>
        <p:spPr>
          <a:xfrm>
            <a:off x="0" y="414936"/>
            <a:ext cx="8463516" cy="769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200" u="sng" dirty="0" err="1"/>
              <a:t>toStringFile</a:t>
            </a:r>
            <a:r>
              <a:rPr lang="en-US" sz="2200" dirty="0"/>
              <a:t> method does the same, but the String representation is appropriate for saving to the file, rather than printing to the screen.  </a:t>
            </a:r>
          </a:p>
        </p:txBody>
      </p:sp>
      <p:pic>
        <p:nvPicPr>
          <p:cNvPr id="3" name="Picture 2" descr="C:\Users\Karin\Google Drive\CS\CS401\labs\MovieDB.java - Notepad++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30"/>
          <a:stretch/>
        </p:blipFill>
        <p:spPr>
          <a:xfrm>
            <a:off x="177598" y="1275902"/>
            <a:ext cx="8512216" cy="51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237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8697433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/>
              <a:t>Lab6.java</a:t>
            </a:r>
            <a:r>
              <a:rPr lang="en-US" sz="2400" dirty="0"/>
              <a:t>: Lines 9-23</a:t>
            </a:r>
            <a:endParaRPr lang="en-US" sz="2400" u="sng" dirty="0"/>
          </a:p>
        </p:txBody>
      </p:sp>
      <p:pic>
        <p:nvPicPr>
          <p:cNvPr id="3" name="Picture 2" descr="C:\Users\Karin\Google Drive\CS\CS401\labs\Lab6.java - Notepad++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64"/>
          <a:stretch/>
        </p:blipFill>
        <p:spPr>
          <a:xfrm>
            <a:off x="279636" y="1754370"/>
            <a:ext cx="8138160" cy="39357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2140" y="595423"/>
            <a:ext cx="7846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new code required for these 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Creates a new </a:t>
            </a:r>
            <a:r>
              <a:rPr lang="en-US" dirty="0" err="1"/>
              <a:t>MovieDB</a:t>
            </a:r>
            <a:r>
              <a:rPr lang="en-US" dirty="0"/>
              <a:t> object with room for 10 movies.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Runs three methods, the first two of which require more code</a:t>
            </a:r>
          </a:p>
        </p:txBody>
      </p:sp>
    </p:spTree>
    <p:extLst>
      <p:ext uri="{BB962C8B-B14F-4D97-AF65-F5344CB8AC3E}">
        <p14:creationId xmlns:p14="http://schemas.microsoft.com/office/powerpoint/2010/main" val="313198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8697433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/>
              <a:t>Lab6.java</a:t>
            </a:r>
            <a:r>
              <a:rPr lang="en-US" sz="2400" dirty="0"/>
              <a:t>: Lines 25-37 (</a:t>
            </a:r>
            <a:r>
              <a:rPr lang="en-US" sz="2400" dirty="0" err="1"/>
              <a:t>loadData</a:t>
            </a:r>
            <a:r>
              <a:rPr lang="en-US" sz="2400" dirty="0"/>
              <a:t> method) </a:t>
            </a:r>
            <a:endParaRPr lang="en-US" sz="2400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06326" y="489096"/>
            <a:ext cx="78468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Note input parameter “movies”, which specifies a </a:t>
            </a:r>
            <a:r>
              <a:rPr lang="en-US" dirty="0" err="1"/>
              <a:t>MovieDB</a:t>
            </a:r>
            <a:r>
              <a:rPr lang="en-US" dirty="0"/>
              <a:t>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Scanner object “S” is created to read from movieFile.txt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" name="Picture 1" descr="C:\Users\Karin\Google Drive\CS\CS401\labs\Lab6.java - Notepad++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17" b="10661"/>
          <a:stretch/>
        </p:blipFill>
        <p:spPr>
          <a:xfrm>
            <a:off x="202653" y="1100171"/>
            <a:ext cx="8494780" cy="2770080"/>
          </a:xfrm>
          <a:prstGeom prst="rect">
            <a:avLst/>
          </a:prstGeom>
        </p:spPr>
      </p:pic>
      <p:pic>
        <p:nvPicPr>
          <p:cNvPr id="5" name="Picture 4" descr="C:\Users\Karin\Google Drive\CS\CS401\labs\movieFile.txt - Notepad++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38"/>
          <a:stretch/>
        </p:blipFill>
        <p:spPr>
          <a:xfrm>
            <a:off x="202653" y="3987208"/>
            <a:ext cx="3105583" cy="278573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93043" y="4129941"/>
            <a:ext cx="477047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/>
              <a:t>format of movieFile.txt</a:t>
            </a:r>
            <a:r>
              <a:rPr lang="en-US" sz="1600" dirty="0"/>
              <a:t>:</a:t>
            </a:r>
          </a:p>
          <a:p>
            <a:r>
              <a:rPr lang="en-US" sz="1600" dirty="0"/>
              <a:t>-First line specifies number of movies.</a:t>
            </a:r>
          </a:p>
          <a:p>
            <a:endParaRPr lang="en-US" sz="1600" dirty="0"/>
          </a:p>
          <a:p>
            <a:r>
              <a:rPr lang="en-US" sz="1600" dirty="0"/>
              <a:t>-Subsequent groups of 4 lines specify info that needs to be provided to the Movie constructor (see line 12 in Movie.java)</a:t>
            </a:r>
          </a:p>
          <a:p>
            <a:endParaRPr lang="en-US" sz="1600" dirty="0"/>
          </a:p>
          <a:p>
            <a:r>
              <a:rPr lang="en-US" sz="1600" dirty="0"/>
              <a:t>- Use each group of 4 lines to create a new Movie object, and add it to the </a:t>
            </a:r>
            <a:r>
              <a:rPr lang="en-US" sz="1600" dirty="0" err="1"/>
              <a:t>MovieDB</a:t>
            </a:r>
            <a:r>
              <a:rPr lang="en-US" sz="1600" dirty="0"/>
              <a:t> object with the </a:t>
            </a:r>
            <a:r>
              <a:rPr lang="en-US" sz="1600" dirty="0" err="1"/>
              <a:t>addMovie</a:t>
            </a:r>
            <a:r>
              <a:rPr lang="en-US" sz="1600" dirty="0"/>
              <a:t> method.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217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8697433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/>
              <a:t>Lab6.java</a:t>
            </a:r>
            <a:r>
              <a:rPr lang="en-US" sz="2400" dirty="0"/>
              <a:t>: Lines 39-85 </a:t>
            </a:r>
            <a:endParaRPr lang="en-US" sz="2400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06326" y="489096"/>
            <a:ext cx="2913321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getCommands</a:t>
            </a:r>
            <a:r>
              <a:rPr lang="en-US" dirty="0"/>
              <a:t> method</a:t>
            </a:r>
          </a:p>
          <a:p>
            <a:endParaRPr lang="en-US" dirty="0"/>
          </a:p>
          <a:p>
            <a:r>
              <a:rPr lang="en-US" u="sng" dirty="0"/>
              <a:t>Code segment 2: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requires prompting the user for all the information you need to create a new Movie object.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Note that the Scanner object (</a:t>
            </a:r>
            <a:r>
              <a:rPr lang="en-US" dirty="0" err="1"/>
              <a:t>inScan</a:t>
            </a:r>
            <a:r>
              <a:rPr lang="en-US" dirty="0"/>
              <a:t>) has already been created for you.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in the previous code segment: Use these values to create a new Movie object and store it to the current </a:t>
            </a:r>
            <a:r>
              <a:rPr lang="en-US" dirty="0" err="1"/>
              <a:t>MovieDB</a:t>
            </a:r>
            <a:r>
              <a:rPr lang="en-US" dirty="0"/>
              <a:t> object.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 descr="C:\Users\Karin\Google Drive\CS\CS401\labs\Lab6.java - Notepad++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82"/>
          <a:stretch/>
        </p:blipFill>
        <p:spPr>
          <a:xfrm>
            <a:off x="3644311" y="53165"/>
            <a:ext cx="5428184" cy="676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288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1914</TotalTime>
  <Words>688</Words>
  <Application>Microsoft Office PowerPoint</Application>
  <PresentationFormat>On-screen Show (4:3)</PresentationFormat>
  <Paragraphs>88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 Cox</dc:creator>
  <cp:lastModifiedBy>Karin Cox</cp:lastModifiedBy>
  <cp:revision>176</cp:revision>
  <dcterms:created xsi:type="dcterms:W3CDTF">2013-07-15T20:26:40Z</dcterms:created>
  <dcterms:modified xsi:type="dcterms:W3CDTF">2016-06-27T04:04:15Z</dcterms:modified>
</cp:coreProperties>
</file>