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8" r:id="rId3"/>
    <p:sldId id="259" r:id="rId4"/>
    <p:sldId id="275" r:id="rId5"/>
    <p:sldId id="276" r:id="rId6"/>
    <p:sldId id="277" r:id="rId7"/>
    <p:sldId id="292" r:id="rId8"/>
    <p:sldId id="278" r:id="rId9"/>
    <p:sldId id="282" r:id="rId10"/>
    <p:sldId id="283" r:id="rId11"/>
    <p:sldId id="279" r:id="rId12"/>
    <p:sldId id="280" r:id="rId13"/>
    <p:sldId id="284" r:id="rId14"/>
    <p:sldId id="285" r:id="rId15"/>
    <p:sldId id="287" r:id="rId16"/>
    <p:sldId id="288" r:id="rId17"/>
    <p:sldId id="290" r:id="rId18"/>
    <p:sldId id="29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5" autoAdjust="0"/>
    <p:restoredTop sz="94660"/>
  </p:normalViewPr>
  <p:slideViewPr>
    <p:cSldViewPr snapToGrid="0">
      <p:cViewPr varScale="1">
        <p:scale>
          <a:sx n="90" d="100"/>
          <a:sy n="90" d="100"/>
        </p:scale>
        <p:origin x="160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924A6-0481-4886-A173-EAFC2E532594}" type="datetimeFigureOut">
              <a:rPr lang="en-US"/>
              <a:t>5/22/2016</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6FC1E7-4A82-467D-B6CD-046EE6EE13B5}" type="slidenum">
              <a:rPr lang="en-US"/>
              <a:t>‹#›</a:t>
            </a:fld>
            <a:endParaRPr lang="en-US" dirty="0"/>
          </a:p>
        </p:txBody>
      </p:sp>
    </p:spTree>
    <p:extLst>
      <p:ext uri="{BB962C8B-B14F-4D97-AF65-F5344CB8AC3E}">
        <p14:creationId xmlns:p14="http://schemas.microsoft.com/office/powerpoint/2010/main" val="352502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6FC1E7-4A82-467D-B6CD-046EE6EE13B5}" type="slidenum">
              <a:rPr lang="en-US"/>
              <a:t>1</a:t>
            </a:fld>
            <a:endParaRPr lang="en-US" dirty="0"/>
          </a:p>
        </p:txBody>
      </p:sp>
    </p:spTree>
    <p:extLst>
      <p:ext uri="{BB962C8B-B14F-4D97-AF65-F5344CB8AC3E}">
        <p14:creationId xmlns:p14="http://schemas.microsoft.com/office/powerpoint/2010/main" val="1873611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47710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442573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47344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086236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682933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804093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77115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05948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75338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38706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4065599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5/22/2016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28131528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people.cs.pitt.edu/~ramirez/cs401/labs/lab2.ht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kc13/cs401"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people.cs.pitt.edu/~ramirez/cs401/infosheet.html" TargetMode="External"/><Relationship Id="rId2" Type="http://schemas.openxmlformats.org/officeDocument/2006/relationships/hyperlink" Target="http://people.cs.pitt.edu/~ramirez/cs401/handouts/ex1.java" TargetMode="External"/><Relationship Id="rId1" Type="http://schemas.openxmlformats.org/officeDocument/2006/relationships/slideLayout" Target="../slideLayouts/slideLayout7.xml"/><Relationship Id="rId4" Type="http://schemas.openxmlformats.org/officeDocument/2006/relationships/image" Target="../media/image7.tmp"/></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hyperlink" Target="https://intranet.cs.pitt.edu/~ramirez/cs401/submit/"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www.cs.pitt.edu/~ramirez/cs401/assigs/submit.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134066" cy="523220"/>
          </a:xfrm>
          <a:prstGeom prst="rect">
            <a:avLst/>
          </a:prstGeom>
        </p:spPr>
        <p:txBody>
          <a:bodyPr rtlCol="0">
            <a:spAutoFit/>
          </a:bodyPr>
          <a:lstStyle/>
          <a:p>
            <a:r>
              <a:rPr lang="en-US" sz="2800" dirty="0">
                <a:solidFill>
                  <a:srgbClr val="002060"/>
                </a:solidFill>
              </a:rPr>
              <a:t>CS401 Lab: 5/23/16</a:t>
            </a:r>
          </a:p>
        </p:txBody>
      </p:sp>
      <p:sp>
        <p:nvSpPr>
          <p:cNvPr id="6" name="TextBox 5"/>
          <p:cNvSpPr txBox="1"/>
          <p:nvPr/>
        </p:nvSpPr>
        <p:spPr>
          <a:xfrm>
            <a:off x="123700" y="598299"/>
            <a:ext cx="8540466" cy="1107996"/>
          </a:xfrm>
          <a:prstGeom prst="rect">
            <a:avLst/>
          </a:prstGeom>
        </p:spPr>
        <p:txBody>
          <a:bodyPr wrap="square" rtlCol="0">
            <a:spAutoFit/>
          </a:bodyPr>
          <a:lstStyle/>
          <a:p>
            <a:r>
              <a:rPr lang="en-US" sz="2200" dirty="0"/>
              <a:t>You can access the lab handout online: </a:t>
            </a:r>
            <a:r>
              <a:rPr lang="en-US" sz="2200" dirty="0">
                <a:hlinkClick r:id="rId3"/>
              </a:rPr>
              <a:t>http://people.cs.pitt.edu/~ramirez/cs401/labs/lab2.htm</a:t>
            </a:r>
            <a:endParaRPr lang="en-US" sz="2200" dirty="0"/>
          </a:p>
          <a:p>
            <a:pPr marL="800100" lvl="1" indent="-342900">
              <a:buFont typeface="Arial" panose="020B0604020202020204" pitchFamily="34" charset="0"/>
              <a:buChar char="•"/>
            </a:pPr>
            <a:r>
              <a:rPr lang="en-US" sz="2200" dirty="0"/>
              <a:t>And also these slides:</a:t>
            </a:r>
            <a:r>
              <a:rPr lang="en-US" sz="2200" dirty="0">
                <a:sym typeface="Wingdings" panose="05000000000000000000" pitchFamily="2" charset="2"/>
              </a:rPr>
              <a:t> </a:t>
            </a:r>
            <a:r>
              <a:rPr lang="en-US" sz="2200" dirty="0">
                <a:hlinkClick r:id="rId4"/>
              </a:rPr>
              <a:t>https://github.com/kc13/cs401</a:t>
            </a:r>
            <a:endParaRPr lang="en-US" sz="2400" dirty="0"/>
          </a:p>
        </p:txBody>
      </p:sp>
      <p:sp>
        <p:nvSpPr>
          <p:cNvPr id="7" name="TextBox 6"/>
          <p:cNvSpPr txBox="1"/>
          <p:nvPr/>
        </p:nvSpPr>
        <p:spPr>
          <a:xfrm>
            <a:off x="123700" y="2364067"/>
            <a:ext cx="8694375" cy="1446550"/>
          </a:xfrm>
          <a:prstGeom prst="rect">
            <a:avLst/>
          </a:prstGeom>
        </p:spPr>
        <p:txBody>
          <a:bodyPr wrap="square" rtlCol="0">
            <a:spAutoFit/>
          </a:bodyPr>
          <a:lstStyle/>
          <a:p>
            <a:r>
              <a:rPr lang="en-US" sz="2200" u="sng" dirty="0">
                <a:solidFill>
                  <a:srgbClr val="002060"/>
                </a:solidFill>
              </a:rPr>
              <a:t>Agenda for today</a:t>
            </a:r>
            <a:r>
              <a:rPr lang="en-US" sz="2200" dirty="0">
                <a:solidFill>
                  <a:srgbClr val="002060"/>
                </a:solidFill>
              </a:rPr>
              <a:t>: </a:t>
            </a:r>
          </a:p>
          <a:p>
            <a:pPr marL="457200" indent="-457200">
              <a:buFont typeface="+mj-lt"/>
              <a:buAutoNum type="arabicPeriod"/>
            </a:pPr>
            <a:r>
              <a:rPr lang="en-US" sz="2200" dirty="0"/>
              <a:t>Overview of Lab #2 </a:t>
            </a:r>
          </a:p>
          <a:p>
            <a:pPr marL="457200" indent="-457200">
              <a:buFont typeface="+mj-lt"/>
              <a:buAutoNum type="arabicPeriod"/>
            </a:pPr>
            <a:r>
              <a:rPr lang="en-US" sz="2200" dirty="0"/>
              <a:t>Remaining time is available to work on lab, ask questions, and demonstrate lab completion.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207"/>
            <a:ext cx="6960495" cy="523220"/>
          </a:xfrm>
          <a:prstGeom prst="rect">
            <a:avLst/>
          </a:prstGeom>
        </p:spPr>
        <p:txBody>
          <a:bodyPr wrap="none">
            <a:spAutoFit/>
          </a:bodyPr>
          <a:lstStyle/>
          <a:p>
            <a:r>
              <a:rPr lang="en-US" sz="2800" dirty="0">
                <a:solidFill>
                  <a:srgbClr val="002060"/>
                </a:solidFill>
              </a:rPr>
              <a:t>Lab 2: Some Tools and Submission Information</a:t>
            </a:r>
          </a:p>
        </p:txBody>
      </p:sp>
      <p:sp>
        <p:nvSpPr>
          <p:cNvPr id="4" name="TextBox 3"/>
          <p:cNvSpPr txBox="1"/>
          <p:nvPr/>
        </p:nvSpPr>
        <p:spPr>
          <a:xfrm>
            <a:off x="221496" y="533427"/>
            <a:ext cx="8539732" cy="430887"/>
          </a:xfrm>
          <a:prstGeom prst="rect">
            <a:avLst/>
          </a:prstGeom>
        </p:spPr>
        <p:txBody>
          <a:bodyPr wrap="square" rtlCol="0">
            <a:spAutoFit/>
          </a:bodyPr>
          <a:lstStyle/>
          <a:p>
            <a:r>
              <a:rPr lang="en-US" sz="2200" u="sng" dirty="0"/>
              <a:t>Section 2</a:t>
            </a:r>
            <a:r>
              <a:rPr lang="en-US" sz="2200" dirty="0"/>
              <a:t>: Submitting using the Course Submission Site (Lab Exercise)</a:t>
            </a:r>
          </a:p>
        </p:txBody>
      </p:sp>
      <p:sp>
        <p:nvSpPr>
          <p:cNvPr id="7" name="TextBox 6"/>
          <p:cNvSpPr txBox="1"/>
          <p:nvPr/>
        </p:nvSpPr>
        <p:spPr>
          <a:xfrm>
            <a:off x="198314" y="955608"/>
            <a:ext cx="8754297" cy="646331"/>
          </a:xfrm>
          <a:prstGeom prst="rect">
            <a:avLst/>
          </a:prstGeom>
          <a:noFill/>
        </p:spPr>
        <p:txBody>
          <a:bodyPr wrap="square" rtlCol="0">
            <a:spAutoFit/>
          </a:bodyPr>
          <a:lstStyle/>
          <a:p>
            <a:r>
              <a:rPr lang="en-US" dirty="0"/>
              <a:t>Return to the cs401 subdirectory you created under your private home subdirectory, and create a lab2 subdirectory.</a:t>
            </a:r>
          </a:p>
        </p:txBody>
      </p:sp>
      <p:pic>
        <p:nvPicPr>
          <p:cNvPr id="2" name="Picture 1" descr="Command Promp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6588" y="1695590"/>
            <a:ext cx="5943600" cy="4802290"/>
          </a:xfrm>
          <a:prstGeom prst="rect">
            <a:avLst/>
          </a:prstGeom>
        </p:spPr>
      </p:pic>
    </p:spTree>
    <p:extLst>
      <p:ext uri="{BB962C8B-B14F-4D97-AF65-F5344CB8AC3E}">
        <p14:creationId xmlns:p14="http://schemas.microsoft.com/office/powerpoint/2010/main" val="1413274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207"/>
            <a:ext cx="6960495" cy="523220"/>
          </a:xfrm>
          <a:prstGeom prst="rect">
            <a:avLst/>
          </a:prstGeom>
        </p:spPr>
        <p:txBody>
          <a:bodyPr wrap="none">
            <a:spAutoFit/>
          </a:bodyPr>
          <a:lstStyle/>
          <a:p>
            <a:r>
              <a:rPr lang="en-US" sz="2800" dirty="0">
                <a:solidFill>
                  <a:srgbClr val="002060"/>
                </a:solidFill>
              </a:rPr>
              <a:t>Lab 2: Some Tools and Submission Information</a:t>
            </a:r>
          </a:p>
        </p:txBody>
      </p:sp>
      <p:sp>
        <p:nvSpPr>
          <p:cNvPr id="6" name="TextBox 5"/>
          <p:cNvSpPr txBox="1"/>
          <p:nvPr/>
        </p:nvSpPr>
        <p:spPr>
          <a:xfrm>
            <a:off x="221496" y="5055214"/>
            <a:ext cx="7021192" cy="1077218"/>
          </a:xfrm>
          <a:prstGeom prst="rect">
            <a:avLst/>
          </a:prstGeom>
          <a:noFill/>
        </p:spPr>
        <p:txBody>
          <a:bodyPr wrap="square" rtlCol="0">
            <a:spAutoFit/>
          </a:bodyPr>
          <a:lstStyle/>
          <a:p>
            <a:r>
              <a:rPr lang="en-US" sz="1600" dirty="0"/>
              <a:t>If you’ve having trouble copying from AFS, you should be able to download these files through a web browser (try </a:t>
            </a:r>
            <a:r>
              <a:rPr lang="en-US" sz="1600" dirty="0">
                <a:hlinkClick r:id="rId2"/>
              </a:rPr>
              <a:t>http://people.cs.pitt.edu/~ramirez/cs401/handouts/ex1.java</a:t>
            </a:r>
            <a:r>
              <a:rPr lang="en-US" sz="1600" dirty="0"/>
              <a:t> and </a:t>
            </a:r>
            <a:r>
              <a:rPr lang="en-US" sz="1600" dirty="0">
                <a:hlinkClick r:id="rId3"/>
              </a:rPr>
              <a:t>http://people.cs.pitt.edu/~ramirez/cs401/infosheet.html</a:t>
            </a:r>
            <a:r>
              <a:rPr lang="en-US" sz="1600" dirty="0"/>
              <a:t>)</a:t>
            </a:r>
          </a:p>
        </p:txBody>
      </p:sp>
      <p:sp>
        <p:nvSpPr>
          <p:cNvPr id="8" name="TextBox 7"/>
          <p:cNvSpPr txBox="1"/>
          <p:nvPr/>
        </p:nvSpPr>
        <p:spPr>
          <a:xfrm>
            <a:off x="221496" y="533427"/>
            <a:ext cx="8754297" cy="369332"/>
          </a:xfrm>
          <a:prstGeom prst="rect">
            <a:avLst/>
          </a:prstGeom>
          <a:noFill/>
        </p:spPr>
        <p:txBody>
          <a:bodyPr wrap="square" rtlCol="0">
            <a:spAutoFit/>
          </a:bodyPr>
          <a:lstStyle/>
          <a:p>
            <a:r>
              <a:rPr lang="en-US" dirty="0"/>
              <a:t>Enter the lab2 folder, and copy some files into it:</a:t>
            </a:r>
          </a:p>
        </p:txBody>
      </p:sp>
      <p:pic>
        <p:nvPicPr>
          <p:cNvPr id="5" name="Picture 4" descr="Command Promp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328" y="972021"/>
            <a:ext cx="6309360" cy="3851818"/>
          </a:xfrm>
          <a:prstGeom prst="rect">
            <a:avLst/>
          </a:prstGeom>
        </p:spPr>
      </p:pic>
    </p:spTree>
    <p:extLst>
      <p:ext uri="{BB962C8B-B14F-4D97-AF65-F5344CB8AC3E}">
        <p14:creationId xmlns:p14="http://schemas.microsoft.com/office/powerpoint/2010/main" val="2740215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is PC"/>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09" y="1828049"/>
            <a:ext cx="4235658" cy="3388526"/>
          </a:xfrm>
          <a:prstGeom prst="rect">
            <a:avLst/>
          </a:prstGeom>
          <a:ln>
            <a:solidFill>
              <a:schemeClr val="bg1">
                <a:lumMod val="50000"/>
              </a:schemeClr>
            </a:solidFill>
          </a:ln>
        </p:spPr>
      </p:pic>
      <p:sp>
        <p:nvSpPr>
          <p:cNvPr id="3" name="Rectangle 2"/>
          <p:cNvSpPr/>
          <p:nvPr/>
        </p:nvSpPr>
        <p:spPr>
          <a:xfrm>
            <a:off x="0" y="10207"/>
            <a:ext cx="6960495" cy="523220"/>
          </a:xfrm>
          <a:prstGeom prst="rect">
            <a:avLst/>
          </a:prstGeom>
        </p:spPr>
        <p:txBody>
          <a:bodyPr wrap="none">
            <a:spAutoFit/>
          </a:bodyPr>
          <a:lstStyle/>
          <a:p>
            <a:r>
              <a:rPr lang="en-US" sz="2800" dirty="0">
                <a:solidFill>
                  <a:srgbClr val="002060"/>
                </a:solidFill>
              </a:rPr>
              <a:t>Lab 2: Some Tools and Submission Information</a:t>
            </a:r>
          </a:p>
        </p:txBody>
      </p:sp>
      <p:sp>
        <p:nvSpPr>
          <p:cNvPr id="4" name="TextBox 3"/>
          <p:cNvSpPr txBox="1"/>
          <p:nvPr/>
        </p:nvSpPr>
        <p:spPr>
          <a:xfrm>
            <a:off x="221496" y="533427"/>
            <a:ext cx="8539732" cy="430887"/>
          </a:xfrm>
          <a:prstGeom prst="rect">
            <a:avLst/>
          </a:prstGeom>
        </p:spPr>
        <p:txBody>
          <a:bodyPr wrap="square" rtlCol="0">
            <a:spAutoFit/>
          </a:bodyPr>
          <a:lstStyle/>
          <a:p>
            <a:r>
              <a:rPr lang="en-US" sz="2200" u="sng" dirty="0"/>
              <a:t>Section 2</a:t>
            </a:r>
            <a:r>
              <a:rPr lang="en-US" sz="2200" dirty="0"/>
              <a:t>: Submitting using the Course Submission Site (Lab Exercise)</a:t>
            </a:r>
          </a:p>
        </p:txBody>
      </p:sp>
      <p:sp>
        <p:nvSpPr>
          <p:cNvPr id="6" name="TextBox 5"/>
          <p:cNvSpPr txBox="1"/>
          <p:nvPr/>
        </p:nvSpPr>
        <p:spPr>
          <a:xfrm>
            <a:off x="221496" y="1056647"/>
            <a:ext cx="8945686" cy="923330"/>
          </a:xfrm>
          <a:prstGeom prst="rect">
            <a:avLst/>
          </a:prstGeom>
          <a:noFill/>
        </p:spPr>
        <p:txBody>
          <a:bodyPr wrap="square" rtlCol="0">
            <a:spAutoFit/>
          </a:bodyPr>
          <a:lstStyle/>
          <a:p>
            <a:pPr marL="0" lvl="1"/>
            <a:r>
              <a:rPr lang="en-US" dirty="0"/>
              <a:t>Once again, use File Explorer (folder icon on Toolbar) to get to </a:t>
            </a:r>
            <a:r>
              <a:rPr lang="en-US" sz="1600" dirty="0"/>
              <a:t>N:\</a:t>
            </a:r>
            <a:r>
              <a:rPr lang="en-US" sz="1600" dirty="0">
                <a:latin typeface="Consolas" panose="020B0609020204030204" pitchFamily="49" charset="0"/>
                <a:cs typeface="Consolas" panose="020B0609020204030204" pitchFamily="49" charset="0"/>
              </a:rPr>
              <a:t>pitt.edu\home\&lt;FL&gt;\&lt;SL&gt;\&lt;yourPittID&gt;\private\cs401\lab2</a:t>
            </a:r>
          </a:p>
          <a:p>
            <a:endParaRPr lang="en-US" dirty="0">
              <a:cs typeface="Consolas" panose="020B0609020204030204" pitchFamily="49" charset="0"/>
            </a:endParaRPr>
          </a:p>
        </p:txBody>
      </p:sp>
      <p:cxnSp>
        <p:nvCxnSpPr>
          <p:cNvPr id="8" name="Straight Arrow Connector 7"/>
          <p:cNvCxnSpPr/>
          <p:nvPr/>
        </p:nvCxnSpPr>
        <p:spPr>
          <a:xfrm flipH="1" flipV="1">
            <a:off x="1751876" y="4636320"/>
            <a:ext cx="467110" cy="683286"/>
          </a:xfrm>
          <a:prstGeom prst="straightConnector1">
            <a:avLst/>
          </a:prstGeom>
          <a:ln w="25400">
            <a:solidFill>
              <a:srgbClr val="C00000"/>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2" name="Picture 1" descr="lab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1702" y="1815172"/>
            <a:ext cx="4389120" cy="3401722"/>
          </a:xfrm>
          <a:prstGeom prst="rect">
            <a:avLst/>
          </a:prstGeom>
        </p:spPr>
      </p:pic>
    </p:spTree>
    <p:extLst>
      <p:ext uri="{BB962C8B-B14F-4D97-AF65-F5344CB8AC3E}">
        <p14:creationId xmlns:p14="http://schemas.microsoft.com/office/powerpoint/2010/main" val="973990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207"/>
            <a:ext cx="6960495" cy="523220"/>
          </a:xfrm>
          <a:prstGeom prst="rect">
            <a:avLst/>
          </a:prstGeom>
        </p:spPr>
        <p:txBody>
          <a:bodyPr wrap="none">
            <a:spAutoFit/>
          </a:bodyPr>
          <a:lstStyle/>
          <a:p>
            <a:r>
              <a:rPr lang="en-US" sz="2800" dirty="0">
                <a:solidFill>
                  <a:srgbClr val="002060"/>
                </a:solidFill>
              </a:rPr>
              <a:t>Lab 2: Some Tools and Submission Information</a:t>
            </a:r>
          </a:p>
        </p:txBody>
      </p:sp>
      <p:sp>
        <p:nvSpPr>
          <p:cNvPr id="4" name="TextBox 3"/>
          <p:cNvSpPr txBox="1"/>
          <p:nvPr/>
        </p:nvSpPr>
        <p:spPr>
          <a:xfrm>
            <a:off x="221496" y="533427"/>
            <a:ext cx="8539732" cy="430887"/>
          </a:xfrm>
          <a:prstGeom prst="rect">
            <a:avLst/>
          </a:prstGeom>
        </p:spPr>
        <p:txBody>
          <a:bodyPr wrap="square" rtlCol="0">
            <a:spAutoFit/>
          </a:bodyPr>
          <a:lstStyle/>
          <a:p>
            <a:r>
              <a:rPr lang="en-US" sz="2200" u="sng" dirty="0"/>
              <a:t>Section 2</a:t>
            </a:r>
            <a:r>
              <a:rPr lang="en-US" sz="2200" dirty="0"/>
              <a:t>: Submitting using the Course Submission Site (Lab Exercise)</a:t>
            </a:r>
          </a:p>
        </p:txBody>
      </p:sp>
      <p:sp>
        <p:nvSpPr>
          <p:cNvPr id="6" name="TextBox 5"/>
          <p:cNvSpPr txBox="1"/>
          <p:nvPr/>
        </p:nvSpPr>
        <p:spPr>
          <a:xfrm>
            <a:off x="221496" y="1056647"/>
            <a:ext cx="8046741" cy="1200329"/>
          </a:xfrm>
          <a:prstGeom prst="rect">
            <a:avLst/>
          </a:prstGeom>
          <a:noFill/>
        </p:spPr>
        <p:txBody>
          <a:bodyPr wrap="square" rtlCol="0">
            <a:spAutoFit/>
          </a:bodyPr>
          <a:lstStyle/>
          <a:p>
            <a:pPr marL="285750" indent="-285750">
              <a:buFont typeface="Arial" panose="020B0604020202020204" pitchFamily="34" charset="0"/>
              <a:buChar char="•"/>
            </a:pPr>
            <a:r>
              <a:rPr lang="en-US" dirty="0">
                <a:cs typeface="Consolas" panose="020B0609020204030204" pitchFamily="49" charset="0"/>
              </a:rPr>
              <a:t>Select both files in the folder (click on the both while holding down the control key.</a:t>
            </a:r>
          </a:p>
          <a:p>
            <a:pPr marL="285750" indent="-285750">
              <a:buFont typeface="Arial" panose="020B0604020202020204" pitchFamily="34" charset="0"/>
              <a:buChar char="•"/>
            </a:pPr>
            <a:r>
              <a:rPr lang="en-US" dirty="0">
                <a:cs typeface="Consolas" panose="020B0609020204030204" pitchFamily="49" charset="0"/>
              </a:rPr>
              <a:t>Click the right mouse button to pull up an option menu</a:t>
            </a:r>
          </a:p>
          <a:p>
            <a:pPr marL="285750" indent="-285750">
              <a:buFont typeface="Arial" panose="020B0604020202020204" pitchFamily="34" charset="0"/>
              <a:buChar char="•"/>
            </a:pPr>
            <a:r>
              <a:rPr lang="en-US" dirty="0">
                <a:cs typeface="Consolas" panose="020B0609020204030204" pitchFamily="49" charset="0"/>
              </a:rPr>
              <a:t>Move your mouse arrow to </a:t>
            </a:r>
            <a:r>
              <a:rPr lang="en-US" dirty="0" err="1">
                <a:cs typeface="Consolas" panose="020B0609020204030204" pitchFamily="49" charset="0"/>
              </a:rPr>
              <a:t>SecureZip</a:t>
            </a:r>
            <a:r>
              <a:rPr lang="en-US" dirty="0">
                <a:cs typeface="Consolas" panose="020B0609020204030204" pitchFamily="49" charset="0"/>
              </a:rPr>
              <a:t> </a:t>
            </a:r>
            <a:r>
              <a:rPr lang="en-US" dirty="0">
                <a:cs typeface="Consolas" panose="020B0609020204030204" pitchFamily="49" charset="0"/>
                <a:sym typeface="Wingdings" panose="05000000000000000000" pitchFamily="2" charset="2"/>
              </a:rPr>
              <a:t> Add to new “lab2.zip”</a:t>
            </a:r>
          </a:p>
        </p:txBody>
      </p:sp>
      <p:pic>
        <p:nvPicPr>
          <p:cNvPr id="9" name="Picture 8" descr="lab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588" y="2256984"/>
            <a:ext cx="5577840" cy="4323019"/>
          </a:xfrm>
          <a:prstGeom prst="rect">
            <a:avLst/>
          </a:prstGeom>
        </p:spPr>
      </p:pic>
    </p:spTree>
    <p:extLst>
      <p:ext uri="{BB962C8B-B14F-4D97-AF65-F5344CB8AC3E}">
        <p14:creationId xmlns:p14="http://schemas.microsoft.com/office/powerpoint/2010/main" val="2344512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207"/>
            <a:ext cx="6960495" cy="523220"/>
          </a:xfrm>
          <a:prstGeom prst="rect">
            <a:avLst/>
          </a:prstGeom>
        </p:spPr>
        <p:txBody>
          <a:bodyPr wrap="none">
            <a:spAutoFit/>
          </a:bodyPr>
          <a:lstStyle/>
          <a:p>
            <a:r>
              <a:rPr lang="en-US" sz="2800" dirty="0">
                <a:solidFill>
                  <a:srgbClr val="002060"/>
                </a:solidFill>
              </a:rPr>
              <a:t>Lab 2: Some Tools and Submission Information</a:t>
            </a:r>
          </a:p>
        </p:txBody>
      </p:sp>
      <p:sp>
        <p:nvSpPr>
          <p:cNvPr id="4" name="TextBox 3"/>
          <p:cNvSpPr txBox="1"/>
          <p:nvPr/>
        </p:nvSpPr>
        <p:spPr>
          <a:xfrm>
            <a:off x="221496" y="533427"/>
            <a:ext cx="8539732" cy="430887"/>
          </a:xfrm>
          <a:prstGeom prst="rect">
            <a:avLst/>
          </a:prstGeom>
        </p:spPr>
        <p:txBody>
          <a:bodyPr wrap="square" rtlCol="0">
            <a:spAutoFit/>
          </a:bodyPr>
          <a:lstStyle/>
          <a:p>
            <a:r>
              <a:rPr lang="en-US" sz="2200" u="sng" dirty="0"/>
              <a:t>Section 2</a:t>
            </a:r>
            <a:r>
              <a:rPr lang="en-US" sz="2200" dirty="0"/>
              <a:t>: Submitting using the Course Submission Site (Lab Exercise)</a:t>
            </a:r>
          </a:p>
        </p:txBody>
      </p:sp>
      <p:sp>
        <p:nvSpPr>
          <p:cNvPr id="6" name="TextBox 5"/>
          <p:cNvSpPr txBox="1"/>
          <p:nvPr/>
        </p:nvSpPr>
        <p:spPr>
          <a:xfrm>
            <a:off x="6151931" y="1041588"/>
            <a:ext cx="2815361" cy="3416320"/>
          </a:xfrm>
          <a:prstGeom prst="rect">
            <a:avLst/>
          </a:prstGeom>
          <a:noFill/>
        </p:spPr>
        <p:txBody>
          <a:bodyPr wrap="square" rtlCol="0">
            <a:spAutoFit/>
          </a:bodyPr>
          <a:lstStyle/>
          <a:p>
            <a:pPr marL="285750" indent="-285750">
              <a:buFont typeface="Arial" panose="020B0604020202020204" pitchFamily="34" charset="0"/>
              <a:buChar char="•"/>
            </a:pPr>
            <a:r>
              <a:rPr lang="en-US" dirty="0">
                <a:cs typeface="Consolas" panose="020B0609020204030204" pitchFamily="49" charset="0"/>
                <a:sym typeface="Wingdings" panose="05000000000000000000" pitchFamily="2" charset="2"/>
              </a:rPr>
              <a:t>Go to the submission website </a:t>
            </a:r>
            <a:r>
              <a:rPr lang="en-US" dirty="0">
                <a:hlinkClick r:id="rId2"/>
              </a:rPr>
              <a:t>https://intranet.cs.pitt.edu/~ramirez/cs401/submit/</a:t>
            </a:r>
            <a:endParaRPr lang="en-US" dirty="0"/>
          </a:p>
          <a:p>
            <a:pPr marL="285750" indent="-285750">
              <a:buFont typeface="Arial" panose="020B0604020202020204" pitchFamily="34" charset="0"/>
              <a:buChar char="•"/>
            </a:pPr>
            <a:r>
              <a:rPr lang="en-US" dirty="0"/>
              <a:t>Enter your username and </a:t>
            </a:r>
            <a:r>
              <a:rPr lang="en-US" dirty="0" err="1"/>
              <a:t>peoplesoft</a:t>
            </a:r>
            <a:r>
              <a:rPr lang="en-US" dirty="0"/>
              <a:t> number.</a:t>
            </a:r>
          </a:p>
          <a:p>
            <a:pPr marL="285750" indent="-285750">
              <a:buFont typeface="Arial" panose="020B0604020202020204" pitchFamily="34" charset="0"/>
              <a:buChar char="•"/>
            </a:pPr>
            <a:r>
              <a:rPr lang="en-US" dirty="0"/>
              <a:t>Choose “Lab 2”</a:t>
            </a:r>
          </a:p>
          <a:p>
            <a:pPr marL="285750" indent="-285750">
              <a:buFont typeface="Arial" panose="020B0604020202020204" pitchFamily="34" charset="0"/>
              <a:buChar char="•"/>
            </a:pPr>
            <a:r>
              <a:rPr lang="en-US" dirty="0"/>
              <a:t>Browse to an select the lab2.zip file.</a:t>
            </a:r>
          </a:p>
          <a:p>
            <a:pPr marL="285750" indent="-285750">
              <a:buFont typeface="Arial" panose="020B0604020202020204" pitchFamily="34" charset="0"/>
              <a:buChar char="•"/>
            </a:pPr>
            <a:r>
              <a:rPr lang="en-US" dirty="0"/>
              <a:t>Click Upload</a:t>
            </a:r>
          </a:p>
          <a:p>
            <a:pPr marL="285750" indent="-285750">
              <a:buFont typeface="Arial" panose="020B0604020202020204" pitchFamily="34" charset="0"/>
              <a:buChar char="•"/>
            </a:pPr>
            <a:endParaRPr lang="en-US" dirty="0">
              <a:cs typeface="Consolas" panose="020B0609020204030204" pitchFamily="49" charset="0"/>
              <a:sym typeface="Wingdings" panose="05000000000000000000" pitchFamily="2" charset="2"/>
            </a:endParaRPr>
          </a:p>
        </p:txBody>
      </p:sp>
      <p:pic>
        <p:nvPicPr>
          <p:cNvPr id="5" name="Picture 4" descr="Dr. Ramirez's Submit Tool - Mozilla Firefox"/>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64314"/>
            <a:ext cx="6035040" cy="4408264"/>
          </a:xfrm>
          <a:prstGeom prst="rect">
            <a:avLst/>
          </a:prstGeom>
        </p:spPr>
      </p:pic>
      <p:cxnSp>
        <p:nvCxnSpPr>
          <p:cNvPr id="8" name="Straight Arrow Connector 7"/>
          <p:cNvCxnSpPr/>
          <p:nvPr/>
        </p:nvCxnSpPr>
        <p:spPr>
          <a:xfrm flipH="1" flipV="1">
            <a:off x="2408699" y="3657525"/>
            <a:ext cx="467110" cy="683286"/>
          </a:xfrm>
          <a:prstGeom prst="straightConnector1">
            <a:avLst/>
          </a:prstGeom>
          <a:ln w="25400">
            <a:solidFill>
              <a:srgbClr val="C00000"/>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78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207"/>
            <a:ext cx="6960495" cy="523220"/>
          </a:xfrm>
          <a:prstGeom prst="rect">
            <a:avLst/>
          </a:prstGeom>
        </p:spPr>
        <p:txBody>
          <a:bodyPr wrap="none">
            <a:spAutoFit/>
          </a:bodyPr>
          <a:lstStyle/>
          <a:p>
            <a:r>
              <a:rPr lang="en-US" sz="2800" dirty="0">
                <a:solidFill>
                  <a:srgbClr val="002060"/>
                </a:solidFill>
              </a:rPr>
              <a:t>Lab 2: Some Tools and Submission Information</a:t>
            </a:r>
          </a:p>
        </p:txBody>
      </p:sp>
      <p:sp>
        <p:nvSpPr>
          <p:cNvPr id="4" name="TextBox 3"/>
          <p:cNvSpPr txBox="1"/>
          <p:nvPr/>
        </p:nvSpPr>
        <p:spPr>
          <a:xfrm>
            <a:off x="221496" y="533427"/>
            <a:ext cx="8539732" cy="430887"/>
          </a:xfrm>
          <a:prstGeom prst="rect">
            <a:avLst/>
          </a:prstGeom>
        </p:spPr>
        <p:txBody>
          <a:bodyPr wrap="square" rtlCol="0">
            <a:spAutoFit/>
          </a:bodyPr>
          <a:lstStyle/>
          <a:p>
            <a:r>
              <a:rPr lang="en-US" sz="2200" u="sng" dirty="0"/>
              <a:t>Section 2</a:t>
            </a:r>
            <a:r>
              <a:rPr lang="en-US" sz="2200" dirty="0"/>
              <a:t>: Submitting using the Course Submission Site (Lab Exercise)</a:t>
            </a:r>
          </a:p>
        </p:txBody>
      </p:sp>
      <p:sp>
        <p:nvSpPr>
          <p:cNvPr id="6" name="TextBox 5"/>
          <p:cNvSpPr txBox="1"/>
          <p:nvPr/>
        </p:nvSpPr>
        <p:spPr>
          <a:xfrm>
            <a:off x="6151931" y="1041588"/>
            <a:ext cx="2815361" cy="2031325"/>
          </a:xfrm>
          <a:prstGeom prst="rect">
            <a:avLst/>
          </a:prstGeom>
          <a:noFill/>
        </p:spPr>
        <p:txBody>
          <a:bodyPr wrap="square" rtlCol="0">
            <a:spAutoFit/>
          </a:bodyPr>
          <a:lstStyle/>
          <a:p>
            <a:pPr marL="285750" indent="-285750">
              <a:buFont typeface="Arial" panose="020B0604020202020204" pitchFamily="34" charset="0"/>
              <a:buChar char="•"/>
            </a:pPr>
            <a:r>
              <a:rPr lang="en-US" dirty="0">
                <a:cs typeface="Consolas" panose="020B0609020204030204" pitchFamily="49" charset="0"/>
                <a:sym typeface="Wingdings" panose="05000000000000000000" pitchFamily="2" charset="2"/>
              </a:rPr>
              <a:t>You should see a screen like this (this is the demo part)</a:t>
            </a:r>
          </a:p>
          <a:p>
            <a:pPr marL="285750" indent="-285750">
              <a:buFont typeface="Arial" panose="020B0604020202020204" pitchFamily="34" charset="0"/>
              <a:buChar char="•"/>
            </a:pPr>
            <a:r>
              <a:rPr lang="en-US" dirty="0">
                <a:cs typeface="Consolas" panose="020B0609020204030204" pitchFamily="49" charset="0"/>
                <a:sym typeface="Wingdings" panose="05000000000000000000" pitchFamily="2" charset="2"/>
              </a:rPr>
              <a:t>Note you might see an error if you try to submit a file with the same name multiple times.</a:t>
            </a:r>
          </a:p>
        </p:txBody>
      </p:sp>
      <p:pic>
        <p:nvPicPr>
          <p:cNvPr id="2" name="Picture 1" descr="Mozilla Firef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9264"/>
            <a:ext cx="6035040" cy="4408266"/>
          </a:xfrm>
          <a:prstGeom prst="rect">
            <a:avLst/>
          </a:prstGeom>
        </p:spPr>
      </p:pic>
    </p:spTree>
    <p:extLst>
      <p:ext uri="{BB962C8B-B14F-4D97-AF65-F5344CB8AC3E}">
        <p14:creationId xmlns:p14="http://schemas.microsoft.com/office/powerpoint/2010/main" val="2359181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207"/>
            <a:ext cx="6960495" cy="523220"/>
          </a:xfrm>
          <a:prstGeom prst="rect">
            <a:avLst/>
          </a:prstGeom>
        </p:spPr>
        <p:txBody>
          <a:bodyPr wrap="none">
            <a:spAutoFit/>
          </a:bodyPr>
          <a:lstStyle/>
          <a:p>
            <a:r>
              <a:rPr lang="en-US" sz="2800" dirty="0">
                <a:solidFill>
                  <a:srgbClr val="002060"/>
                </a:solidFill>
              </a:rPr>
              <a:t>Lab 2: Some Tools and Submission Information</a:t>
            </a:r>
          </a:p>
        </p:txBody>
      </p:sp>
      <p:sp>
        <p:nvSpPr>
          <p:cNvPr id="4" name="TextBox 3"/>
          <p:cNvSpPr txBox="1"/>
          <p:nvPr/>
        </p:nvSpPr>
        <p:spPr>
          <a:xfrm>
            <a:off x="221496" y="533427"/>
            <a:ext cx="8539732" cy="430887"/>
          </a:xfrm>
          <a:prstGeom prst="rect">
            <a:avLst/>
          </a:prstGeom>
        </p:spPr>
        <p:txBody>
          <a:bodyPr wrap="square" rtlCol="0">
            <a:spAutoFit/>
          </a:bodyPr>
          <a:lstStyle/>
          <a:p>
            <a:r>
              <a:rPr lang="en-US" sz="2200" u="sng" dirty="0"/>
              <a:t>Section 2</a:t>
            </a:r>
            <a:r>
              <a:rPr lang="en-US" sz="2200" dirty="0"/>
              <a:t>: Submitting using the Course Submission Site (Lab Exercise)</a:t>
            </a:r>
          </a:p>
        </p:txBody>
      </p:sp>
      <p:sp>
        <p:nvSpPr>
          <p:cNvPr id="6" name="TextBox 5"/>
          <p:cNvSpPr txBox="1"/>
          <p:nvPr/>
        </p:nvSpPr>
        <p:spPr>
          <a:xfrm>
            <a:off x="6151931" y="1041588"/>
            <a:ext cx="2815361" cy="923330"/>
          </a:xfrm>
          <a:prstGeom prst="rect">
            <a:avLst/>
          </a:prstGeom>
          <a:noFill/>
        </p:spPr>
        <p:txBody>
          <a:bodyPr wrap="square" rtlCol="0">
            <a:spAutoFit/>
          </a:bodyPr>
          <a:lstStyle/>
          <a:p>
            <a:pPr marL="285750" indent="-285750">
              <a:buFont typeface="Arial" panose="020B0604020202020204" pitchFamily="34" charset="0"/>
              <a:buChar char="•"/>
            </a:pPr>
            <a:r>
              <a:rPr lang="en-US" dirty="0">
                <a:cs typeface="Consolas" panose="020B0609020204030204" pitchFamily="49" charset="0"/>
                <a:sym typeface="Wingdings" panose="05000000000000000000" pitchFamily="2" charset="2"/>
              </a:rPr>
              <a:t>You should also get an email confirmation within about 5 minutes.</a:t>
            </a:r>
          </a:p>
        </p:txBody>
      </p:sp>
      <p:pic>
        <p:nvPicPr>
          <p:cNvPr id="7" name="Picture 6" descr="CS 0401 File Submission - Mozilla Firef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497" y="977192"/>
            <a:ext cx="6035040" cy="4913609"/>
          </a:xfrm>
          <a:prstGeom prst="rect">
            <a:avLst/>
          </a:prstGeom>
        </p:spPr>
      </p:pic>
    </p:spTree>
    <p:extLst>
      <p:ext uri="{BB962C8B-B14F-4D97-AF65-F5344CB8AC3E}">
        <p14:creationId xmlns:p14="http://schemas.microsoft.com/office/powerpoint/2010/main" val="3637913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207"/>
            <a:ext cx="6960495" cy="523220"/>
          </a:xfrm>
          <a:prstGeom prst="rect">
            <a:avLst/>
          </a:prstGeom>
        </p:spPr>
        <p:txBody>
          <a:bodyPr wrap="none">
            <a:spAutoFit/>
          </a:bodyPr>
          <a:lstStyle/>
          <a:p>
            <a:r>
              <a:rPr lang="en-US" sz="2800" dirty="0">
                <a:solidFill>
                  <a:srgbClr val="002060"/>
                </a:solidFill>
              </a:rPr>
              <a:t>Lab 2: Some Tools and Submission Information</a:t>
            </a:r>
          </a:p>
        </p:txBody>
      </p:sp>
      <p:sp>
        <p:nvSpPr>
          <p:cNvPr id="4" name="TextBox 3"/>
          <p:cNvSpPr txBox="1"/>
          <p:nvPr/>
        </p:nvSpPr>
        <p:spPr>
          <a:xfrm>
            <a:off x="221496" y="533427"/>
            <a:ext cx="8539732" cy="707886"/>
          </a:xfrm>
          <a:prstGeom prst="rect">
            <a:avLst/>
          </a:prstGeom>
        </p:spPr>
        <p:txBody>
          <a:bodyPr wrap="square" rtlCol="0">
            <a:spAutoFit/>
          </a:bodyPr>
          <a:lstStyle/>
          <a:p>
            <a:r>
              <a:rPr lang="en-US" sz="2000" u="sng" dirty="0"/>
              <a:t>Section 3</a:t>
            </a:r>
            <a:r>
              <a:rPr lang="en-US" sz="2000" dirty="0"/>
              <a:t>: Securely copying a file from one computer to another using a secure protocol (example here: </a:t>
            </a:r>
            <a:r>
              <a:rPr lang="en-US" sz="2000" dirty="0" err="1"/>
              <a:t>WinSCP</a:t>
            </a:r>
            <a:r>
              <a:rPr lang="en-US" sz="2000" dirty="0"/>
              <a:t>, available from the start menu).</a:t>
            </a:r>
          </a:p>
        </p:txBody>
      </p:sp>
      <p:pic>
        <p:nvPicPr>
          <p:cNvPr id="2" name="Picture 1" descr="Login - WinSC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177" y="1445233"/>
            <a:ext cx="6096851" cy="4096322"/>
          </a:xfrm>
          <a:prstGeom prst="rect">
            <a:avLst/>
          </a:prstGeom>
        </p:spPr>
      </p:pic>
      <p:cxnSp>
        <p:nvCxnSpPr>
          <p:cNvPr id="8" name="Straight Arrow Connector 7"/>
          <p:cNvCxnSpPr/>
          <p:nvPr/>
        </p:nvCxnSpPr>
        <p:spPr>
          <a:xfrm flipH="1" flipV="1">
            <a:off x="5023111" y="5403832"/>
            <a:ext cx="467110" cy="683286"/>
          </a:xfrm>
          <a:prstGeom prst="straightConnector1">
            <a:avLst/>
          </a:prstGeom>
          <a:ln w="25400">
            <a:solidFill>
              <a:srgbClr val="C0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095831" y="2189408"/>
            <a:ext cx="489047" cy="115835"/>
          </a:xfrm>
          <a:prstGeom prst="straightConnector1">
            <a:avLst/>
          </a:prstGeom>
          <a:ln w="25400">
            <a:solidFill>
              <a:srgbClr val="C00000"/>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013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207"/>
            <a:ext cx="6960495" cy="523220"/>
          </a:xfrm>
          <a:prstGeom prst="rect">
            <a:avLst/>
          </a:prstGeom>
        </p:spPr>
        <p:txBody>
          <a:bodyPr wrap="none">
            <a:spAutoFit/>
          </a:bodyPr>
          <a:lstStyle/>
          <a:p>
            <a:r>
              <a:rPr lang="en-US" sz="2800" dirty="0">
                <a:solidFill>
                  <a:srgbClr val="002060"/>
                </a:solidFill>
              </a:rPr>
              <a:t>Lab 2: Some Tools and Submission Information</a:t>
            </a:r>
          </a:p>
        </p:txBody>
      </p:sp>
      <p:sp>
        <p:nvSpPr>
          <p:cNvPr id="4" name="TextBox 3"/>
          <p:cNvSpPr txBox="1"/>
          <p:nvPr/>
        </p:nvSpPr>
        <p:spPr>
          <a:xfrm>
            <a:off x="221496" y="533427"/>
            <a:ext cx="8539732" cy="784830"/>
          </a:xfrm>
          <a:prstGeom prst="rect">
            <a:avLst/>
          </a:prstGeom>
        </p:spPr>
        <p:txBody>
          <a:bodyPr wrap="square" rtlCol="0">
            <a:spAutoFit/>
          </a:bodyPr>
          <a:lstStyle/>
          <a:p>
            <a:r>
              <a:rPr lang="en-US" sz="1500" dirty="0"/>
              <a:t>Once again, the default location on the </a:t>
            </a:r>
            <a:r>
              <a:rPr lang="en-US" sz="1500" dirty="0" err="1"/>
              <a:t>unix</a:t>
            </a:r>
            <a:r>
              <a:rPr lang="en-US" sz="1500" dirty="0"/>
              <a:t> server (see right side of screen) is your AFS home directory.  If you ever wanted to transfer files from the local machine to an AFS folder, you would just navigate to the appropriate directories on each side, and then drag the files from left to right.</a:t>
            </a:r>
          </a:p>
        </p:txBody>
      </p:sp>
      <p:pic>
        <p:nvPicPr>
          <p:cNvPr id="9" name="Picture 8" descr="Documents - kmc51@unixs.cis.pitt.edu - WinSC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964" y="1370103"/>
            <a:ext cx="7315200" cy="5256375"/>
          </a:xfrm>
          <a:prstGeom prst="rect">
            <a:avLst/>
          </a:prstGeom>
        </p:spPr>
      </p:pic>
    </p:spTree>
    <p:extLst>
      <p:ext uri="{BB962C8B-B14F-4D97-AF65-F5344CB8AC3E}">
        <p14:creationId xmlns:p14="http://schemas.microsoft.com/office/powerpoint/2010/main" val="2985495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962590" cy="523220"/>
          </a:xfrm>
          <a:prstGeom prst="rect">
            <a:avLst/>
          </a:prstGeom>
        </p:spPr>
        <p:txBody>
          <a:bodyPr wrap="square" rtlCol="0">
            <a:spAutoFit/>
          </a:bodyPr>
          <a:lstStyle/>
          <a:p>
            <a:r>
              <a:rPr lang="en-US" sz="2800" dirty="0">
                <a:solidFill>
                  <a:srgbClr val="002060"/>
                </a:solidFill>
              </a:rPr>
              <a:t>Some technical notes on completing Lab #2:</a:t>
            </a:r>
          </a:p>
        </p:txBody>
      </p:sp>
      <p:sp>
        <p:nvSpPr>
          <p:cNvPr id="3" name="TextBox 2"/>
          <p:cNvSpPr txBox="1"/>
          <p:nvPr/>
        </p:nvSpPr>
        <p:spPr>
          <a:xfrm>
            <a:off x="186326" y="521547"/>
            <a:ext cx="8608162" cy="4662815"/>
          </a:xfrm>
          <a:prstGeom prst="rect">
            <a:avLst/>
          </a:prstGeom>
        </p:spPr>
        <p:txBody>
          <a:bodyPr wrap="square" rtlCol="0">
            <a:spAutoFit/>
          </a:bodyPr>
          <a:lstStyle/>
          <a:p>
            <a:pPr>
              <a:lnSpc>
                <a:spcPct val="150000"/>
              </a:lnSpc>
            </a:pPr>
            <a:r>
              <a:rPr lang="en-US" sz="2200" dirty="0"/>
              <a:t>Last week, some people experienced issues with AFS:</a:t>
            </a:r>
          </a:p>
          <a:p>
            <a:pPr marL="914400" lvl="1" indent="-457200">
              <a:lnSpc>
                <a:spcPct val="150000"/>
              </a:lnSpc>
              <a:buFont typeface="Arial" panose="020B0604020202020204" pitchFamily="34" charset="0"/>
              <a:buChar char="•"/>
            </a:pPr>
            <a:r>
              <a:rPr lang="en-US" sz="2200" u="sng" dirty="0"/>
              <a:t>Saving from within  Notepad++</a:t>
            </a:r>
            <a:r>
              <a:rPr lang="en-US" sz="2200" dirty="0"/>
              <a:t>: Some issues may come up when attempting to save a new file from within Notepad++.  You should be able to save changes to an existing file (so, for example, a copy of ex1.java).</a:t>
            </a:r>
          </a:p>
          <a:p>
            <a:pPr marL="914400" lvl="1" indent="-457200">
              <a:lnSpc>
                <a:spcPct val="150000"/>
              </a:lnSpc>
              <a:buFont typeface="Arial" panose="020B0604020202020204" pitchFamily="34" charset="0"/>
              <a:buChar char="•"/>
            </a:pPr>
            <a:r>
              <a:rPr lang="en-US" sz="2200" u="sng" dirty="0"/>
              <a:t>Other issues</a:t>
            </a:r>
            <a:r>
              <a:rPr lang="en-US" sz="2200" dirty="0"/>
              <a:t>: If you are experiencing other problems, then during this lab you can instead save your work in some file local to the lab computer (for example, \Users\&lt;</a:t>
            </a:r>
            <a:r>
              <a:rPr lang="en-US" sz="2200" dirty="0" err="1"/>
              <a:t>YourUserName</a:t>
            </a:r>
            <a:r>
              <a:rPr lang="en-US" sz="2200" dirty="0"/>
              <a:t>&gt;), or to your computer or a flash drive.</a:t>
            </a:r>
          </a:p>
        </p:txBody>
      </p:sp>
    </p:spTree>
    <p:extLst>
      <p:ext uri="{BB962C8B-B14F-4D97-AF65-F5344CB8AC3E}">
        <p14:creationId xmlns:p14="http://schemas.microsoft.com/office/powerpoint/2010/main" val="4095966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207"/>
            <a:ext cx="6960495" cy="523220"/>
          </a:xfrm>
          <a:prstGeom prst="rect">
            <a:avLst/>
          </a:prstGeom>
        </p:spPr>
        <p:txBody>
          <a:bodyPr wrap="none">
            <a:spAutoFit/>
          </a:bodyPr>
          <a:lstStyle/>
          <a:p>
            <a:r>
              <a:rPr lang="en-US" sz="2800" dirty="0">
                <a:solidFill>
                  <a:srgbClr val="002060"/>
                </a:solidFill>
              </a:rPr>
              <a:t>Lab 2: Some Tools and Submission Information</a:t>
            </a:r>
          </a:p>
        </p:txBody>
      </p:sp>
      <p:sp>
        <p:nvSpPr>
          <p:cNvPr id="4" name="TextBox 3"/>
          <p:cNvSpPr txBox="1"/>
          <p:nvPr/>
        </p:nvSpPr>
        <p:spPr>
          <a:xfrm>
            <a:off x="221496" y="533427"/>
            <a:ext cx="7891146" cy="1046440"/>
          </a:xfrm>
          <a:prstGeom prst="rect">
            <a:avLst/>
          </a:prstGeom>
        </p:spPr>
        <p:txBody>
          <a:bodyPr wrap="square" rtlCol="0">
            <a:spAutoFit/>
          </a:bodyPr>
          <a:lstStyle/>
          <a:p>
            <a:r>
              <a:rPr lang="en-US" sz="2200" u="sng" dirty="0"/>
              <a:t>Section 1</a:t>
            </a:r>
            <a:r>
              <a:rPr lang="en-US" sz="2200" dirty="0"/>
              <a:t>: Logging in Remotely to access your Pitt files</a:t>
            </a:r>
          </a:p>
          <a:p>
            <a:r>
              <a:rPr lang="en-US" sz="2200" dirty="0">
                <a:sym typeface="Wingdings" panose="05000000000000000000" pitchFamily="2" charset="2"/>
              </a:rPr>
              <a:t> </a:t>
            </a:r>
            <a:r>
              <a:rPr lang="en-US" dirty="0">
                <a:sym typeface="Wingdings" panose="05000000000000000000" pitchFamily="2" charset="2"/>
              </a:rPr>
              <a:t>This section shows you how to make an SSH (secure shell) connection to Pitt’s Unix cluster, which allows you direct access to AFS. </a:t>
            </a:r>
            <a:endParaRPr lang="en-US" sz="2200" dirty="0"/>
          </a:p>
        </p:txBody>
      </p:sp>
      <p:sp>
        <p:nvSpPr>
          <p:cNvPr id="5" name="TextBox 4"/>
          <p:cNvSpPr txBox="1"/>
          <p:nvPr/>
        </p:nvSpPr>
        <p:spPr>
          <a:xfrm>
            <a:off x="295924" y="1761299"/>
            <a:ext cx="3319145" cy="4770537"/>
          </a:xfrm>
          <a:prstGeom prst="rect">
            <a:avLst/>
          </a:prstGeom>
          <a:noFill/>
        </p:spPr>
        <p:txBody>
          <a:bodyPr wrap="square" rtlCol="0">
            <a:spAutoFit/>
          </a:bodyPr>
          <a:lstStyle/>
          <a:p>
            <a:pPr marL="342900" indent="-342900">
              <a:buAutoNum type="arabicParenBoth"/>
            </a:pPr>
            <a:r>
              <a:rPr lang="en-US" sz="1600" dirty="0"/>
              <a:t>Open </a:t>
            </a:r>
            <a:r>
              <a:rPr lang="en-US" sz="1600" dirty="0" err="1"/>
              <a:t>PuTTY</a:t>
            </a:r>
            <a:endParaRPr lang="en-US" sz="1600" dirty="0"/>
          </a:p>
          <a:p>
            <a:pPr marL="342900" indent="-342900">
              <a:buFontTx/>
              <a:buAutoNum type="arabicParenBoth"/>
            </a:pPr>
            <a:r>
              <a:rPr lang="en-US" sz="1600" dirty="0"/>
              <a:t>Type </a:t>
            </a:r>
            <a:r>
              <a:rPr lang="en-US" sz="1600" dirty="0">
                <a:latin typeface="Courier New" panose="02070309020205020404" pitchFamily="49" charset="0"/>
                <a:cs typeface="Courier New" panose="02070309020205020404" pitchFamily="49" charset="0"/>
                <a:sym typeface="Wingdings" panose="05000000000000000000" pitchFamily="2" charset="2"/>
              </a:rPr>
              <a:t>unixs.cis.pitt.edu</a:t>
            </a:r>
            <a:r>
              <a:rPr lang="en-US" sz="1600" dirty="0">
                <a:sym typeface="Wingdings" panose="05000000000000000000" pitchFamily="2" charset="2"/>
              </a:rPr>
              <a:t> in the “Host Name” box</a:t>
            </a:r>
          </a:p>
          <a:p>
            <a:endParaRPr lang="en-US" sz="1600" dirty="0">
              <a:sym typeface="Wingdings" panose="05000000000000000000" pitchFamily="2" charset="2"/>
            </a:endParaRPr>
          </a:p>
          <a:p>
            <a:r>
              <a:rPr lang="en-US" sz="1600" u="sng" dirty="0">
                <a:sym typeface="Wingdings" panose="05000000000000000000" pitchFamily="2" charset="2"/>
              </a:rPr>
              <a:t>Optional (if using own computer)</a:t>
            </a:r>
            <a:r>
              <a:rPr lang="en-US" sz="1600" dirty="0">
                <a:sym typeface="Wingdings" panose="05000000000000000000" pitchFamily="2" charset="2"/>
              </a:rPr>
              <a:t>: </a:t>
            </a:r>
          </a:p>
          <a:p>
            <a:pPr marL="342900" indent="-342900">
              <a:buFont typeface="Arial" panose="020B0604020202020204" pitchFamily="34" charset="0"/>
              <a:buChar char="•"/>
            </a:pPr>
            <a:r>
              <a:rPr lang="en-US" sz="1600" dirty="0">
                <a:sym typeface="Wingdings" panose="05000000000000000000" pitchFamily="2" charset="2"/>
              </a:rPr>
              <a:t>You can save connection settings by typing a name for the session under Saved Sessions (e.g., </a:t>
            </a:r>
            <a:r>
              <a:rPr lang="en-US" sz="1600" dirty="0" err="1">
                <a:sym typeface="Wingdings" panose="05000000000000000000" pitchFamily="2" charset="2"/>
              </a:rPr>
              <a:t>unixs</a:t>
            </a:r>
            <a:r>
              <a:rPr lang="en-US" sz="1600" dirty="0">
                <a:sym typeface="Wingdings" panose="05000000000000000000" pitchFamily="2" charset="2"/>
              </a:rPr>
              <a:t>), and clicking Save).</a:t>
            </a:r>
          </a:p>
          <a:p>
            <a:endParaRPr lang="en-US" sz="1600" dirty="0">
              <a:sym typeface="Wingdings" panose="05000000000000000000" pitchFamily="2" charset="2"/>
            </a:endParaRPr>
          </a:p>
          <a:p>
            <a:pPr marL="342900" indent="-342900">
              <a:buFontTx/>
              <a:buAutoNum type="arabicParenBoth"/>
            </a:pPr>
            <a:endParaRPr lang="en-US" sz="1600" dirty="0">
              <a:sym typeface="Wingdings" panose="05000000000000000000" pitchFamily="2" charset="2"/>
            </a:endParaRPr>
          </a:p>
          <a:p>
            <a:pPr marL="342900" indent="-342900">
              <a:buFontTx/>
              <a:buAutoNum type="arabicParenBoth"/>
            </a:pPr>
            <a:endParaRPr lang="en-US" sz="1600" dirty="0">
              <a:sym typeface="Wingdings" panose="05000000000000000000" pitchFamily="2" charset="2"/>
            </a:endParaRPr>
          </a:p>
          <a:p>
            <a:pPr marL="342900" indent="-342900">
              <a:buFontTx/>
              <a:buAutoNum type="arabicParenBoth"/>
            </a:pPr>
            <a:endParaRPr lang="en-US" sz="1600" dirty="0">
              <a:sym typeface="Wingdings" panose="05000000000000000000" pitchFamily="2" charset="2"/>
            </a:endParaRPr>
          </a:p>
          <a:p>
            <a:pPr marL="342900" indent="-342900">
              <a:buFontTx/>
              <a:buAutoNum type="arabicParenBoth"/>
            </a:pPr>
            <a:endParaRPr lang="en-US" sz="1600" dirty="0">
              <a:sym typeface="Wingdings" panose="05000000000000000000" pitchFamily="2" charset="2"/>
            </a:endParaRPr>
          </a:p>
          <a:p>
            <a:pPr marL="342900" indent="-342900">
              <a:buFontTx/>
              <a:buAutoNum type="arabicParenBoth"/>
            </a:pPr>
            <a:endParaRPr lang="en-US" sz="1600" dirty="0">
              <a:sym typeface="Wingdings" panose="05000000000000000000" pitchFamily="2" charset="2"/>
            </a:endParaRPr>
          </a:p>
          <a:p>
            <a:pPr marL="342900" indent="-342900">
              <a:buFontTx/>
              <a:buAutoNum type="arabicParenBoth"/>
            </a:pPr>
            <a:endParaRPr lang="en-US" sz="1600" dirty="0">
              <a:sym typeface="Wingdings" panose="05000000000000000000" pitchFamily="2" charset="2"/>
            </a:endParaRPr>
          </a:p>
          <a:p>
            <a:pPr marL="342900" indent="-342900">
              <a:buFontTx/>
              <a:buAutoNum type="arabicParenBoth"/>
            </a:pPr>
            <a:endParaRPr lang="en-US" sz="1600" dirty="0">
              <a:sym typeface="Wingdings" panose="05000000000000000000" pitchFamily="2" charset="2"/>
            </a:endParaRPr>
          </a:p>
          <a:p>
            <a:pPr marL="342900" indent="-342900">
              <a:buFontTx/>
              <a:buAutoNum type="arabicParenBoth"/>
            </a:pPr>
            <a:endParaRPr lang="en-US" sz="1600" dirty="0">
              <a:sym typeface="Wingdings" panose="05000000000000000000" pitchFamily="2" charset="2"/>
            </a:endParaRPr>
          </a:p>
          <a:p>
            <a:endParaRPr lang="en-US" sz="1600" dirty="0">
              <a:sym typeface="Wingdings" panose="05000000000000000000" pitchFamily="2" charset="2"/>
            </a:endParaRPr>
          </a:p>
        </p:txBody>
      </p:sp>
      <p:pic>
        <p:nvPicPr>
          <p:cNvPr id="2" name="Picture 1" descr="PuTTY Configura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7194" y="1773905"/>
            <a:ext cx="4344006" cy="4182059"/>
          </a:xfrm>
          <a:prstGeom prst="rect">
            <a:avLst/>
          </a:prstGeom>
        </p:spPr>
      </p:pic>
      <p:cxnSp>
        <p:nvCxnSpPr>
          <p:cNvPr id="8" name="Straight Arrow Connector 7"/>
          <p:cNvCxnSpPr/>
          <p:nvPr/>
        </p:nvCxnSpPr>
        <p:spPr>
          <a:xfrm>
            <a:off x="4965405" y="2886256"/>
            <a:ext cx="936456" cy="1788"/>
          </a:xfrm>
          <a:prstGeom prst="straightConnector1">
            <a:avLst/>
          </a:prstGeom>
          <a:ln w="25400">
            <a:solidFill>
              <a:srgbClr val="C0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965657" y="5798289"/>
            <a:ext cx="936456" cy="1788"/>
          </a:xfrm>
          <a:prstGeom prst="straightConnector1">
            <a:avLst/>
          </a:prstGeom>
          <a:ln w="25400">
            <a:solidFill>
              <a:srgbClr val="C00000"/>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9413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207"/>
            <a:ext cx="6960495" cy="523220"/>
          </a:xfrm>
          <a:prstGeom prst="rect">
            <a:avLst/>
          </a:prstGeom>
        </p:spPr>
        <p:txBody>
          <a:bodyPr wrap="none">
            <a:spAutoFit/>
          </a:bodyPr>
          <a:lstStyle/>
          <a:p>
            <a:r>
              <a:rPr lang="en-US" sz="2800" dirty="0">
                <a:solidFill>
                  <a:srgbClr val="002060"/>
                </a:solidFill>
              </a:rPr>
              <a:t>Lab 2: Some Tools and Submission Information</a:t>
            </a:r>
          </a:p>
        </p:txBody>
      </p:sp>
      <p:sp>
        <p:nvSpPr>
          <p:cNvPr id="4" name="TextBox 3"/>
          <p:cNvSpPr txBox="1"/>
          <p:nvPr/>
        </p:nvSpPr>
        <p:spPr>
          <a:xfrm>
            <a:off x="221496" y="533427"/>
            <a:ext cx="7891146" cy="1046440"/>
          </a:xfrm>
          <a:prstGeom prst="rect">
            <a:avLst/>
          </a:prstGeom>
        </p:spPr>
        <p:txBody>
          <a:bodyPr wrap="square" rtlCol="0">
            <a:spAutoFit/>
          </a:bodyPr>
          <a:lstStyle/>
          <a:p>
            <a:r>
              <a:rPr lang="en-US" sz="2200" u="sng" dirty="0"/>
              <a:t>Section 1</a:t>
            </a:r>
            <a:r>
              <a:rPr lang="en-US" sz="2200" dirty="0"/>
              <a:t>: Logging in Remotely to access your Pitt files</a:t>
            </a:r>
          </a:p>
          <a:p>
            <a:r>
              <a:rPr lang="en-US" sz="2200" dirty="0">
                <a:sym typeface="Wingdings" panose="05000000000000000000" pitchFamily="2" charset="2"/>
              </a:rPr>
              <a:t> </a:t>
            </a:r>
            <a:r>
              <a:rPr lang="en-US" dirty="0">
                <a:sym typeface="Wingdings" panose="05000000000000000000" pitchFamily="2" charset="2"/>
              </a:rPr>
              <a:t>This section shows you how to make an SSH (secure shell) connection to Pitt’s Unix cluster, which allows you direct access to AFS. </a:t>
            </a:r>
            <a:endParaRPr lang="en-US" sz="2200" dirty="0"/>
          </a:p>
        </p:txBody>
      </p:sp>
      <p:sp>
        <p:nvSpPr>
          <p:cNvPr id="5" name="TextBox 4"/>
          <p:cNvSpPr txBox="1"/>
          <p:nvPr/>
        </p:nvSpPr>
        <p:spPr>
          <a:xfrm>
            <a:off x="295924" y="1761299"/>
            <a:ext cx="3319145" cy="584775"/>
          </a:xfrm>
          <a:prstGeom prst="rect">
            <a:avLst/>
          </a:prstGeom>
          <a:noFill/>
        </p:spPr>
        <p:txBody>
          <a:bodyPr wrap="square" rtlCol="0">
            <a:spAutoFit/>
          </a:bodyPr>
          <a:lstStyle/>
          <a:p>
            <a:r>
              <a:rPr lang="en-US" sz="1600" dirty="0"/>
              <a:t>Click “Yes” if you see the Security Alert Message.</a:t>
            </a:r>
          </a:p>
        </p:txBody>
      </p:sp>
      <p:grpSp>
        <p:nvGrpSpPr>
          <p:cNvPr id="6" name="Group 5"/>
          <p:cNvGrpSpPr/>
          <p:nvPr/>
        </p:nvGrpSpPr>
        <p:grpSpPr>
          <a:xfrm>
            <a:off x="4713932" y="1941582"/>
            <a:ext cx="3924848" cy="2810267"/>
            <a:chOff x="4713932" y="1941582"/>
            <a:chExt cx="3924848" cy="2810267"/>
          </a:xfrm>
        </p:grpSpPr>
        <p:pic>
          <p:nvPicPr>
            <p:cNvPr id="11" name="Picture 10" descr="PuTTY Security Aler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3932" y="1941582"/>
              <a:ext cx="3924848" cy="2810267"/>
            </a:xfrm>
            <a:prstGeom prst="rect">
              <a:avLst/>
            </a:prstGeom>
          </p:spPr>
        </p:pic>
        <p:cxnSp>
          <p:nvCxnSpPr>
            <p:cNvPr id="10" name="Straight Arrow Connector 9"/>
            <p:cNvCxnSpPr/>
            <p:nvPr/>
          </p:nvCxnSpPr>
          <p:spPr>
            <a:xfrm>
              <a:off x="5157582" y="4479852"/>
              <a:ext cx="936456" cy="1788"/>
            </a:xfrm>
            <a:prstGeom prst="straightConnector1">
              <a:avLst/>
            </a:prstGeom>
            <a:ln w="25400">
              <a:solidFill>
                <a:srgbClr val="C00000"/>
              </a:solidFill>
              <a:prstDash val="solid"/>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7738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207"/>
            <a:ext cx="6960495" cy="523220"/>
          </a:xfrm>
          <a:prstGeom prst="rect">
            <a:avLst/>
          </a:prstGeom>
        </p:spPr>
        <p:txBody>
          <a:bodyPr wrap="none">
            <a:spAutoFit/>
          </a:bodyPr>
          <a:lstStyle/>
          <a:p>
            <a:r>
              <a:rPr lang="en-US" sz="2800" dirty="0">
                <a:solidFill>
                  <a:srgbClr val="002060"/>
                </a:solidFill>
              </a:rPr>
              <a:t>Lab 2: Some Tools and Submission Information</a:t>
            </a:r>
          </a:p>
        </p:txBody>
      </p:sp>
      <p:sp>
        <p:nvSpPr>
          <p:cNvPr id="4" name="TextBox 3"/>
          <p:cNvSpPr txBox="1"/>
          <p:nvPr/>
        </p:nvSpPr>
        <p:spPr>
          <a:xfrm>
            <a:off x="221496" y="533427"/>
            <a:ext cx="7891146" cy="430887"/>
          </a:xfrm>
          <a:prstGeom prst="rect">
            <a:avLst/>
          </a:prstGeom>
        </p:spPr>
        <p:txBody>
          <a:bodyPr wrap="square" rtlCol="0">
            <a:spAutoFit/>
          </a:bodyPr>
          <a:lstStyle/>
          <a:p>
            <a:r>
              <a:rPr lang="en-US" sz="2200" u="sng" dirty="0"/>
              <a:t>Section 1</a:t>
            </a:r>
            <a:r>
              <a:rPr lang="en-US" sz="2200" dirty="0"/>
              <a:t>: Logging in Remotely to access your Pitt files</a:t>
            </a:r>
          </a:p>
        </p:txBody>
      </p:sp>
      <p:pic>
        <p:nvPicPr>
          <p:cNvPr id="2" name="Picture 1" descr="unixs.cis.pitt.edu - PuTT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7078" y="1017479"/>
            <a:ext cx="6430272" cy="5725324"/>
          </a:xfrm>
          <a:prstGeom prst="rect">
            <a:avLst/>
          </a:prstGeom>
        </p:spPr>
      </p:pic>
    </p:spTree>
    <p:extLst>
      <p:ext uri="{BB962C8B-B14F-4D97-AF65-F5344CB8AC3E}">
        <p14:creationId xmlns:p14="http://schemas.microsoft.com/office/powerpoint/2010/main" val="3349050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207"/>
            <a:ext cx="6960495" cy="523220"/>
          </a:xfrm>
          <a:prstGeom prst="rect">
            <a:avLst/>
          </a:prstGeom>
        </p:spPr>
        <p:txBody>
          <a:bodyPr wrap="none">
            <a:spAutoFit/>
          </a:bodyPr>
          <a:lstStyle/>
          <a:p>
            <a:r>
              <a:rPr lang="en-US" sz="2800" dirty="0">
                <a:solidFill>
                  <a:srgbClr val="002060"/>
                </a:solidFill>
              </a:rPr>
              <a:t>Lab 2: Some Tools and Submission Information</a:t>
            </a:r>
          </a:p>
        </p:txBody>
      </p:sp>
      <p:sp>
        <p:nvSpPr>
          <p:cNvPr id="4" name="TextBox 3"/>
          <p:cNvSpPr txBox="1"/>
          <p:nvPr/>
        </p:nvSpPr>
        <p:spPr>
          <a:xfrm>
            <a:off x="221496" y="533427"/>
            <a:ext cx="7891146" cy="430887"/>
          </a:xfrm>
          <a:prstGeom prst="rect">
            <a:avLst/>
          </a:prstGeom>
        </p:spPr>
        <p:txBody>
          <a:bodyPr wrap="square" rtlCol="0">
            <a:spAutoFit/>
          </a:bodyPr>
          <a:lstStyle/>
          <a:p>
            <a:r>
              <a:rPr lang="en-US" sz="2200" u="sng" dirty="0"/>
              <a:t>Section 1</a:t>
            </a:r>
            <a:r>
              <a:rPr lang="en-US" sz="2200" dirty="0"/>
              <a:t>: Logging in Remotely to access your Pitt files</a:t>
            </a:r>
          </a:p>
        </p:txBody>
      </p:sp>
      <p:sp>
        <p:nvSpPr>
          <p:cNvPr id="5" name="TextBox 4"/>
          <p:cNvSpPr txBox="1"/>
          <p:nvPr/>
        </p:nvSpPr>
        <p:spPr>
          <a:xfrm>
            <a:off x="221496" y="964314"/>
            <a:ext cx="7896446" cy="646331"/>
          </a:xfrm>
          <a:prstGeom prst="rect">
            <a:avLst/>
          </a:prstGeom>
          <a:noFill/>
        </p:spPr>
        <p:txBody>
          <a:bodyPr wrap="square" rtlCol="0">
            <a:spAutoFit/>
          </a:bodyPr>
          <a:lstStyle/>
          <a:p>
            <a:r>
              <a:rPr lang="en-US" dirty="0"/>
              <a:t>Command syntax often differs between Windows Command Prompt and the Unix shell.   Examples:</a:t>
            </a:r>
          </a:p>
        </p:txBody>
      </p:sp>
      <p:graphicFrame>
        <p:nvGraphicFramePr>
          <p:cNvPr id="6" name="Table 5"/>
          <p:cNvGraphicFramePr>
            <a:graphicFrameLocks noGrp="1"/>
          </p:cNvGraphicFramePr>
          <p:nvPr>
            <p:extLst>
              <p:ext uri="{D42A27DB-BD31-4B8C-83A1-F6EECF244321}">
                <p14:modId xmlns:p14="http://schemas.microsoft.com/office/powerpoint/2010/main" val="2502905491"/>
              </p:ext>
            </p:extLst>
          </p:nvPr>
        </p:nvGraphicFramePr>
        <p:xfrm>
          <a:off x="492641" y="1626778"/>
          <a:ext cx="8119733" cy="4881880"/>
        </p:xfrm>
        <a:graphic>
          <a:graphicData uri="http://schemas.openxmlformats.org/drawingml/2006/table">
            <a:tbl>
              <a:tblPr firstRow="1" bandRow="1">
                <a:tableStyleId>{5940675A-B579-460E-94D1-54222C63F5DA}</a:tableStyleId>
              </a:tblPr>
              <a:tblGrid>
                <a:gridCol w="2199168">
                  <a:extLst>
                    <a:ext uri="{9D8B030D-6E8A-4147-A177-3AD203B41FA5}">
                      <a16:colId xmlns:a16="http://schemas.microsoft.com/office/drawing/2014/main" val="1736785494"/>
                    </a:ext>
                  </a:extLst>
                </a:gridCol>
                <a:gridCol w="2199168">
                  <a:extLst>
                    <a:ext uri="{9D8B030D-6E8A-4147-A177-3AD203B41FA5}">
                      <a16:colId xmlns:a16="http://schemas.microsoft.com/office/drawing/2014/main" val="366199954"/>
                    </a:ext>
                  </a:extLst>
                </a:gridCol>
                <a:gridCol w="3721397">
                  <a:extLst>
                    <a:ext uri="{9D8B030D-6E8A-4147-A177-3AD203B41FA5}">
                      <a16:colId xmlns:a16="http://schemas.microsoft.com/office/drawing/2014/main" val="2987869924"/>
                    </a:ext>
                  </a:extLst>
                </a:gridCol>
              </a:tblGrid>
              <a:tr h="247384">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2060"/>
                          </a:solidFill>
                        </a:rPr>
                        <a:t>Different between</a:t>
                      </a:r>
                      <a:r>
                        <a:rPr lang="en-US" b="1" baseline="0" dirty="0">
                          <a:solidFill>
                            <a:srgbClr val="002060"/>
                          </a:solidFill>
                        </a:rPr>
                        <a:t> systems</a:t>
                      </a:r>
                      <a:endParaRPr lang="en-US" b="1" dirty="0">
                        <a:solidFill>
                          <a:srgbClr val="002060"/>
                        </a:solidFill>
                      </a:endParaRPr>
                    </a:p>
                  </a:txBody>
                  <a:tcPr/>
                </a:tc>
                <a:tc hMerge="1">
                  <a:txBody>
                    <a:bodyPr/>
                    <a:lstStyle/>
                    <a:p>
                      <a:endParaRPr lang="en-US" dirty="0">
                        <a:solidFill>
                          <a:srgbClr val="002060"/>
                        </a:solidFill>
                      </a:endParaRPr>
                    </a:p>
                  </a:txBody>
                  <a:tcPr/>
                </a:tc>
                <a:tc hMerge="1">
                  <a:txBody>
                    <a:bodyPr/>
                    <a:lstStyle/>
                    <a:p>
                      <a:endParaRPr lang="en-US" dirty="0">
                        <a:solidFill>
                          <a:srgbClr val="002060"/>
                        </a:solidFill>
                      </a:endParaRPr>
                    </a:p>
                  </a:txBody>
                  <a:tcPr/>
                </a:tc>
                <a:extLst>
                  <a:ext uri="{0D108BD9-81ED-4DB2-BD59-A6C34878D82A}">
                    <a16:rowId xmlns:a16="http://schemas.microsoft.com/office/drawing/2014/main" val="1155211728"/>
                  </a:ext>
                </a:extLst>
              </a:tr>
              <a:tr h="247384">
                <a:tc>
                  <a:txBody>
                    <a:bodyPr/>
                    <a:lstStyle/>
                    <a:p>
                      <a:r>
                        <a:rPr lang="en-US" dirty="0">
                          <a:solidFill>
                            <a:srgbClr val="002060"/>
                          </a:solidFill>
                        </a:rPr>
                        <a:t>Unix/Linux</a:t>
                      </a:r>
                    </a:p>
                  </a:txBody>
                  <a:tcPr/>
                </a:tc>
                <a:tc>
                  <a:txBody>
                    <a:bodyPr/>
                    <a:lstStyle/>
                    <a:p>
                      <a:r>
                        <a:rPr lang="en-US" dirty="0">
                          <a:solidFill>
                            <a:srgbClr val="002060"/>
                          </a:solidFill>
                        </a:rPr>
                        <a:t>Windows</a:t>
                      </a:r>
                    </a:p>
                  </a:txBody>
                  <a:tcPr/>
                </a:tc>
                <a:tc>
                  <a:txBody>
                    <a:bodyPr/>
                    <a:lstStyle/>
                    <a:p>
                      <a:r>
                        <a:rPr lang="en-US" dirty="0">
                          <a:solidFill>
                            <a:srgbClr val="002060"/>
                          </a:solidFill>
                        </a:rPr>
                        <a:t>function</a:t>
                      </a:r>
                    </a:p>
                  </a:txBody>
                  <a:tcPr/>
                </a:tc>
                <a:extLst>
                  <a:ext uri="{0D108BD9-81ED-4DB2-BD59-A6C34878D82A}">
                    <a16:rowId xmlns:a16="http://schemas.microsoft.com/office/drawing/2014/main" val="1051133384"/>
                  </a:ext>
                </a:extLst>
              </a:tr>
              <a:tr h="370840">
                <a:tc>
                  <a:txBody>
                    <a:bodyPr/>
                    <a:lstStyle/>
                    <a:p>
                      <a:r>
                        <a:rPr lang="en-US" dirty="0" err="1"/>
                        <a:t>cp</a:t>
                      </a:r>
                      <a:r>
                        <a:rPr lang="en-US" dirty="0"/>
                        <a:t> &lt;file1&gt;</a:t>
                      </a:r>
                      <a:r>
                        <a:rPr lang="en-US" baseline="0" dirty="0"/>
                        <a:t> &lt;file2&gt;</a:t>
                      </a:r>
                      <a:endParaRPr lang="en-US" dirty="0"/>
                    </a:p>
                  </a:txBody>
                  <a:tcPr/>
                </a:tc>
                <a:tc>
                  <a:txBody>
                    <a:bodyPr/>
                    <a:lstStyle/>
                    <a:p>
                      <a:r>
                        <a:rPr lang="en-US" dirty="0"/>
                        <a:t>copy</a:t>
                      </a:r>
                      <a:r>
                        <a:rPr lang="en-US" baseline="0" dirty="0"/>
                        <a:t> &lt;file1&gt; &lt;file1&gt;</a:t>
                      </a:r>
                      <a:endParaRPr lang="en-US" dirty="0"/>
                    </a:p>
                  </a:txBody>
                  <a:tcPr/>
                </a:tc>
                <a:tc>
                  <a:txBody>
                    <a:bodyPr/>
                    <a:lstStyle/>
                    <a:p>
                      <a:r>
                        <a:rPr lang="en-US" dirty="0"/>
                        <a:t>Copy file from one </a:t>
                      </a:r>
                      <a:r>
                        <a:rPr lang="en-US" dirty="0" err="1"/>
                        <a:t>filepath</a:t>
                      </a:r>
                      <a:r>
                        <a:rPr lang="en-US" baseline="0" dirty="0"/>
                        <a:t> to another</a:t>
                      </a:r>
                    </a:p>
                    <a:p>
                      <a:r>
                        <a:rPr lang="en-US" baseline="0" dirty="0"/>
                        <a:t>(“.” still stands for working directory in both systems)</a:t>
                      </a:r>
                      <a:endParaRPr lang="en-US" dirty="0"/>
                    </a:p>
                  </a:txBody>
                  <a:tcPr/>
                </a:tc>
                <a:extLst>
                  <a:ext uri="{0D108BD9-81ED-4DB2-BD59-A6C34878D82A}">
                    <a16:rowId xmlns:a16="http://schemas.microsoft.com/office/drawing/2014/main" val="3109559739"/>
                  </a:ext>
                </a:extLst>
              </a:tr>
              <a:tr h="370840">
                <a:tc>
                  <a:txBody>
                    <a:bodyPr/>
                    <a:lstStyle/>
                    <a:p>
                      <a:r>
                        <a:rPr lang="en-US" dirty="0"/>
                        <a:t>ls</a:t>
                      </a:r>
                    </a:p>
                  </a:txBody>
                  <a:tcPr/>
                </a:tc>
                <a:tc>
                  <a:txBody>
                    <a:bodyPr/>
                    <a:lstStyle/>
                    <a:p>
                      <a:r>
                        <a:rPr lang="en-US" dirty="0" err="1"/>
                        <a:t>dir</a:t>
                      </a:r>
                      <a:endParaRPr lang="en-US" dirty="0"/>
                    </a:p>
                  </a:txBody>
                  <a:tcPr/>
                </a:tc>
                <a:tc>
                  <a:txBody>
                    <a:bodyPr/>
                    <a:lstStyle/>
                    <a:p>
                      <a:r>
                        <a:rPr lang="en-US" dirty="0"/>
                        <a:t>List directory contents</a:t>
                      </a:r>
                    </a:p>
                  </a:txBody>
                  <a:tcPr/>
                </a:tc>
                <a:extLst>
                  <a:ext uri="{0D108BD9-81ED-4DB2-BD59-A6C34878D82A}">
                    <a16:rowId xmlns:a16="http://schemas.microsoft.com/office/drawing/2014/main" val="641533616"/>
                  </a:ext>
                </a:extLst>
              </a:tr>
              <a:tr h="370840">
                <a:tc>
                  <a:txBody>
                    <a:bodyPr/>
                    <a:lstStyle/>
                    <a:p>
                      <a:r>
                        <a:rPr lang="en-US" dirty="0"/>
                        <a:t>cat</a:t>
                      </a:r>
                    </a:p>
                  </a:txBody>
                  <a:tcPr/>
                </a:tc>
                <a:tc>
                  <a:txBody>
                    <a:bodyPr/>
                    <a:lstStyle/>
                    <a:p>
                      <a:r>
                        <a:rPr lang="en-US" dirty="0"/>
                        <a:t>type</a:t>
                      </a:r>
                    </a:p>
                  </a:txBody>
                  <a:tcPr/>
                </a:tc>
                <a:tc>
                  <a:txBody>
                    <a:bodyPr/>
                    <a:lstStyle/>
                    <a:p>
                      <a:r>
                        <a:rPr lang="en-US" dirty="0"/>
                        <a:t>Read text file (completely, note both systems use “more”)</a:t>
                      </a:r>
                    </a:p>
                  </a:txBody>
                  <a:tcPr/>
                </a:tc>
                <a:extLst>
                  <a:ext uri="{0D108BD9-81ED-4DB2-BD59-A6C34878D82A}">
                    <a16:rowId xmlns:a16="http://schemas.microsoft.com/office/drawing/2014/main" val="52617761"/>
                  </a:ext>
                </a:extLst>
              </a:tr>
              <a:tr h="370840">
                <a:tc>
                  <a:txBody>
                    <a:bodyPr/>
                    <a:lstStyle/>
                    <a:p>
                      <a:r>
                        <a:rPr lang="en-US" dirty="0" err="1"/>
                        <a:t>pwd</a:t>
                      </a:r>
                      <a:endParaRPr lang="en-US" dirty="0"/>
                    </a:p>
                  </a:txBody>
                  <a:tcPr/>
                </a:tc>
                <a:tc>
                  <a:txBody>
                    <a:bodyPr/>
                    <a:lstStyle/>
                    <a:p>
                      <a:r>
                        <a:rPr lang="en-US" dirty="0"/>
                        <a:t>cd</a:t>
                      </a:r>
                      <a:r>
                        <a:rPr lang="en-US" baseline="0" dirty="0"/>
                        <a:t> (no arguments)</a:t>
                      </a:r>
                      <a:endParaRPr lang="en-US" dirty="0"/>
                    </a:p>
                  </a:txBody>
                  <a:tcPr/>
                </a:tc>
                <a:tc>
                  <a:txBody>
                    <a:bodyPr/>
                    <a:lstStyle/>
                    <a:p>
                      <a:r>
                        <a:rPr lang="en-US" dirty="0"/>
                        <a:t>Print working directory</a:t>
                      </a:r>
                    </a:p>
                  </a:txBody>
                  <a:tcPr/>
                </a:tc>
                <a:extLst>
                  <a:ext uri="{0D108BD9-81ED-4DB2-BD59-A6C34878D82A}">
                    <a16:rowId xmlns:a16="http://schemas.microsoft.com/office/drawing/2014/main" val="2901840288"/>
                  </a:ext>
                </a:extLst>
              </a:tr>
              <a:tr h="370840">
                <a:tc>
                  <a:txBody>
                    <a:bodyPr/>
                    <a:lstStyle/>
                    <a:p>
                      <a:r>
                        <a:rPr lang="en-US" dirty="0"/>
                        <a:t>cd (no arguments)</a:t>
                      </a:r>
                    </a:p>
                  </a:txBody>
                  <a:tcPr/>
                </a:tc>
                <a:tc>
                  <a:txBody>
                    <a:bodyPr/>
                    <a:lstStyle/>
                    <a:p>
                      <a:r>
                        <a:rPr lang="en-US" dirty="0"/>
                        <a:t>cd</a:t>
                      </a:r>
                      <a:r>
                        <a:rPr lang="en-US" baseline="0" dirty="0"/>
                        <a:t> %HOMEPATH%</a:t>
                      </a:r>
                      <a:endParaRPr lang="en-US" dirty="0"/>
                    </a:p>
                  </a:txBody>
                  <a:tcPr/>
                </a:tc>
                <a:tc>
                  <a:txBody>
                    <a:bodyPr/>
                    <a:lstStyle/>
                    <a:p>
                      <a:r>
                        <a:rPr lang="en-US" dirty="0"/>
                        <a:t>Change directory to</a:t>
                      </a:r>
                      <a:r>
                        <a:rPr lang="en-US" baseline="0" dirty="0"/>
                        <a:t> home directory</a:t>
                      </a:r>
                      <a:endParaRPr lang="en-US" dirty="0"/>
                    </a:p>
                  </a:txBody>
                  <a:tcPr/>
                </a:tc>
                <a:extLst>
                  <a:ext uri="{0D108BD9-81ED-4DB2-BD59-A6C34878D82A}">
                    <a16:rowId xmlns:a16="http://schemas.microsoft.com/office/drawing/2014/main" val="2319335696"/>
                  </a:ext>
                </a:extLst>
              </a:tr>
              <a:tr h="37084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2060"/>
                          </a:solidFill>
                        </a:rPr>
                        <a:t>Shared between</a:t>
                      </a:r>
                      <a:r>
                        <a:rPr lang="en-US" b="1" baseline="0" dirty="0">
                          <a:solidFill>
                            <a:srgbClr val="002060"/>
                          </a:solidFill>
                        </a:rPr>
                        <a:t> systems</a:t>
                      </a:r>
                      <a:endParaRPr lang="en-US" b="1" dirty="0">
                        <a:solidFill>
                          <a:srgbClr val="002060"/>
                        </a:solidFill>
                      </a:endParaRP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749138805"/>
                  </a:ext>
                </a:extLst>
              </a:tr>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more</a:t>
                      </a:r>
                    </a:p>
                  </a:txBody>
                  <a:tcPr/>
                </a:tc>
                <a:tc hMerge="1">
                  <a:txBody>
                    <a:bodyPr/>
                    <a:lstStyle/>
                    <a:p>
                      <a:endParaRPr lang="en-US" dirty="0"/>
                    </a:p>
                  </a:txBody>
                  <a:tcPr/>
                </a:tc>
                <a:tc>
                  <a:txBody>
                    <a:bodyPr/>
                    <a:lstStyle/>
                    <a:p>
                      <a:r>
                        <a:rPr lang="en-US" dirty="0"/>
                        <a:t>Scroll through</a:t>
                      </a:r>
                      <a:r>
                        <a:rPr lang="en-US" baseline="0" dirty="0"/>
                        <a:t> text file</a:t>
                      </a:r>
                      <a:endParaRPr lang="en-US" dirty="0"/>
                    </a:p>
                  </a:txBody>
                  <a:tcPr/>
                </a:tc>
                <a:extLst>
                  <a:ext uri="{0D108BD9-81ED-4DB2-BD59-A6C34878D82A}">
                    <a16:rowId xmlns:a16="http://schemas.microsoft.com/office/drawing/2014/main" val="2391581590"/>
                  </a:ext>
                </a:extLst>
              </a:tr>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cd</a:t>
                      </a:r>
                      <a:r>
                        <a:rPr lang="en-US" b="0" baseline="0" dirty="0">
                          <a:solidFill>
                            <a:schemeClr val="tx1"/>
                          </a:solidFill>
                        </a:rPr>
                        <a:t> &lt;directory path&gt;, cd ..</a:t>
                      </a:r>
                      <a:endParaRPr lang="en-US" b="0" dirty="0">
                        <a:solidFill>
                          <a:schemeClr val="tx1"/>
                        </a:solidFill>
                      </a:endParaRPr>
                    </a:p>
                  </a:txBody>
                  <a:tcPr/>
                </a:tc>
                <a:tc hMerge="1">
                  <a:txBody>
                    <a:bodyPr/>
                    <a:lstStyle/>
                    <a:p>
                      <a:endParaRPr lang="en-US" dirty="0"/>
                    </a:p>
                  </a:txBody>
                  <a:tcPr/>
                </a:tc>
                <a:tc>
                  <a:txBody>
                    <a:bodyPr/>
                    <a:lstStyle/>
                    <a:p>
                      <a:r>
                        <a:rPr lang="en-US" dirty="0"/>
                        <a:t>Change</a:t>
                      </a:r>
                      <a:r>
                        <a:rPr lang="en-US" baseline="0" dirty="0"/>
                        <a:t> directory</a:t>
                      </a:r>
                      <a:endParaRPr lang="en-US" dirty="0"/>
                    </a:p>
                  </a:txBody>
                  <a:tcPr/>
                </a:tc>
                <a:extLst>
                  <a:ext uri="{0D108BD9-81ED-4DB2-BD59-A6C34878D82A}">
                    <a16:rowId xmlns:a16="http://schemas.microsoft.com/office/drawing/2014/main" val="2525412978"/>
                  </a:ext>
                </a:extLst>
              </a:tr>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solidFill>
                            <a:schemeClr val="tx1"/>
                          </a:solidFill>
                        </a:rPr>
                        <a:t>mkdir</a:t>
                      </a:r>
                      <a:r>
                        <a:rPr lang="en-US" b="0" baseline="0" dirty="0">
                          <a:solidFill>
                            <a:schemeClr val="tx1"/>
                          </a:solidFill>
                        </a:rPr>
                        <a:t> &lt;directory&gt;</a:t>
                      </a:r>
                      <a:endParaRPr lang="en-US" b="0" dirty="0">
                        <a:solidFill>
                          <a:schemeClr val="tx1"/>
                        </a:solidFill>
                      </a:endParaRPr>
                    </a:p>
                  </a:txBody>
                  <a:tcPr/>
                </a:tc>
                <a:tc hMerge="1">
                  <a:txBody>
                    <a:bodyPr/>
                    <a:lstStyle/>
                    <a:p>
                      <a:endParaRPr lang="en-US" dirty="0"/>
                    </a:p>
                  </a:txBody>
                  <a:tcPr/>
                </a:tc>
                <a:tc>
                  <a:txBody>
                    <a:bodyPr/>
                    <a:lstStyle/>
                    <a:p>
                      <a:r>
                        <a:rPr lang="en-US" dirty="0"/>
                        <a:t>Create</a:t>
                      </a:r>
                      <a:r>
                        <a:rPr lang="en-US" baseline="0" dirty="0"/>
                        <a:t> new directory</a:t>
                      </a:r>
                      <a:endParaRPr lang="en-US" dirty="0"/>
                    </a:p>
                  </a:txBody>
                  <a:tcPr/>
                </a:tc>
                <a:extLst>
                  <a:ext uri="{0D108BD9-81ED-4DB2-BD59-A6C34878D82A}">
                    <a16:rowId xmlns:a16="http://schemas.microsoft.com/office/drawing/2014/main" val="2023102403"/>
                  </a:ext>
                </a:extLst>
              </a:tr>
            </a:tbl>
          </a:graphicData>
        </a:graphic>
      </p:graphicFrame>
    </p:spTree>
    <p:extLst>
      <p:ext uri="{BB962C8B-B14F-4D97-AF65-F5344CB8AC3E}">
        <p14:creationId xmlns:p14="http://schemas.microsoft.com/office/powerpoint/2010/main" val="35051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207"/>
            <a:ext cx="6960495" cy="523220"/>
          </a:xfrm>
          <a:prstGeom prst="rect">
            <a:avLst/>
          </a:prstGeom>
        </p:spPr>
        <p:txBody>
          <a:bodyPr wrap="none">
            <a:spAutoFit/>
          </a:bodyPr>
          <a:lstStyle/>
          <a:p>
            <a:r>
              <a:rPr lang="en-US" sz="2800" dirty="0">
                <a:solidFill>
                  <a:srgbClr val="002060"/>
                </a:solidFill>
              </a:rPr>
              <a:t>Lab 2: Some Tools and Submission Information</a:t>
            </a:r>
          </a:p>
        </p:txBody>
      </p:sp>
      <p:sp>
        <p:nvSpPr>
          <p:cNvPr id="4" name="TextBox 3"/>
          <p:cNvSpPr txBox="1"/>
          <p:nvPr/>
        </p:nvSpPr>
        <p:spPr>
          <a:xfrm>
            <a:off x="221496" y="533427"/>
            <a:ext cx="7891146" cy="430887"/>
          </a:xfrm>
          <a:prstGeom prst="rect">
            <a:avLst/>
          </a:prstGeom>
        </p:spPr>
        <p:txBody>
          <a:bodyPr wrap="square" rtlCol="0">
            <a:spAutoFit/>
          </a:bodyPr>
          <a:lstStyle/>
          <a:p>
            <a:r>
              <a:rPr lang="en-US" sz="2200" u="sng" dirty="0"/>
              <a:t>Section 1</a:t>
            </a:r>
            <a:r>
              <a:rPr lang="en-US" sz="2200" dirty="0"/>
              <a:t>: Logging in Remotely to access your Pitt files</a:t>
            </a:r>
          </a:p>
        </p:txBody>
      </p:sp>
      <p:pic>
        <p:nvPicPr>
          <p:cNvPr id="2" name="Picture 1" descr="unixs.cis.pitt.edu - PuTT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758" y="1099812"/>
            <a:ext cx="6506483" cy="4658375"/>
          </a:xfrm>
          <a:prstGeom prst="rect">
            <a:avLst/>
          </a:prstGeom>
        </p:spPr>
      </p:pic>
    </p:spTree>
    <p:extLst>
      <p:ext uri="{BB962C8B-B14F-4D97-AF65-F5344CB8AC3E}">
        <p14:creationId xmlns:p14="http://schemas.microsoft.com/office/powerpoint/2010/main" val="3116984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207"/>
            <a:ext cx="6960495" cy="523220"/>
          </a:xfrm>
          <a:prstGeom prst="rect">
            <a:avLst/>
          </a:prstGeom>
        </p:spPr>
        <p:txBody>
          <a:bodyPr wrap="none">
            <a:spAutoFit/>
          </a:bodyPr>
          <a:lstStyle/>
          <a:p>
            <a:r>
              <a:rPr lang="en-US" sz="2800" dirty="0">
                <a:solidFill>
                  <a:srgbClr val="002060"/>
                </a:solidFill>
              </a:rPr>
              <a:t>Lab 2: Some Tools and Submission Information</a:t>
            </a:r>
          </a:p>
        </p:txBody>
      </p:sp>
      <p:sp>
        <p:nvSpPr>
          <p:cNvPr id="4" name="TextBox 3"/>
          <p:cNvSpPr txBox="1"/>
          <p:nvPr/>
        </p:nvSpPr>
        <p:spPr>
          <a:xfrm>
            <a:off x="221496" y="533427"/>
            <a:ext cx="8539732" cy="430887"/>
          </a:xfrm>
          <a:prstGeom prst="rect">
            <a:avLst/>
          </a:prstGeom>
        </p:spPr>
        <p:txBody>
          <a:bodyPr wrap="square" rtlCol="0">
            <a:spAutoFit/>
          </a:bodyPr>
          <a:lstStyle/>
          <a:p>
            <a:r>
              <a:rPr lang="en-US" sz="2200" u="sng" dirty="0"/>
              <a:t>Section 2</a:t>
            </a:r>
            <a:r>
              <a:rPr lang="en-US" sz="2200" dirty="0"/>
              <a:t>: Submitting using the Course Submission Site (Lab Exercise)</a:t>
            </a:r>
          </a:p>
        </p:txBody>
      </p:sp>
      <p:sp>
        <p:nvSpPr>
          <p:cNvPr id="7" name="TextBox 6"/>
          <p:cNvSpPr txBox="1"/>
          <p:nvPr/>
        </p:nvSpPr>
        <p:spPr>
          <a:xfrm>
            <a:off x="612987" y="1058041"/>
            <a:ext cx="702119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main point of this exercise is to make sure you have no trouble submitting your assignments, once they’re due.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First, read over the assignment submission guidelines:</a:t>
            </a:r>
          </a:p>
          <a:p>
            <a:r>
              <a:rPr lang="en-US" dirty="0">
                <a:hlinkClick r:id="rId2"/>
              </a:rPr>
              <a:t>http://www.cs.pitt.edu/~ramirez/cs401/assigs/submit.html</a:t>
            </a:r>
            <a:r>
              <a:rPr lang="en-US" dirty="0"/>
              <a:t> </a:t>
            </a:r>
          </a:p>
        </p:txBody>
      </p:sp>
    </p:spTree>
    <p:extLst>
      <p:ext uri="{BB962C8B-B14F-4D97-AF65-F5344CB8AC3E}">
        <p14:creationId xmlns:p14="http://schemas.microsoft.com/office/powerpoint/2010/main" val="3295333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207"/>
            <a:ext cx="6960495" cy="523220"/>
          </a:xfrm>
          <a:prstGeom prst="rect">
            <a:avLst/>
          </a:prstGeom>
        </p:spPr>
        <p:txBody>
          <a:bodyPr wrap="none">
            <a:spAutoFit/>
          </a:bodyPr>
          <a:lstStyle/>
          <a:p>
            <a:r>
              <a:rPr lang="en-US" sz="2800" dirty="0">
                <a:solidFill>
                  <a:srgbClr val="002060"/>
                </a:solidFill>
              </a:rPr>
              <a:t>Lab 2: Some Tools and Submission Information</a:t>
            </a:r>
          </a:p>
        </p:txBody>
      </p:sp>
      <p:sp>
        <p:nvSpPr>
          <p:cNvPr id="4" name="TextBox 3"/>
          <p:cNvSpPr txBox="1"/>
          <p:nvPr/>
        </p:nvSpPr>
        <p:spPr>
          <a:xfrm>
            <a:off x="221496" y="533427"/>
            <a:ext cx="8539732" cy="430887"/>
          </a:xfrm>
          <a:prstGeom prst="rect">
            <a:avLst/>
          </a:prstGeom>
        </p:spPr>
        <p:txBody>
          <a:bodyPr wrap="square" rtlCol="0">
            <a:spAutoFit/>
          </a:bodyPr>
          <a:lstStyle/>
          <a:p>
            <a:r>
              <a:rPr lang="en-US" sz="2200" u="sng" dirty="0"/>
              <a:t>Section 2</a:t>
            </a:r>
            <a:r>
              <a:rPr lang="en-US" sz="2200" dirty="0"/>
              <a:t>: Submitting using the Course Submission Site (Lab Exercise)</a:t>
            </a:r>
          </a:p>
        </p:txBody>
      </p:sp>
      <p:sp>
        <p:nvSpPr>
          <p:cNvPr id="7" name="TextBox 6"/>
          <p:cNvSpPr txBox="1"/>
          <p:nvPr/>
        </p:nvSpPr>
        <p:spPr>
          <a:xfrm>
            <a:off x="198314" y="994245"/>
            <a:ext cx="8754297" cy="646331"/>
          </a:xfrm>
          <a:prstGeom prst="rect">
            <a:avLst/>
          </a:prstGeom>
          <a:noFill/>
        </p:spPr>
        <p:txBody>
          <a:bodyPr wrap="square" rtlCol="0">
            <a:spAutoFit/>
          </a:bodyPr>
          <a:lstStyle/>
          <a:p>
            <a:r>
              <a:rPr lang="en-US" u="sng" dirty="0"/>
              <a:t>Practice submission (if using AFS on Windows)</a:t>
            </a:r>
            <a:r>
              <a:rPr lang="en-US" dirty="0"/>
              <a:t>:</a:t>
            </a:r>
          </a:p>
          <a:p>
            <a:r>
              <a:rPr lang="en-US" dirty="0"/>
              <a:t>Repeat the procedure with Command Prompt/AFS authentication:</a:t>
            </a:r>
          </a:p>
        </p:txBody>
      </p:sp>
      <p:pic>
        <p:nvPicPr>
          <p:cNvPr id="5" name="Picture 4" descr="Command Promp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121" y="1752024"/>
            <a:ext cx="6492240" cy="4280597"/>
          </a:xfrm>
          <a:prstGeom prst="rect">
            <a:avLst/>
          </a:prstGeom>
        </p:spPr>
      </p:pic>
    </p:spTree>
    <p:extLst>
      <p:ext uri="{BB962C8B-B14F-4D97-AF65-F5344CB8AC3E}">
        <p14:creationId xmlns:p14="http://schemas.microsoft.com/office/powerpoint/2010/main" val="14965602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694</TotalTime>
  <Words>1030</Words>
  <Application>Microsoft Office PowerPoint</Application>
  <PresentationFormat>On-screen Show (4:3)</PresentationFormat>
  <Paragraphs>107</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Consolas</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Cox, Karin M</dc:creator>
  <cp:lastModifiedBy>Karin Cox</cp:lastModifiedBy>
  <cp:revision>78</cp:revision>
  <dcterms:created xsi:type="dcterms:W3CDTF">2013-07-15T20:26:40Z</dcterms:created>
  <dcterms:modified xsi:type="dcterms:W3CDTF">2016-05-23T04:18:48Z</dcterms:modified>
</cp:coreProperties>
</file>