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2" r:id="rId6"/>
    <p:sldId id="257" r:id="rId7"/>
    <p:sldId id="268" r:id="rId8"/>
    <p:sldId id="265" r:id="rId9"/>
    <p:sldId id="259" r:id="rId10"/>
    <p:sldId id="263" r:id="rId11"/>
    <p:sldId id="264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93890" autoAdjust="0"/>
  </p:normalViewPr>
  <p:slideViewPr>
    <p:cSldViewPr snapToGrid="0" showGuides="1">
      <p:cViewPr varScale="1">
        <p:scale>
          <a:sx n="81" d="100"/>
          <a:sy n="81" d="100"/>
        </p:scale>
        <p:origin x="1908" y="90"/>
      </p:cViewPr>
      <p:guideLst>
        <p:guide orient="horz" pos="2232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384D-C0A9-48C5-B94B-43CB0E0C0E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BE0AE-15F9-4BDB-9553-2A7F13FD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BE0AE-15F9-4BDB-9553-2A7F13FD6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BE0AE-15F9-4BDB-9553-2A7F13FD6B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BE0AE-15F9-4BDB-9553-2A7F13FD6B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ice-web.cc.gatech.edu/ce21/1/static/JavaReview-RU/Array2dBasics/a2dLoop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2/28/20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Discussion of Lab #6 / 2D Arrays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CDBB9-B789-4F68-8450-D0AE20D64294}"/>
              </a:ext>
            </a:extLst>
          </p:cNvPr>
          <p:cNvSpPr txBox="1"/>
          <p:nvPr/>
        </p:nvSpPr>
        <p:spPr>
          <a:xfrm>
            <a:off x="195942" y="597751"/>
            <a:ext cx="36872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Second method to complete</a:t>
            </a:r>
            <a:r>
              <a:rPr lang="en-US" sz="2000" dirty="0">
                <a:solidFill>
                  <a:srgbClr val="002060"/>
                </a:solidFill>
              </a:rPr>
              <a:t>: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18156-7254-4A4C-BB22-4595FFC79928}"/>
              </a:ext>
            </a:extLst>
          </p:cNvPr>
          <p:cNvSpPr txBox="1"/>
          <p:nvPr/>
        </p:nvSpPr>
        <p:spPr>
          <a:xfrm>
            <a:off x="6456119" y="3095243"/>
            <a:ext cx="202286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Target output: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Digits 0:# of rows-1 going from upper left to lower right corner.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68A4-4075-4C4B-B032-436B1FB98C60}"/>
              </a:ext>
            </a:extLst>
          </p:cNvPr>
          <p:cNvSpPr txBox="1"/>
          <p:nvPr/>
        </p:nvSpPr>
        <p:spPr>
          <a:xfrm>
            <a:off x="315933" y="5832112"/>
            <a:ext cx="798383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You should also use only 1 for loop.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4D46927-2CE2-4BE9-ACFB-8C9915E79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58488" r="87570" b="28861"/>
          <a:stretch/>
        </p:blipFill>
        <p:spPr>
          <a:xfrm>
            <a:off x="6470963" y="732013"/>
            <a:ext cx="1828800" cy="2154437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2444DA-BBB1-4959-A397-EE90689FE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24892" r="10132" b="36914"/>
          <a:stretch/>
        </p:blipFill>
        <p:spPr>
          <a:xfrm>
            <a:off x="315933" y="1093236"/>
            <a:ext cx="5669280" cy="26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CDBB9-B789-4F68-8450-D0AE20D64294}"/>
              </a:ext>
            </a:extLst>
          </p:cNvPr>
          <p:cNvSpPr txBox="1"/>
          <p:nvPr/>
        </p:nvSpPr>
        <p:spPr>
          <a:xfrm>
            <a:off x="195942" y="597751"/>
            <a:ext cx="36872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Third method to complete</a:t>
            </a:r>
            <a:r>
              <a:rPr lang="en-US" sz="2000" dirty="0">
                <a:solidFill>
                  <a:srgbClr val="002060"/>
                </a:solidFill>
              </a:rPr>
              <a:t>: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18156-7254-4A4C-BB22-4595FFC79928}"/>
              </a:ext>
            </a:extLst>
          </p:cNvPr>
          <p:cNvSpPr txBox="1"/>
          <p:nvPr/>
        </p:nvSpPr>
        <p:spPr>
          <a:xfrm>
            <a:off x="6456119" y="3095243"/>
            <a:ext cx="202286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Target output: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See above.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2E0745E-FE51-4A56-ABF3-1A26293C0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81893" r="87227" b="6088"/>
          <a:stretch/>
        </p:blipFill>
        <p:spPr>
          <a:xfrm>
            <a:off x="6375862" y="597751"/>
            <a:ext cx="2103120" cy="21370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BCC02-929A-4D01-A6ED-D7C6EAFE1CB0}"/>
              </a:ext>
            </a:extLst>
          </p:cNvPr>
          <p:cNvSpPr txBox="1"/>
          <p:nvPr/>
        </p:nvSpPr>
        <p:spPr>
          <a:xfrm>
            <a:off x="292182" y="3897060"/>
            <a:ext cx="4612327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Note you are allowed to use up to 4 for loops.  (You might also want to make use of if statements).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78B19F-B6B7-4200-B99A-A18A715940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2" t="53679" r="5127" b="11862"/>
          <a:stretch/>
        </p:blipFill>
        <p:spPr>
          <a:xfrm>
            <a:off x="292182" y="1065811"/>
            <a:ext cx="5771407" cy="23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0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#2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C0C2C-FFB9-44C8-B115-976502D3E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41914" r="49584"/>
          <a:stretch/>
        </p:blipFill>
        <p:spPr>
          <a:xfrm>
            <a:off x="296883" y="664122"/>
            <a:ext cx="6949440" cy="50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6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#2: Main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F6C5B4-D26B-4139-9053-8F6229CE0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4830" r="49583" b="10429"/>
          <a:stretch/>
        </p:blipFill>
        <p:spPr>
          <a:xfrm>
            <a:off x="180604" y="523220"/>
            <a:ext cx="6400800" cy="54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1A7F1-5D7A-45DC-A065-5D4AF0C3EFF3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DE41A69-227E-440A-B09B-433E619B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t="30400" r="25325" b="39429"/>
          <a:stretch/>
        </p:blipFill>
        <p:spPr>
          <a:xfrm>
            <a:off x="201882" y="617516"/>
            <a:ext cx="8138160" cy="2026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A9254-AAD5-47DD-B601-E1C884640874}"/>
              </a:ext>
            </a:extLst>
          </p:cNvPr>
          <p:cNvSpPr txBox="1"/>
          <p:nvPr/>
        </p:nvSpPr>
        <p:spPr>
          <a:xfrm>
            <a:off x="201882" y="3028890"/>
            <a:ext cx="55504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Just one method to complete for this exercise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Two files (Exercise1.java, Exercise2.java) that will require running operations over 2D arrays.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C841D01-9B49-429C-8406-19C0A62BB77B}"/>
              </a:ext>
            </a:extLst>
          </p:cNvPr>
          <p:cNvGraphicFramePr>
            <a:graphicFrameLocks noGrp="1"/>
          </p:cNvGraphicFramePr>
          <p:nvPr/>
        </p:nvGraphicFramePr>
        <p:xfrm>
          <a:off x="665018" y="2924815"/>
          <a:ext cx="9144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59087084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59914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2192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93084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27009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E0A754-5EA3-4CFE-8C36-6D42B6FBBED1}"/>
              </a:ext>
            </a:extLst>
          </p:cNvPr>
          <p:cNvSpPr txBox="1"/>
          <p:nvPr/>
        </p:nvSpPr>
        <p:spPr>
          <a:xfrm>
            <a:off x="665018" y="1066800"/>
            <a:ext cx="812272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 To quote the Java documentation: </a:t>
            </a:r>
            <a:r>
              <a:rPr lang="en-US" sz="2400" dirty="0">
                <a:solidFill>
                  <a:srgbClr val="002060"/>
                </a:solidFill>
              </a:rPr>
              <a:t>Multi-dimensional arrays are simply nested arrays. A two-dimensional array is an array of arrays. A three-dimensional array is an array of two-dimensional arrays, and so on.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C4B0C33-A718-4505-A6A2-AFEFDE0885D2}"/>
              </a:ext>
            </a:extLst>
          </p:cNvPr>
          <p:cNvGraphicFramePr>
            <a:graphicFrameLocks noGrp="1"/>
          </p:cNvGraphicFramePr>
          <p:nvPr/>
        </p:nvGraphicFramePr>
        <p:xfrm>
          <a:off x="661059" y="3641095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65BD95-CA22-4885-A095-ABB137DD7701}"/>
              </a:ext>
            </a:extLst>
          </p:cNvPr>
          <p:cNvGraphicFramePr>
            <a:graphicFrameLocks noGrp="1"/>
          </p:cNvGraphicFramePr>
          <p:nvPr/>
        </p:nvGraphicFramePr>
        <p:xfrm>
          <a:off x="665018" y="2936690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8E729E96-0FBC-491B-865C-5662DC563A81}"/>
              </a:ext>
            </a:extLst>
          </p:cNvPr>
          <p:cNvGraphicFramePr>
            <a:graphicFrameLocks noGrp="1"/>
          </p:cNvGraphicFramePr>
          <p:nvPr/>
        </p:nvGraphicFramePr>
        <p:xfrm>
          <a:off x="670958" y="4354010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84BD50C-C68E-4FD4-A115-3B5A528D5726}"/>
              </a:ext>
            </a:extLst>
          </p:cNvPr>
          <p:cNvGraphicFramePr>
            <a:graphicFrameLocks noGrp="1"/>
          </p:cNvGraphicFramePr>
          <p:nvPr/>
        </p:nvGraphicFramePr>
        <p:xfrm>
          <a:off x="668981" y="5068607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6A7E9B3-27AD-4FEB-9010-BA349FD2BC19}"/>
              </a:ext>
            </a:extLst>
          </p:cNvPr>
          <p:cNvSpPr>
            <a:spLocks noChangeAspect="1"/>
          </p:cNvSpPr>
          <p:nvPr/>
        </p:nvSpPr>
        <p:spPr>
          <a:xfrm>
            <a:off x="1741225" y="4390185"/>
            <a:ext cx="606621" cy="606621"/>
          </a:xfrm>
          <a:prstGeom prst="star5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2F211-39DE-4C29-B302-C29FCE5E259A}"/>
              </a:ext>
            </a:extLst>
          </p:cNvPr>
          <p:cNvSpPr txBox="1"/>
          <p:nvPr/>
        </p:nvSpPr>
        <p:spPr>
          <a:xfrm>
            <a:off x="4726379" y="2936690"/>
            <a:ext cx="400396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4C81"/>
                </a:solidFill>
              </a:rPr>
              <a:t>Elements are accessed using [</a:t>
            </a:r>
            <a:r>
              <a:rPr lang="en-US" sz="2400" i="1" dirty="0">
                <a:solidFill>
                  <a:srgbClr val="0F4C81"/>
                </a:solidFill>
              </a:rPr>
              <a:t>row</a:t>
            </a:r>
            <a:r>
              <a:rPr lang="en-US" sz="2400" dirty="0">
                <a:solidFill>
                  <a:srgbClr val="0F4C81"/>
                </a:solidFill>
              </a:rPr>
              <a:t>][</a:t>
            </a:r>
            <a:r>
              <a:rPr lang="en-US" sz="2400" i="1" dirty="0">
                <a:solidFill>
                  <a:srgbClr val="0F4C81"/>
                </a:solidFill>
              </a:rPr>
              <a:t>col</a:t>
            </a:r>
            <a:r>
              <a:rPr lang="en-US" sz="2400" dirty="0">
                <a:solidFill>
                  <a:srgbClr val="0F4C81"/>
                </a:solidFill>
              </a:rPr>
              <a:t>]</a:t>
            </a:r>
          </a:p>
          <a:p>
            <a:endParaRPr lang="en-US" sz="2400" dirty="0">
              <a:solidFill>
                <a:srgbClr val="0F4C81"/>
              </a:solidFill>
            </a:endParaRPr>
          </a:p>
          <a:p>
            <a:r>
              <a:rPr lang="en-US" sz="2400" dirty="0">
                <a:solidFill>
                  <a:srgbClr val="0F4C81"/>
                </a:solidFill>
              </a:rPr>
              <a:t>For example, for array </a:t>
            </a:r>
            <a:r>
              <a:rPr lang="en-US" sz="2400" i="1" dirty="0">
                <a:solidFill>
                  <a:srgbClr val="0F4C81"/>
                </a:solidFill>
              </a:rPr>
              <a:t>a </a:t>
            </a:r>
            <a:r>
              <a:rPr lang="en-US" sz="2400" dirty="0">
                <a:solidFill>
                  <a:srgbClr val="0F4C81"/>
                </a:solidFill>
              </a:rPr>
              <a:t>to the left, the star is in a[2][1] </a:t>
            </a:r>
          </a:p>
        </p:txBody>
      </p:sp>
    </p:spTree>
    <p:extLst>
      <p:ext uri="{BB962C8B-B14F-4D97-AF65-F5344CB8AC3E}">
        <p14:creationId xmlns:p14="http://schemas.microsoft.com/office/powerpoint/2010/main" val="6228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EAF253B-7AC3-4A0F-A4B9-838317EF4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34386"/>
              </p:ext>
            </p:extLst>
          </p:nvPr>
        </p:nvGraphicFramePr>
        <p:xfrm>
          <a:off x="413662" y="4596077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217545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How the .length property works for 2D arrays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C841D01-9B49-429C-8406-19C0A62BB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96740"/>
              </p:ext>
            </p:extLst>
          </p:nvPr>
        </p:nvGraphicFramePr>
        <p:xfrm>
          <a:off x="413658" y="953511"/>
          <a:ext cx="9144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59087084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59914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2192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93084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270098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C4B0C33-A718-4505-A6A2-AFEFDE088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17680"/>
              </p:ext>
            </p:extLst>
          </p:nvPr>
        </p:nvGraphicFramePr>
        <p:xfrm>
          <a:off x="409699" y="1669791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65BD95-CA22-4885-A095-ABB137DD7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07198"/>
              </p:ext>
            </p:extLst>
          </p:nvPr>
        </p:nvGraphicFramePr>
        <p:xfrm>
          <a:off x="413658" y="965386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8E729E96-0FBC-491B-865C-5662DC563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07824"/>
              </p:ext>
            </p:extLst>
          </p:nvPr>
        </p:nvGraphicFramePr>
        <p:xfrm>
          <a:off x="419598" y="2382706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84BD50C-C68E-4FD4-A115-3B5A528D5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01394"/>
              </p:ext>
            </p:extLst>
          </p:nvPr>
        </p:nvGraphicFramePr>
        <p:xfrm>
          <a:off x="417621" y="3097303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6A7E9B3-27AD-4FEB-9010-BA349FD2BC19}"/>
              </a:ext>
            </a:extLst>
          </p:cNvPr>
          <p:cNvSpPr>
            <a:spLocks noChangeAspect="1"/>
          </p:cNvSpPr>
          <p:nvPr/>
        </p:nvSpPr>
        <p:spPr>
          <a:xfrm>
            <a:off x="1489865" y="2418881"/>
            <a:ext cx="606621" cy="606621"/>
          </a:xfrm>
          <a:prstGeom prst="star5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2F211-39DE-4C29-B302-C29FCE5E259A}"/>
              </a:ext>
            </a:extLst>
          </p:cNvPr>
          <p:cNvSpPr txBox="1"/>
          <p:nvPr/>
        </p:nvSpPr>
        <p:spPr>
          <a:xfrm>
            <a:off x="4610100" y="991297"/>
            <a:ext cx="400396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F4C81"/>
                </a:solidFill>
              </a:rPr>
              <a:t>a.length</a:t>
            </a:r>
            <a:r>
              <a:rPr lang="en-US" sz="2400" dirty="0">
                <a:solidFill>
                  <a:srgbClr val="0F4C81"/>
                </a:solidFill>
              </a:rPr>
              <a:t> would return 4.  If you know you are working with a square matrix, then this tells you the length of both the rows and columns.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EE40D676-A8D4-412D-9F74-4C0D6D2BF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79491"/>
              </p:ext>
            </p:extLst>
          </p:nvPr>
        </p:nvGraphicFramePr>
        <p:xfrm>
          <a:off x="417621" y="3879797"/>
          <a:ext cx="73152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459087084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59914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2192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93084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2700986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62A4A32-A527-424F-8593-B1097B7A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15829"/>
              </p:ext>
            </p:extLst>
          </p:nvPr>
        </p:nvGraphicFramePr>
        <p:xfrm>
          <a:off x="417621" y="3891672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49157139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387D63C0-3352-40E4-B787-A46FB38C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46505"/>
              </p:ext>
            </p:extLst>
          </p:nvPr>
        </p:nvGraphicFramePr>
        <p:xfrm>
          <a:off x="423561" y="5308992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747959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929804DA-122E-4604-AAD7-40332715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59407"/>
              </p:ext>
            </p:extLst>
          </p:nvPr>
        </p:nvGraphicFramePr>
        <p:xfrm>
          <a:off x="421584" y="6023589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823257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323A2F-1B25-45A5-8226-5503E353FF97}"/>
              </a:ext>
            </a:extLst>
          </p:cNvPr>
          <p:cNvSpPr txBox="1"/>
          <p:nvPr/>
        </p:nvSpPr>
        <p:spPr>
          <a:xfrm>
            <a:off x="4651650" y="3965226"/>
            <a:ext cx="4003963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4C81"/>
                </a:solidFill>
              </a:rPr>
              <a:t>In this case, </a:t>
            </a:r>
            <a:r>
              <a:rPr lang="en-US" sz="2400" dirty="0" err="1">
                <a:solidFill>
                  <a:srgbClr val="0F4C81"/>
                </a:solidFill>
              </a:rPr>
              <a:t>a.length</a:t>
            </a:r>
            <a:r>
              <a:rPr lang="en-US" sz="2400" dirty="0">
                <a:solidFill>
                  <a:srgbClr val="0F4C81"/>
                </a:solidFill>
              </a:rPr>
              <a:t> would still return 4 – the number of rows, not the 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187653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EAF253B-7AC3-4A0F-A4B9-838317EF4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42144"/>
              </p:ext>
            </p:extLst>
          </p:nvPr>
        </p:nvGraphicFramePr>
        <p:xfrm>
          <a:off x="247407" y="1424940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217545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How the .length property works for 2D arrays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EE40D676-A8D4-412D-9F74-4C0D6D2BF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25589"/>
              </p:ext>
            </p:extLst>
          </p:nvPr>
        </p:nvGraphicFramePr>
        <p:xfrm>
          <a:off x="251366" y="708660"/>
          <a:ext cx="73152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459087084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59914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2192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93084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2700986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62A4A32-A527-424F-8593-B1097B7A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85772"/>
              </p:ext>
            </p:extLst>
          </p:nvPr>
        </p:nvGraphicFramePr>
        <p:xfrm>
          <a:off x="251366" y="720535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49157139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387D63C0-3352-40E4-B787-A46FB38C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65828"/>
              </p:ext>
            </p:extLst>
          </p:nvPr>
        </p:nvGraphicFramePr>
        <p:xfrm>
          <a:off x="257306" y="2137855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747959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929804DA-122E-4604-AAD7-40332715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21766"/>
              </p:ext>
            </p:extLst>
          </p:nvPr>
        </p:nvGraphicFramePr>
        <p:xfrm>
          <a:off x="255329" y="2852452"/>
          <a:ext cx="3657600" cy="677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873558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823257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30869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076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9729587"/>
                    </a:ext>
                  </a:extLst>
                </a:gridCol>
              </a:tblGrid>
              <a:tr h="677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544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323A2F-1B25-45A5-8226-5503E353FF97}"/>
              </a:ext>
            </a:extLst>
          </p:cNvPr>
          <p:cNvSpPr txBox="1"/>
          <p:nvPr/>
        </p:nvSpPr>
        <p:spPr>
          <a:xfrm>
            <a:off x="4485395" y="794089"/>
            <a:ext cx="400396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4C81"/>
                </a:solidFill>
              </a:rPr>
              <a:t>How do you get the number of columns? </a:t>
            </a:r>
          </a:p>
          <a:p>
            <a:endParaRPr lang="en-US" sz="2400" dirty="0">
              <a:solidFill>
                <a:srgbClr val="0F4C81"/>
              </a:solidFill>
            </a:endParaRPr>
          </a:p>
          <a:p>
            <a:r>
              <a:rPr lang="en-US" sz="2400" dirty="0">
                <a:solidFill>
                  <a:srgbClr val="0F4C81"/>
                </a:solidFill>
              </a:rPr>
              <a:t>Note that, technically, the number of columns could vary across rows (this is a consequence of the 2D array being implemented as an array of arrays).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7CF5-7C53-48AE-A98D-AFEBC9A4EA3F}"/>
              </a:ext>
            </a:extLst>
          </p:cNvPr>
          <p:cNvSpPr txBox="1"/>
          <p:nvPr/>
        </p:nvSpPr>
        <p:spPr>
          <a:xfrm>
            <a:off x="82147" y="4648498"/>
            <a:ext cx="8705593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4C81"/>
                </a:solidFill>
              </a:rPr>
              <a:t>To get the column count for a specific row, choose the row index and then append the .length, e.g.:</a:t>
            </a:r>
          </a:p>
          <a:p>
            <a:endParaRPr lang="en-US" sz="2400" dirty="0">
              <a:solidFill>
                <a:srgbClr val="0F4C81"/>
              </a:solidFill>
            </a:endParaRPr>
          </a:p>
          <a:p>
            <a:r>
              <a:rPr lang="en-US" sz="2400" dirty="0">
                <a:solidFill>
                  <a:srgbClr val="0F4C81"/>
                </a:solidFill>
              </a:rPr>
              <a:t>a[1].length </a:t>
            </a:r>
            <a:r>
              <a:rPr lang="en-US" sz="2400" dirty="0">
                <a:solidFill>
                  <a:srgbClr val="0F4C81"/>
                </a:solidFill>
                <a:sym typeface="Wingdings" panose="05000000000000000000" pitchFamily="2" charset="2"/>
              </a:rPr>
              <a:t> number of columns in row 1</a:t>
            </a:r>
            <a:endParaRPr lang="en-US" sz="2400" dirty="0">
              <a:solidFill>
                <a:srgbClr val="0F4C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0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Exhaustively looping through the elements of a 2D 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3A2F-1B25-45A5-8226-5503E353FF97}"/>
              </a:ext>
            </a:extLst>
          </p:cNvPr>
          <p:cNvSpPr txBox="1"/>
          <p:nvPr/>
        </p:nvSpPr>
        <p:spPr>
          <a:xfrm>
            <a:off x="339188" y="5036254"/>
            <a:ext cx="810936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F4C81"/>
                </a:solidFill>
              </a:rPr>
              <a:t>Example from </a:t>
            </a:r>
          </a:p>
          <a:p>
            <a:r>
              <a:rPr lang="en-US" sz="2200" dirty="0">
                <a:solidFill>
                  <a:srgbClr val="0F4C81"/>
                </a:solidFill>
                <a:hlinkClick r:id="rId2"/>
              </a:rPr>
              <a:t>http://ice-web.cc.gatech.edu/ce21/1/static/JavaReview-RU/Array2dBasics/a2dLoop.html</a:t>
            </a:r>
            <a:endParaRPr lang="en-US" sz="2200" dirty="0">
              <a:solidFill>
                <a:srgbClr val="0F4C81"/>
              </a:solidFill>
            </a:endParaRPr>
          </a:p>
          <a:p>
            <a:r>
              <a:rPr lang="en-US" sz="2200" dirty="0">
                <a:solidFill>
                  <a:srgbClr val="0F4C81"/>
                </a:solidFill>
              </a:rPr>
              <a:t>See also the </a:t>
            </a:r>
            <a:r>
              <a:rPr lang="en-US" sz="2200" dirty="0" err="1">
                <a:solidFill>
                  <a:srgbClr val="0F4C81"/>
                </a:solidFill>
              </a:rPr>
              <a:t>printMatrix</a:t>
            </a:r>
            <a:r>
              <a:rPr lang="en-US" sz="2200" dirty="0">
                <a:solidFill>
                  <a:srgbClr val="0F4C81"/>
                </a:solidFill>
              </a:rPr>
              <a:t> method in Exercise1.java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B00C7-5764-475F-BF8D-3FAFA9419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1" t="37362" r="28442" b="20810"/>
          <a:stretch/>
        </p:blipFill>
        <p:spPr>
          <a:xfrm>
            <a:off x="339188" y="1106299"/>
            <a:ext cx="7589520" cy="39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#1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EB9E28E7-42A5-48B3-BAB3-CEC80667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6" r="64355"/>
          <a:stretch/>
        </p:blipFill>
        <p:spPr>
          <a:xfrm>
            <a:off x="3728850" y="118161"/>
            <a:ext cx="4937760" cy="6739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1CDBB9-B789-4F68-8450-D0AE20D64294}"/>
              </a:ext>
            </a:extLst>
          </p:cNvPr>
          <p:cNvSpPr txBox="1"/>
          <p:nvPr/>
        </p:nvSpPr>
        <p:spPr>
          <a:xfrm>
            <a:off x="243444" y="900544"/>
            <a:ext cx="3687288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As in the past, you are given starter code, which implements a main method, which calls some functions.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You complete the four functions required here.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Each will take in a matrix (i.e., 2D int array) as an argument, and write the array with values that match the patterns shown / described in the comments.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You should use loops to write the values.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4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#1: Main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418607-2693-4DCC-88CC-87F71F9FE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4" r="43637" b="3842"/>
          <a:stretch/>
        </p:blipFill>
        <p:spPr>
          <a:xfrm>
            <a:off x="142503" y="523224"/>
            <a:ext cx="6400800" cy="5408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151CC7-93FA-46CB-A73F-50A8872533D1}"/>
              </a:ext>
            </a:extLst>
          </p:cNvPr>
          <p:cNvSpPr txBox="1"/>
          <p:nvPr/>
        </p:nvSpPr>
        <p:spPr>
          <a:xfrm>
            <a:off x="6757060" y="1455254"/>
            <a:ext cx="2244437" cy="19737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8063F-D74F-46CF-878B-066BF785463D}"/>
              </a:ext>
            </a:extLst>
          </p:cNvPr>
          <p:cNvSpPr txBox="1"/>
          <p:nvPr/>
        </p:nvSpPr>
        <p:spPr>
          <a:xfrm>
            <a:off x="6886204" y="1177914"/>
            <a:ext cx="1986147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You will write the methods that are called here.  Even though you know that the text matrix is 5x5, don’t write your methods with an assumption of a 5x5 matrix.</a:t>
            </a:r>
          </a:p>
        </p:txBody>
      </p:sp>
    </p:spTree>
    <p:extLst>
      <p:ext uri="{BB962C8B-B14F-4D97-AF65-F5344CB8AC3E}">
        <p14:creationId xmlns:p14="http://schemas.microsoft.com/office/powerpoint/2010/main" val="24806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CDBB9-B789-4F68-8450-D0AE20D64294}"/>
              </a:ext>
            </a:extLst>
          </p:cNvPr>
          <p:cNvSpPr txBox="1"/>
          <p:nvPr/>
        </p:nvSpPr>
        <p:spPr>
          <a:xfrm>
            <a:off x="195942" y="597751"/>
            <a:ext cx="368728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Fourth method to complete</a:t>
            </a:r>
            <a:r>
              <a:rPr lang="en-US" sz="2000" dirty="0">
                <a:solidFill>
                  <a:srgbClr val="002060"/>
                </a:solidFill>
              </a:rPr>
              <a:t>: (presenting here first, because it is the easiest)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18156-7254-4A4C-BB22-4595FFC79928}"/>
              </a:ext>
            </a:extLst>
          </p:cNvPr>
          <p:cNvSpPr txBox="1"/>
          <p:nvPr/>
        </p:nvSpPr>
        <p:spPr>
          <a:xfrm>
            <a:off x="6028608" y="951694"/>
            <a:ext cx="202286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Target output: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All 0’s.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24BE19-483C-4286-A93B-16F06D82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7" t="30447" r="5628" b="28014"/>
          <a:stretch/>
        </p:blipFill>
        <p:spPr>
          <a:xfrm>
            <a:off x="195942" y="1861325"/>
            <a:ext cx="6217920" cy="3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FEA8E-8E74-474C-ADB6-960834F3D968}"/>
              </a:ext>
            </a:extLst>
          </p:cNvPr>
          <p:cNvSpPr txBox="1"/>
          <p:nvPr/>
        </p:nvSpPr>
        <p:spPr>
          <a:xfrm>
            <a:off x="0" y="0"/>
            <a:ext cx="8787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Exercise #1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EB9E28E7-42A5-48B3-BAB3-CEC80667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33501" r="86970" b="53373"/>
          <a:stretch/>
        </p:blipFill>
        <p:spPr>
          <a:xfrm>
            <a:off x="6379523" y="523220"/>
            <a:ext cx="1920240" cy="2048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1CDBB9-B789-4F68-8450-D0AE20D64294}"/>
              </a:ext>
            </a:extLst>
          </p:cNvPr>
          <p:cNvSpPr txBox="1"/>
          <p:nvPr/>
        </p:nvSpPr>
        <p:spPr>
          <a:xfrm>
            <a:off x="243444" y="900544"/>
            <a:ext cx="36872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First method to complete</a:t>
            </a:r>
            <a:r>
              <a:rPr lang="en-US" sz="2000" dirty="0">
                <a:solidFill>
                  <a:srgbClr val="002060"/>
                </a:solidFill>
              </a:rPr>
              <a:t>: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93CC6A-CAEE-4B93-8AD3-293526E504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0" t="33689" r="5682" b="22470"/>
          <a:stretch/>
        </p:blipFill>
        <p:spPr>
          <a:xfrm>
            <a:off x="315933" y="1547622"/>
            <a:ext cx="5747658" cy="3006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18156-7254-4A4C-BB22-4595FFC79928}"/>
              </a:ext>
            </a:extLst>
          </p:cNvPr>
          <p:cNvSpPr txBox="1"/>
          <p:nvPr/>
        </p:nvSpPr>
        <p:spPr>
          <a:xfrm>
            <a:off x="6456119" y="3095243"/>
            <a:ext cx="202286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Target output: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Digits 0:# of rows-1 going from lower left to upper right corner.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68A4-4075-4C4B-B032-436B1FB98C60}"/>
              </a:ext>
            </a:extLst>
          </p:cNvPr>
          <p:cNvSpPr txBox="1"/>
          <p:nvPr/>
        </p:nvSpPr>
        <p:spPr>
          <a:xfrm>
            <a:off x="304057" y="4677332"/>
            <a:ext cx="798383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Note you should also use only 1 for loop.</a:t>
            </a:r>
          </a:p>
        </p:txBody>
      </p:sp>
    </p:spTree>
    <p:extLst>
      <p:ext uri="{BB962C8B-B14F-4D97-AF65-F5344CB8AC3E}">
        <p14:creationId xmlns:p14="http://schemas.microsoft.com/office/powerpoint/2010/main" val="13935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3156</TotalTime>
  <Words>630</Words>
  <Application>Microsoft Office PowerPoint</Application>
  <PresentationFormat>On-screen Show (4:3)</PresentationFormat>
  <Paragraphs>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185</cp:revision>
  <dcterms:created xsi:type="dcterms:W3CDTF">2020-01-08T21:39:42Z</dcterms:created>
  <dcterms:modified xsi:type="dcterms:W3CDTF">2020-03-06T05:39:44Z</dcterms:modified>
</cp:coreProperties>
</file>