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74" y="126"/>
      </p:cViewPr>
      <p:guideLst>
        <p:guide orient="horz" pos="220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docs.oracle.com/javase/tutorial/i18n/text/charintro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.cs.pitt.edu/~hoffmant/HS401/login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server/administration/windows-commands/windows-command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gwin.com/" TargetMode="External"/><Relationship Id="rId2" Type="http://schemas.openxmlformats.org/officeDocument/2006/relationships/hyperlink" Target="https://devblogs.microsoft.com/scripting/table-of-basic-powershell-comman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icrosoft.com/en-us/p/windows-terminal-preview/9n0dx20hk701?activetab=pivot:overviewta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apple.com/guide/terminal/welcome/ma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dictionary.cambridge.org/us/dictionary/english/palindro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1/31/20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Brief comments about command line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Comments regarding Lab #2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Palindromes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464ED0-35D3-4E9B-9883-8E8D5BE963F2}"/>
              </a:ext>
            </a:extLst>
          </p:cNvPr>
          <p:cNvSpPr txBox="1"/>
          <p:nvPr/>
        </p:nvSpPr>
        <p:spPr>
          <a:xfrm>
            <a:off x="178420" y="3863416"/>
            <a:ext cx="9177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More specific requirements for palindromes, for this assignment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string is tested for being a palindrome or not only after being cleaned of any characters that are not true letters (as judged by the </a:t>
            </a:r>
            <a:r>
              <a:rPr lang="en-US" dirty="0" err="1"/>
              <a:t>isLetter</a:t>
            </a:r>
            <a:r>
              <a:rPr lang="en-US" dirty="0"/>
              <a:t> method from the Character class; see </a:t>
            </a:r>
            <a:r>
              <a:rPr lang="en-US" dirty="0">
                <a:hlinkClick r:id="rId2"/>
              </a:rPr>
              <a:t>https://docs.oracle.com/javase/tutorial/i18n/text/charintro.html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Letters are also all converted to lower case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Empty stings are judged to be palindromes; a single character is a palindrome.</a:t>
            </a:r>
          </a:p>
        </p:txBody>
      </p:sp>
      <p:pic>
        <p:nvPicPr>
          <p:cNvPr id="9" name="Picture 8" descr="CS 401 LAB#2 PALINDROMES - Mozilla Firefox">
            <a:extLst>
              <a:ext uri="{FF2B5EF4-FFF2-40B4-BE49-F238E27FC236}">
                <a16:creationId xmlns:a16="http://schemas.microsoft.com/office/drawing/2014/main" xmlns="" id="{EDA72D5C-5964-4798-B075-34DBA28E6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7" t="62673" r="14024" b="2804"/>
          <a:stretch/>
        </p:blipFill>
        <p:spPr>
          <a:xfrm>
            <a:off x="0" y="425165"/>
            <a:ext cx="7589520" cy="32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Starter Code – section that should not be modified</a:t>
            </a:r>
          </a:p>
        </p:txBody>
      </p:sp>
      <p:pic>
        <p:nvPicPr>
          <p:cNvPr id="3" name="Picture 2" descr="C:\Users\Karin\Google Drive\CS\CS401MD\Lab2.java - Notepad++">
            <a:extLst>
              <a:ext uri="{FF2B5EF4-FFF2-40B4-BE49-F238E27FC236}">
                <a16:creationId xmlns:a16="http://schemas.microsoft.com/office/drawing/2014/main" xmlns="" id="{D8DA2371-1908-4B52-87F9-FFE00E26D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7" r="15244" b="11867"/>
          <a:stretch/>
        </p:blipFill>
        <p:spPr>
          <a:xfrm>
            <a:off x="191984" y="523220"/>
            <a:ext cx="7750098" cy="3668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A58CCC-1E1B-4F2B-AAC4-053FC1EC0880}"/>
              </a:ext>
            </a:extLst>
          </p:cNvPr>
          <p:cNvSpPr txBox="1"/>
          <p:nvPr/>
        </p:nvSpPr>
        <p:spPr>
          <a:xfrm>
            <a:off x="191984" y="4303455"/>
            <a:ext cx="9177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What this section does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Reads in the file, line by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For each 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will call </a:t>
            </a:r>
            <a:r>
              <a:rPr lang="en-US" u="sng" dirty="0" err="1">
                <a:solidFill>
                  <a:srgbClr val="002060"/>
                </a:solidFill>
              </a:rPr>
              <a:t>toAlphaLowerCase</a:t>
            </a:r>
            <a:r>
              <a:rPr lang="en-US" u="sng" dirty="0">
                <a:solidFill>
                  <a:srgbClr val="002060"/>
                </a:solidFill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 to clean the line (remove non-letters)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will call </a:t>
            </a:r>
            <a:r>
              <a:rPr lang="en-US" u="sng" dirty="0" err="1">
                <a:solidFill>
                  <a:srgbClr val="002060"/>
                </a:solidFill>
              </a:rPr>
              <a:t>isPalindrome</a:t>
            </a:r>
            <a:r>
              <a:rPr lang="en-US" dirty="0">
                <a:solidFill>
                  <a:srgbClr val="002060"/>
                </a:solidFill>
              </a:rPr>
              <a:t>() on the cleaned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returned Boolean will determine the subsequent print statement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Rules to follow for modifying methods (discussed on following slides):</a:t>
            </a:r>
          </a:p>
        </p:txBody>
      </p:sp>
      <p:pic>
        <p:nvPicPr>
          <p:cNvPr id="6" name="Picture 5" descr="CS 401 LAB#2 PALINDROMES - Mozilla Firefox">
            <a:extLst>
              <a:ext uri="{FF2B5EF4-FFF2-40B4-BE49-F238E27FC236}">
                <a16:creationId xmlns:a16="http://schemas.microsoft.com/office/drawing/2014/main" xmlns="" id="{791F8CD6-59C5-4615-A898-1A500E85E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t="17042" r="11464" b="30091"/>
          <a:stretch/>
        </p:blipFill>
        <p:spPr>
          <a:xfrm>
            <a:off x="82336" y="954107"/>
            <a:ext cx="8869680" cy="30384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F2BBEC9-E58E-411F-BAC5-1660DF1E4151}"/>
              </a:ext>
            </a:extLst>
          </p:cNvPr>
          <p:cNvCxnSpPr/>
          <p:nvPr/>
        </p:nvCxnSpPr>
        <p:spPr>
          <a:xfrm>
            <a:off x="289932" y="1237786"/>
            <a:ext cx="31000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A8FA6ED-D630-47D7-A6CE-BF9EE52BE928}"/>
              </a:ext>
            </a:extLst>
          </p:cNvPr>
          <p:cNvCxnSpPr>
            <a:cxnSpLocks/>
          </p:cNvCxnSpPr>
          <p:nvPr/>
        </p:nvCxnSpPr>
        <p:spPr>
          <a:xfrm>
            <a:off x="3520069" y="1237786"/>
            <a:ext cx="532284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BCD062C-F20B-499F-BF5F-C871302BA3FA}"/>
              </a:ext>
            </a:extLst>
          </p:cNvPr>
          <p:cNvCxnSpPr>
            <a:cxnSpLocks/>
          </p:cNvCxnSpPr>
          <p:nvPr/>
        </p:nvCxnSpPr>
        <p:spPr>
          <a:xfrm>
            <a:off x="1910576" y="1390186"/>
            <a:ext cx="521208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91D25D-154C-42A9-933E-81040E7BBE2C}"/>
              </a:ext>
            </a:extLst>
          </p:cNvPr>
          <p:cNvCxnSpPr>
            <a:cxnSpLocks/>
          </p:cNvCxnSpPr>
          <p:nvPr/>
        </p:nvCxnSpPr>
        <p:spPr>
          <a:xfrm>
            <a:off x="2620537" y="3795132"/>
            <a:ext cx="301752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CAA9454-9B68-4466-8436-AB97C67830BE}"/>
              </a:ext>
            </a:extLst>
          </p:cNvPr>
          <p:cNvSpPr txBox="1"/>
          <p:nvPr/>
        </p:nvSpPr>
        <p:spPr>
          <a:xfrm>
            <a:off x="191984" y="4303455"/>
            <a:ext cx="917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002060"/>
                </a:solidFill>
              </a:rPr>
              <a:t>Remember that + is the concatenation operator for Strings.</a:t>
            </a:r>
          </a:p>
        </p:txBody>
      </p:sp>
    </p:spTree>
    <p:extLst>
      <p:ext uri="{BB962C8B-B14F-4D97-AF65-F5344CB8AC3E}">
        <p14:creationId xmlns:p14="http://schemas.microsoft.com/office/powerpoint/2010/main" val="29824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</a:t>
            </a:r>
            <a:r>
              <a:rPr lang="en-US" sz="2800" dirty="0" err="1">
                <a:solidFill>
                  <a:srgbClr val="002060"/>
                </a:solidFill>
              </a:rPr>
              <a:t>toAlphaLowerCase</a:t>
            </a:r>
            <a:r>
              <a:rPr lang="en-US" sz="2800" dirty="0">
                <a:solidFill>
                  <a:srgbClr val="002060"/>
                </a:solidFill>
              </a:rPr>
              <a:t>()</a:t>
            </a:r>
          </a:p>
        </p:txBody>
      </p:sp>
      <p:pic>
        <p:nvPicPr>
          <p:cNvPr id="7" name="Picture 6" descr="C:\Users\Karin\Google Drive\CS\CS401MD\Lab2.java - Notepad++">
            <a:extLst>
              <a:ext uri="{FF2B5EF4-FFF2-40B4-BE49-F238E27FC236}">
                <a16:creationId xmlns:a16="http://schemas.microsoft.com/office/drawing/2014/main" xmlns="" id="{6695006C-5C35-4899-906E-D8CA74B86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6" r="32927" b="32668"/>
          <a:stretch/>
        </p:blipFill>
        <p:spPr>
          <a:xfrm>
            <a:off x="0" y="523220"/>
            <a:ext cx="9144000" cy="2442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1C2D11-9872-45A8-AAC6-2B73704A922E}"/>
              </a:ext>
            </a:extLst>
          </p:cNvPr>
          <p:cNvSpPr txBox="1"/>
          <p:nvPr/>
        </p:nvSpPr>
        <p:spPr>
          <a:xfrm>
            <a:off x="267629" y="3133493"/>
            <a:ext cx="8218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will replace the current return statement with one that returns a cleaned String.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new String should only include characters which are determined to be letters using </a:t>
            </a:r>
            <a:r>
              <a:rPr lang="en-US" dirty="0" err="1"/>
              <a:t>Character.isLetter</a:t>
            </a:r>
            <a:r>
              <a:rPr lang="en-US" dirty="0"/>
              <a:t>(), and which have been converted to lower case.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Keep in mind that the input may be an empty String (in which case you can just return “”). </a:t>
            </a:r>
          </a:p>
        </p:txBody>
      </p:sp>
    </p:spTree>
    <p:extLst>
      <p:ext uri="{BB962C8B-B14F-4D97-AF65-F5344CB8AC3E}">
        <p14:creationId xmlns:p14="http://schemas.microsoft.com/office/powerpoint/2010/main" val="3589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</a:t>
            </a:r>
            <a:r>
              <a:rPr lang="en-US" sz="2800" dirty="0" err="1">
                <a:solidFill>
                  <a:srgbClr val="002060"/>
                </a:solidFill>
              </a:rPr>
              <a:t>isPalindrome</a:t>
            </a:r>
            <a:r>
              <a:rPr lang="en-US" sz="28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1C2D11-9872-45A8-AAC6-2B73704A922E}"/>
              </a:ext>
            </a:extLst>
          </p:cNvPr>
          <p:cNvSpPr txBox="1"/>
          <p:nvPr/>
        </p:nvSpPr>
        <p:spPr>
          <a:xfrm>
            <a:off x="267629" y="2107580"/>
            <a:ext cx="8218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Use a loop to confirm that the character sequence is identical, whether read forward or backwards.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Change the return line to report the outcome of this test.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Remember to handle the special case of empty strings (which are considered palindromes for this assignment).  </a:t>
            </a:r>
          </a:p>
        </p:txBody>
      </p:sp>
      <p:pic>
        <p:nvPicPr>
          <p:cNvPr id="3" name="Picture 2" descr="C:\Users\Karin\Google Drive\CS\CS401MD\Lab2.java - Notepad++">
            <a:extLst>
              <a:ext uri="{FF2B5EF4-FFF2-40B4-BE49-F238E27FC236}">
                <a16:creationId xmlns:a16="http://schemas.microsoft.com/office/drawing/2014/main" xmlns="" id="{D94B6D53-284C-4A7C-A529-66942A348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44390" r="20148" b="42114"/>
          <a:stretch/>
        </p:blipFill>
        <p:spPr>
          <a:xfrm>
            <a:off x="267629" y="637062"/>
            <a:ext cx="8138160" cy="11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Submission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1C2D11-9872-45A8-AAC6-2B73704A922E}"/>
              </a:ext>
            </a:extLst>
          </p:cNvPr>
          <p:cNvSpPr txBox="1"/>
          <p:nvPr/>
        </p:nvSpPr>
        <p:spPr>
          <a:xfrm>
            <a:off x="245326" y="702526"/>
            <a:ext cx="82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Hand-in site: </a:t>
            </a:r>
            <a:r>
              <a:rPr lang="en-US" dirty="0">
                <a:hlinkClick r:id="rId2"/>
              </a:rPr>
              <a:t>http://intranet.cs.pitt.edu/~hoffmant/HS401/login.php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Remember that you must be on Pitt’s network, or using the VPN.</a:t>
            </a:r>
            <a:endParaRPr 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31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1/31/20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Brief comments about command line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Comments regarding Lab #2</a:t>
            </a:r>
          </a:p>
        </p:txBody>
      </p:sp>
    </p:spTree>
    <p:extLst>
      <p:ext uri="{BB962C8B-B14F-4D97-AF65-F5344CB8AC3E}">
        <p14:creationId xmlns:p14="http://schemas.microsoft.com/office/powerpoint/2010/main" val="11637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Command line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118772" y="724936"/>
            <a:ext cx="8134065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If you’re new to using command line interfaces, note that it can be extremely useful (even beyond CS401) to learn even just a few commands.  Some links to documentation are provided on the subsequent slides.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b="1" dirty="0">
                <a:sym typeface="Wingdings" panose="05000000000000000000" pitchFamily="2" charset="2"/>
              </a:rPr>
              <a:t>Important reminder</a:t>
            </a:r>
            <a:r>
              <a:rPr lang="en-US" sz="2200" dirty="0">
                <a:sym typeface="Wingdings" panose="05000000000000000000" pitchFamily="2" charset="2"/>
              </a:rPr>
              <a:t>: If you delete a file or directory on the command line, you should assume that it is removed entirely (and does not go to the Recycle Bin/Trash).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Also note you can also often use the Tab key to autocomplete the names of files or </a:t>
            </a:r>
            <a:r>
              <a:rPr lang="en-US" sz="2200" dirty="0" err="1">
                <a:sym typeface="Wingdings" panose="05000000000000000000" pitchFamily="2" charset="2"/>
              </a:rPr>
              <a:t>filepaths</a:t>
            </a:r>
            <a:r>
              <a:rPr lang="en-US" sz="2200" dirty="0">
                <a:sym typeface="Wingdings" panose="05000000000000000000" pitchFamily="2" charset="2"/>
              </a:rPr>
              <a:t> (though Linux/Mac sometimes does a better job of this than Windows does).</a:t>
            </a:r>
          </a:p>
        </p:txBody>
      </p:sp>
    </p:spTree>
    <p:extLst>
      <p:ext uri="{BB962C8B-B14F-4D97-AF65-F5344CB8AC3E}">
        <p14:creationId xmlns:p14="http://schemas.microsoft.com/office/powerpoint/2010/main" val="19472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Windows Command Prompt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118772" y="724936"/>
            <a:ext cx="8134065" cy="59400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ym typeface="Wingdings" panose="05000000000000000000" pitchFamily="2" charset="2"/>
              </a:rPr>
              <a:t>Documentation: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https://docs.microsoft.com/en-us/windows-server/administration/windows-commands/windows-commands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Most useful commands to know: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cd (and cd ..)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sym typeface="Wingdings" panose="05000000000000000000" pitchFamily="2" charset="2"/>
              </a:rPr>
              <a:t>dir</a:t>
            </a:r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Other useful commands: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type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cp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sym typeface="Wingdings" panose="05000000000000000000" pitchFamily="2" charset="2"/>
              </a:rPr>
              <a:t>mkdir</a:t>
            </a:r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rename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move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sym typeface="Wingdings" panose="05000000000000000000" pitchFamily="2" charset="2"/>
              </a:rPr>
              <a:t>cls</a:t>
            </a:r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del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(see earlier warning)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sym typeface="Wingdings" panose="05000000000000000000" pitchFamily="2" charset="2"/>
              </a:rPr>
              <a:t>rd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(see earlier warning)</a:t>
            </a:r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Note that if you simply enter the name of a file in the working directory, Windows should open that file for you using the appropriate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667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Windows Command Prompt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118772" y="724936"/>
            <a:ext cx="8134065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Typically installed by 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ym typeface="Wingdings" panose="05000000000000000000" pitchFamily="2" charset="2"/>
              </a:rPr>
              <a:t>Reference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https://devblogs.microsoft.com/scripting/table-of-basic-powershell-commands/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Supports a larger set of commands than Command Prompt does, including some traditional Linux commands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Other alternatives that you would need to download and install: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Cygwin – good if you want to mimic a Linux environment, see 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https://www.cygwin.com/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Windows Terminal - in development, see </a:t>
            </a:r>
            <a:r>
              <a:rPr lang="en-US" sz="2000" dirty="0">
                <a:sym typeface="Wingdings" panose="05000000000000000000" pitchFamily="2" charset="2"/>
                <a:hlinkClick r:id="rId4"/>
              </a:rPr>
              <a:t>https://www.microsoft.com/en-us/p/windows-terminal-preview/9n0dx20hk701?activetab=pivot:overviewtab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47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MacOS -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107621" y="523220"/>
            <a:ext cx="8134065" cy="17235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Documentation: </a:t>
            </a:r>
            <a:r>
              <a:rPr lang="en-US" sz="2200" dirty="0">
                <a:sym typeface="Wingdings" panose="05000000000000000000" pitchFamily="2" charset="2"/>
                <a:hlinkClick r:id="rId2"/>
              </a:rPr>
              <a:t>https://support.apple.com/guide/terminal/welcome/mac </a:t>
            </a:r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Note: Terminal behaves like the Bash or </a:t>
            </a:r>
            <a:r>
              <a:rPr lang="en-US" sz="2000" dirty="0" err="1">
                <a:sym typeface="Wingdings" panose="05000000000000000000" pitchFamily="2" charset="2"/>
              </a:rPr>
              <a:t>zsh</a:t>
            </a:r>
            <a:r>
              <a:rPr lang="en-US" sz="2000" dirty="0">
                <a:sym typeface="Wingdings" panose="05000000000000000000" pitchFamily="2" charset="2"/>
              </a:rPr>
              <a:t> shells in Linux.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332A47-9E1D-4143-BCE1-C993357866F3}"/>
              </a:ext>
            </a:extLst>
          </p:cNvPr>
          <p:cNvSpPr/>
          <p:nvPr/>
        </p:nvSpPr>
        <p:spPr>
          <a:xfrm>
            <a:off x="127491" y="1604976"/>
            <a:ext cx="84812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Most useful commands to know: 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cd (and cd ..)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l</a:t>
            </a:r>
            <a:r>
              <a:rPr lang="en-US" sz="2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s</a:t>
            </a:r>
          </a:p>
          <a:p>
            <a:pPr lvl="1"/>
            <a:r>
              <a:rPr lang="en-US" sz="2200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pwd</a:t>
            </a:r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Other useful commands: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cat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cp</a:t>
            </a:r>
          </a:p>
          <a:p>
            <a:pPr lvl="1"/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mkdir</a:t>
            </a:r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mv (can be used to both move and rename files) 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clear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rm </a:t>
            </a:r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(see earlier warning)</a:t>
            </a:r>
          </a:p>
          <a:p>
            <a:pPr lvl="1"/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rmdir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(see earlier warning)</a:t>
            </a:r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To open a file or a directory, just type </a:t>
            </a:r>
            <a:r>
              <a:rPr lang="en-US" sz="2200" i="1" dirty="0">
                <a:solidFill>
                  <a:srgbClr val="002060"/>
                </a:solidFill>
                <a:sym typeface="Wingdings" panose="05000000000000000000" pitchFamily="2" charset="2"/>
              </a:rPr>
              <a:t>open &lt;file or directory name&gt;</a:t>
            </a:r>
          </a:p>
        </p:txBody>
      </p:sp>
    </p:spTree>
    <p:extLst>
      <p:ext uri="{BB962C8B-B14F-4D97-AF65-F5344CB8AC3E}">
        <p14:creationId xmlns:p14="http://schemas.microsoft.com/office/powerpoint/2010/main" val="2726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MacOS -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96470" y="857757"/>
            <a:ext cx="8134065" cy="44935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Other commands/tools that are likely already installed, which you might find helpful (documentation should be readily available through a Google search)</a:t>
            </a:r>
          </a:p>
          <a:p>
            <a:pPr lvl="1"/>
            <a:endParaRPr lang="en-US" sz="2200" u="sng" dirty="0">
              <a:sym typeface="Wingdings" panose="05000000000000000000" pitchFamily="2" charset="2"/>
            </a:endParaRPr>
          </a:p>
          <a:p>
            <a:pPr lvl="1"/>
            <a:r>
              <a:rPr lang="en-US" sz="2200" u="sng" dirty="0">
                <a:sym typeface="Wingdings" panose="05000000000000000000" pitchFamily="2" charset="2"/>
              </a:rPr>
              <a:t>For viewing/searching/processing text</a:t>
            </a:r>
            <a:r>
              <a:rPr lang="en-US" sz="22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more, less, grep, sed, cut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u="sng" dirty="0">
                <a:sym typeface="Wingdings" panose="05000000000000000000" pitchFamily="2" charset="2"/>
              </a:rPr>
              <a:t>Text editors</a:t>
            </a:r>
            <a:r>
              <a:rPr lang="en-US" sz="22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nano/emacs/vi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u="sng" dirty="0">
                <a:sym typeface="Wingdings" panose="05000000000000000000" pitchFamily="2" charset="2"/>
              </a:rPr>
              <a:t>For downloading basic content from the web</a:t>
            </a:r>
            <a:r>
              <a:rPr lang="en-US" sz="22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curl</a:t>
            </a:r>
          </a:p>
          <a:p>
            <a:pPr lvl="1"/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wget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is also useful, but you may need to install it</a:t>
            </a:r>
          </a:p>
        </p:txBody>
      </p:sp>
    </p:spTree>
    <p:extLst>
      <p:ext uri="{BB962C8B-B14F-4D97-AF65-F5344CB8AC3E}">
        <p14:creationId xmlns:p14="http://schemas.microsoft.com/office/powerpoint/2010/main" val="3321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464ED0-35D3-4E9B-9883-8E8D5BE963F2}"/>
              </a:ext>
            </a:extLst>
          </p:cNvPr>
          <p:cNvSpPr txBox="1"/>
          <p:nvPr/>
        </p:nvSpPr>
        <p:spPr>
          <a:xfrm>
            <a:off x="334535" y="2664257"/>
            <a:ext cx="2665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idea: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are given some starter code (Lab2.java) that you will need to complete.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program expects a filename to be provided on the command line.  You are given a test file, L2input.txt (shown above).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C:\Users\Karin\Google Drive\CS\CS401MD\L2input.txt - Notepad++">
            <a:extLst>
              <a:ext uri="{FF2B5EF4-FFF2-40B4-BE49-F238E27FC236}">
                <a16:creationId xmlns:a16="http://schemas.microsoft.com/office/drawing/2014/main" xmlns="" id="{E52DB760-2265-4EC1-AD66-26AE8313B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29277" r="3972" b="11868"/>
          <a:stretch/>
        </p:blipFill>
        <p:spPr>
          <a:xfrm>
            <a:off x="248489" y="603050"/>
            <a:ext cx="8134065" cy="1850219"/>
          </a:xfrm>
          <a:prstGeom prst="rect">
            <a:avLst/>
          </a:prstGeom>
        </p:spPr>
      </p:pic>
      <p:pic>
        <p:nvPicPr>
          <p:cNvPr id="9" name="Picture 8" descr="CS 401 LAB#2 PALINDROMES - Mozilla Firefox">
            <a:extLst>
              <a:ext uri="{FF2B5EF4-FFF2-40B4-BE49-F238E27FC236}">
                <a16:creationId xmlns:a16="http://schemas.microsoft.com/office/drawing/2014/main" xmlns="" id="{EDA72D5C-5964-4798-B075-34DBA28E6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7" t="62673" r="14024"/>
          <a:stretch/>
        </p:blipFill>
        <p:spPr>
          <a:xfrm>
            <a:off x="3445726" y="2882589"/>
            <a:ext cx="5486400" cy="2578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3F371C-834D-4E89-A025-CC449C4BCE78}"/>
              </a:ext>
            </a:extLst>
          </p:cNvPr>
          <p:cNvSpPr txBox="1"/>
          <p:nvPr/>
        </p:nvSpPr>
        <p:spPr>
          <a:xfrm>
            <a:off x="3445726" y="5426839"/>
            <a:ext cx="5233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output (above): Each line, following some cleaning, is printed inside &lt;&gt;.   This is followed by a statement of whether the line is a palindrome or not.</a:t>
            </a:r>
          </a:p>
        </p:txBody>
      </p:sp>
    </p:spTree>
    <p:extLst>
      <p:ext uri="{BB962C8B-B14F-4D97-AF65-F5344CB8AC3E}">
        <p14:creationId xmlns:p14="http://schemas.microsoft.com/office/powerpoint/2010/main" val="29313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Palindromes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464ED0-35D3-4E9B-9883-8E8D5BE963F2}"/>
              </a:ext>
            </a:extLst>
          </p:cNvPr>
          <p:cNvSpPr txBox="1"/>
          <p:nvPr/>
        </p:nvSpPr>
        <p:spPr>
          <a:xfrm>
            <a:off x="211874" y="3672468"/>
            <a:ext cx="9177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idea:</a:t>
            </a:r>
            <a:endParaRPr lang="en-US" u="sng" dirty="0"/>
          </a:p>
          <a:p>
            <a:r>
              <a:rPr lang="en-US" dirty="0"/>
              <a:t>General definition from </a:t>
            </a:r>
            <a:r>
              <a:rPr lang="en-US" dirty="0">
                <a:hlinkClick r:id="rId2"/>
              </a:rPr>
              <a:t>https://dictionary.cambridge.org/us/dictionary/english/palindrome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 descr="CS 401 LAB#2 PALINDROMES - Mozilla Firefox">
            <a:extLst>
              <a:ext uri="{FF2B5EF4-FFF2-40B4-BE49-F238E27FC236}">
                <a16:creationId xmlns:a16="http://schemas.microsoft.com/office/drawing/2014/main" xmlns="" id="{EDA72D5C-5964-4798-B075-34DBA28E6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7" t="62673" r="14024"/>
          <a:stretch/>
        </p:blipFill>
        <p:spPr>
          <a:xfrm>
            <a:off x="0" y="425165"/>
            <a:ext cx="7589520" cy="3567322"/>
          </a:xfrm>
          <a:prstGeom prst="rect">
            <a:avLst/>
          </a:prstGeom>
        </p:spPr>
      </p:pic>
      <p:pic>
        <p:nvPicPr>
          <p:cNvPr id="3" name="Picture 2" descr="PALINDROME | definition in the Cambridge English Dictionary - Mozilla Firefox">
            <a:extLst>
              <a:ext uri="{FF2B5EF4-FFF2-40B4-BE49-F238E27FC236}">
                <a16:creationId xmlns:a16="http://schemas.microsoft.com/office/drawing/2014/main" xmlns="" id="{9085B59C-D6EC-4CDC-85BE-867250249B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4" t="38189" r="31218" b="33464"/>
          <a:stretch/>
        </p:blipFill>
        <p:spPr>
          <a:xfrm>
            <a:off x="591012" y="4473010"/>
            <a:ext cx="6035040" cy="19598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09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858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70</cp:revision>
  <dcterms:created xsi:type="dcterms:W3CDTF">2020-01-08T21:39:42Z</dcterms:created>
  <dcterms:modified xsi:type="dcterms:W3CDTF">2020-01-31T18:00:17Z</dcterms:modified>
</cp:coreProperties>
</file>