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7" autoAdjust="0"/>
    <p:restoredTop sz="94486" autoAdjust="0"/>
  </p:normalViewPr>
  <p:slideViewPr>
    <p:cSldViewPr snapToGrid="0" showGuides="1">
      <p:cViewPr varScale="1">
        <p:scale>
          <a:sx n="81" d="100"/>
          <a:sy n="81" d="100"/>
        </p:scale>
        <p:origin x="1908" y="90"/>
      </p:cViewPr>
      <p:guideLst>
        <p:guide orient="horz" pos="218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384D-C0A9-48C5-B94B-43CB0E0C0E0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BE0AE-15F9-4BDB-9553-2A7F13FD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.pitt.edu/~hoffmant/S20-401/labs/lab-04-InsertInOrd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hoffmant/S20-401/labs/lab-04-InsertInOrder/L4input.txt" TargetMode="External"/><Relationship Id="rId2" Type="http://schemas.openxmlformats.org/officeDocument/2006/relationships/hyperlink" Target="http://people.cs.pitt.edu/~hoffmant/S20-401/labs/lab-04-InsertInOrder/Lab4.jav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2/14/20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General description of the Lab #4 assignment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-1" y="0"/>
            <a:ext cx="93696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the walk through of how </a:t>
            </a:r>
            <a:r>
              <a:rPr lang="en-US" sz="2800" dirty="0" err="1">
                <a:solidFill>
                  <a:srgbClr val="002060"/>
                </a:solidFill>
              </a:rPr>
              <a:t>insertInOrder</a:t>
            </a:r>
            <a:r>
              <a:rPr lang="en-US" sz="2800" dirty="0">
                <a:solidFill>
                  <a:srgbClr val="002060"/>
                </a:solidFill>
              </a:rPr>
              <a:t> should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07330-75C8-4E74-A378-5B1312B0BAA8}"/>
              </a:ext>
            </a:extLst>
          </p:cNvPr>
          <p:cNvSpPr txBox="1"/>
          <p:nvPr/>
        </p:nvSpPr>
        <p:spPr>
          <a:xfrm>
            <a:off x="-320634" y="523220"/>
            <a:ext cx="8711081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rgbClr val="0070C0"/>
                </a:solidFill>
              </a:rPr>
              <a:t>(Note this is </a:t>
            </a:r>
            <a:r>
              <a:rPr lang="en-US" sz="2200" u="sng" dirty="0">
                <a:solidFill>
                  <a:srgbClr val="0070C0"/>
                </a:solidFill>
              </a:rPr>
              <a:t>not</a:t>
            </a:r>
            <a:r>
              <a:rPr lang="en-US" sz="2200" dirty="0">
                <a:solidFill>
                  <a:srgbClr val="0070C0"/>
                </a:solidFill>
              </a:rPr>
              <a:t> a depiction of what your terminal output should look like – it’s an explanation of how your method should work, on a different example input file and an array of different initial size.)</a:t>
            </a:r>
          </a:p>
        </p:txBody>
      </p:sp>
      <p:pic>
        <p:nvPicPr>
          <p:cNvPr id="3" name="Picture 2" descr="CS 401 LAB #4: INSERT IN ORDER - Mozilla Firefox">
            <a:extLst>
              <a:ext uri="{FF2B5EF4-FFF2-40B4-BE49-F238E27FC236}">
                <a16:creationId xmlns:a16="http://schemas.microsoft.com/office/drawing/2014/main" id="{6FFDD5D5-9FC9-47C1-A059-BEF50913C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22508" r="47532" b="12806"/>
          <a:stretch/>
        </p:blipFill>
        <p:spPr>
          <a:xfrm>
            <a:off x="-1" y="1631216"/>
            <a:ext cx="6766560" cy="50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-1" y="0"/>
            <a:ext cx="93696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the walk through of how </a:t>
            </a:r>
            <a:r>
              <a:rPr lang="en-US" sz="2800" dirty="0" err="1">
                <a:solidFill>
                  <a:srgbClr val="002060"/>
                </a:solidFill>
              </a:rPr>
              <a:t>insertInOrder</a:t>
            </a:r>
            <a:r>
              <a:rPr lang="en-US" sz="2800" dirty="0">
                <a:solidFill>
                  <a:srgbClr val="002060"/>
                </a:solidFill>
              </a:rPr>
              <a:t> should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07330-75C8-4E74-A378-5B1312B0BAA8}"/>
              </a:ext>
            </a:extLst>
          </p:cNvPr>
          <p:cNvSpPr txBox="1"/>
          <p:nvPr/>
        </p:nvSpPr>
        <p:spPr>
          <a:xfrm>
            <a:off x="-320634" y="523220"/>
            <a:ext cx="8711081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rgbClr val="0070C0"/>
                </a:solidFill>
              </a:rPr>
              <a:t>(Note this is </a:t>
            </a:r>
            <a:r>
              <a:rPr lang="en-US" sz="2200" u="sng" dirty="0">
                <a:solidFill>
                  <a:srgbClr val="0070C0"/>
                </a:solidFill>
              </a:rPr>
              <a:t>not</a:t>
            </a:r>
            <a:r>
              <a:rPr lang="en-US" sz="2200" dirty="0">
                <a:solidFill>
                  <a:srgbClr val="0070C0"/>
                </a:solidFill>
              </a:rPr>
              <a:t> a depiction of what your terminal output should look like – it’s an explanation of how your method should work, on a different example input file and an array of different initial size.)</a:t>
            </a:r>
          </a:p>
        </p:txBody>
      </p:sp>
      <p:pic>
        <p:nvPicPr>
          <p:cNvPr id="5" name="Picture 4" descr="CS 401 LAB #4: INSERT IN ORDER - Mozilla Firefox">
            <a:extLst>
              <a:ext uri="{FF2B5EF4-FFF2-40B4-BE49-F238E27FC236}">
                <a16:creationId xmlns:a16="http://schemas.microsoft.com/office/drawing/2014/main" id="{7B97A5C2-04C4-4945-A43E-2382709CC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29936" r="41040" b="6816"/>
          <a:stretch/>
        </p:blipFill>
        <p:spPr>
          <a:xfrm>
            <a:off x="47501" y="1694706"/>
            <a:ext cx="7223760" cy="46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5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-1" y="0"/>
            <a:ext cx="93696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2A9CF-BDAC-4067-9455-C0CBDB6E146C}"/>
              </a:ext>
            </a:extLst>
          </p:cNvPr>
          <p:cNvSpPr txBox="1"/>
          <p:nvPr/>
        </p:nvSpPr>
        <p:spPr>
          <a:xfrm>
            <a:off x="-320634" y="523220"/>
            <a:ext cx="8711081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rgbClr val="0070C0"/>
                </a:solidFill>
              </a:rPr>
              <a:t>Using the starter code and the test file --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71D1F-73CF-44F8-852E-D4A4CEC288CE}"/>
              </a:ext>
            </a:extLst>
          </p:cNvPr>
          <p:cNvSpPr txBox="1"/>
          <p:nvPr/>
        </p:nvSpPr>
        <p:spPr>
          <a:xfrm>
            <a:off x="-154379" y="1046440"/>
            <a:ext cx="871108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Write the </a:t>
            </a:r>
            <a:r>
              <a:rPr lang="en-US" sz="2200" dirty="0" err="1">
                <a:solidFill>
                  <a:srgbClr val="002060"/>
                </a:solidFill>
              </a:rPr>
              <a:t>printArray</a:t>
            </a:r>
            <a:r>
              <a:rPr lang="en-US" sz="2200" dirty="0">
                <a:solidFill>
                  <a:srgbClr val="002060"/>
                </a:solidFill>
              </a:rPr>
              <a:t> and </a:t>
            </a:r>
            <a:r>
              <a:rPr lang="en-US" sz="2200" dirty="0" err="1">
                <a:solidFill>
                  <a:srgbClr val="002060"/>
                </a:solidFill>
              </a:rPr>
              <a:t>trimArray</a:t>
            </a:r>
            <a:r>
              <a:rPr lang="en-US" sz="2200" dirty="0">
                <a:solidFill>
                  <a:srgbClr val="002060"/>
                </a:solidFill>
              </a:rPr>
              <a:t> methods.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Write the </a:t>
            </a:r>
            <a:r>
              <a:rPr lang="en-US" sz="2200" dirty="0" err="1">
                <a:solidFill>
                  <a:srgbClr val="002060"/>
                </a:solidFill>
              </a:rPr>
              <a:t>insertInOrder</a:t>
            </a:r>
            <a:r>
              <a:rPr lang="en-US" sz="2200" dirty="0">
                <a:solidFill>
                  <a:srgbClr val="002060"/>
                </a:solidFill>
              </a:rPr>
              <a:t> method so that: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All values are updated to appear in the appropriate sorted position,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And the values are packed into the leftmost elements of the array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Without using </a:t>
            </a:r>
            <a:r>
              <a:rPr lang="en-US" sz="2000" dirty="0" err="1">
                <a:solidFill>
                  <a:srgbClr val="002060"/>
                </a:solidFill>
              </a:rPr>
              <a:t>Arrays.sort</a:t>
            </a:r>
            <a:r>
              <a:rPr lang="en-US" sz="2000" dirty="0">
                <a:solidFill>
                  <a:srgbClr val="002060"/>
                </a:solidFill>
              </a:rPr>
              <a:t>, and without using </a:t>
            </a:r>
            <a:r>
              <a:rPr lang="en-US" sz="2000" dirty="0" err="1">
                <a:solidFill>
                  <a:srgbClr val="002060"/>
                </a:solidFill>
              </a:rPr>
              <a:t>ArrayLists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42A43-21B3-458C-ACA6-4B82D338DA47}"/>
              </a:ext>
            </a:extLst>
          </p:cNvPr>
          <p:cNvSpPr txBox="1"/>
          <p:nvPr/>
        </p:nvSpPr>
        <p:spPr>
          <a:xfrm>
            <a:off x="-320635" y="3600985"/>
            <a:ext cx="8711081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642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CA1042-1951-4023-B5AB-40128DF29F8A}"/>
              </a:ext>
            </a:extLst>
          </p:cNvPr>
          <p:cNvSpPr/>
          <p:nvPr/>
        </p:nvSpPr>
        <p:spPr>
          <a:xfrm>
            <a:off x="480421" y="1236758"/>
            <a:ext cx="7843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http://people.cs.pitt.edu/~hoffmant/S20-401/labs/lab-04-InsertInOrder/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F186-6985-47E4-A49A-2AD80E84575A}"/>
              </a:ext>
            </a:extLst>
          </p:cNvPr>
          <p:cNvSpPr txBox="1"/>
          <p:nvPr/>
        </p:nvSpPr>
        <p:spPr>
          <a:xfrm>
            <a:off x="0" y="729614"/>
            <a:ext cx="7761768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Link: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3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F186-6985-47E4-A49A-2AD80E84575A}"/>
              </a:ext>
            </a:extLst>
          </p:cNvPr>
          <p:cNvSpPr txBox="1"/>
          <p:nvPr/>
        </p:nvSpPr>
        <p:spPr>
          <a:xfrm>
            <a:off x="0" y="689474"/>
            <a:ext cx="8711081" cy="57554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Big picture: You’re going to finish some starter code:</a:t>
            </a:r>
          </a:p>
          <a:p>
            <a:pPr lvl="2"/>
            <a:r>
              <a:rPr lang="en-US" sz="2200" dirty="0">
                <a:hlinkClick r:id="rId2"/>
              </a:rPr>
              <a:t>http://people.cs.pitt.edu/~hoffmant/S20-401/labs/lab-04-InsertInOrder/Lab4.java</a:t>
            </a:r>
            <a:endParaRPr lang="en-US" sz="2200" dirty="0"/>
          </a:p>
          <a:p>
            <a:pPr lvl="1"/>
            <a:endParaRPr lang="en-US" sz="2200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200" dirty="0"/>
              <a:t>It will read in this input file: </a:t>
            </a:r>
            <a:r>
              <a:rPr lang="en-US" sz="2200" dirty="0">
                <a:hlinkClick r:id="rId3"/>
              </a:rPr>
              <a:t>http://people.cs.pitt.edu/~hoffmant/S20-401/labs/lab-04-InsertInOrder/L4input.txt</a:t>
            </a: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200" dirty="0"/>
              <a:t>It will print out the numbers in sorted order – note that what is most important is how you get to this point (described on subsequent slides)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200" dirty="0"/>
          </a:p>
        </p:txBody>
      </p:sp>
      <p:pic>
        <p:nvPicPr>
          <p:cNvPr id="3" name="Picture 2" descr="C:\Users\Karin\Google Drive\CS\CS401MD\L4input.txt - Notepad++">
            <a:extLst>
              <a:ext uri="{FF2B5EF4-FFF2-40B4-BE49-F238E27FC236}">
                <a16:creationId xmlns:a16="http://schemas.microsoft.com/office/drawing/2014/main" id="{47D65689-FA61-4351-A7A6-0B058968A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10690" r="76106" b="69357"/>
          <a:stretch/>
        </p:blipFill>
        <p:spPr>
          <a:xfrm>
            <a:off x="961901" y="3212367"/>
            <a:ext cx="1983179" cy="1294411"/>
          </a:xfrm>
          <a:prstGeom prst="rect">
            <a:avLst/>
          </a:prstGeom>
        </p:spPr>
      </p:pic>
      <p:pic>
        <p:nvPicPr>
          <p:cNvPr id="5" name="Picture 4" descr="CS 401 LAB #4: INSERT IN ORDER - Mozilla Firefox">
            <a:extLst>
              <a:ext uri="{FF2B5EF4-FFF2-40B4-BE49-F238E27FC236}">
                <a16:creationId xmlns:a16="http://schemas.microsoft.com/office/drawing/2014/main" id="{A336A36F-ED87-46ED-86D5-8AE80F4BA0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51538" r="43766" b="30294"/>
          <a:stretch/>
        </p:blipFill>
        <p:spPr>
          <a:xfrm>
            <a:off x="3657599" y="5710605"/>
            <a:ext cx="4381995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1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What not to do</a:t>
            </a:r>
          </a:p>
        </p:txBody>
      </p:sp>
      <p:pic>
        <p:nvPicPr>
          <p:cNvPr id="6" name="Picture 5" descr="CS 401 LAB #4: INSERT IN ORDER - Mozilla Firefox">
            <a:extLst>
              <a:ext uri="{FF2B5EF4-FFF2-40B4-BE49-F238E27FC236}">
                <a16:creationId xmlns:a16="http://schemas.microsoft.com/office/drawing/2014/main" id="{1FFB7385-DA45-4783-9512-3C8498219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t="24664" r="38571" b="71023"/>
          <a:stretch/>
        </p:blipFill>
        <p:spPr>
          <a:xfrm>
            <a:off x="296883" y="664998"/>
            <a:ext cx="7315200" cy="428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8192F-A97A-4BB1-A861-016EAAB948BC}"/>
              </a:ext>
            </a:extLst>
          </p:cNvPr>
          <p:cNvSpPr txBox="1"/>
          <p:nvPr/>
        </p:nvSpPr>
        <p:spPr>
          <a:xfrm>
            <a:off x="605642" y="1389413"/>
            <a:ext cx="635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Do not use </a:t>
            </a:r>
            <a:r>
              <a:rPr lang="en-US" dirty="0" err="1"/>
              <a:t>Arrays.sort</a:t>
            </a:r>
            <a:r>
              <a:rPr lang="en-US" dirty="0"/>
              <a:t>() to accomplish </a:t>
            </a:r>
            <a:r>
              <a:rPr lang="en-US" dirty="0" err="1"/>
              <a:t>insertInOrder</a:t>
            </a:r>
            <a:r>
              <a:rPr lang="en-US" dirty="0"/>
              <a:t> (to be described on later slide).  You’ll need to use the specific procedure that they illustrate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21460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Starter code (some typos corrected, although these do not affect program functionality):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A11E4-A77A-4F8E-902C-CDB4A6D01F37}"/>
              </a:ext>
            </a:extLst>
          </p:cNvPr>
          <p:cNvSpPr txBox="1"/>
          <p:nvPr/>
        </p:nvSpPr>
        <p:spPr>
          <a:xfrm>
            <a:off x="-4094" y="5804145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Methods you will complete</a:t>
            </a:r>
            <a:r>
              <a:rPr lang="en-US" sz="2400" dirty="0"/>
              <a:t>: </a:t>
            </a:r>
            <a:r>
              <a:rPr lang="en-US" sz="2400" dirty="0" err="1"/>
              <a:t>insertInOrder</a:t>
            </a:r>
            <a:r>
              <a:rPr lang="en-US" sz="2400" dirty="0"/>
              <a:t>, </a:t>
            </a:r>
            <a:r>
              <a:rPr lang="en-US" sz="2400" dirty="0" err="1"/>
              <a:t>trimArray</a:t>
            </a:r>
            <a:r>
              <a:rPr lang="en-US" sz="2400" dirty="0"/>
              <a:t>, </a:t>
            </a:r>
            <a:r>
              <a:rPr lang="en-US" sz="2400" dirty="0" err="1"/>
              <a:t>printArray</a:t>
            </a:r>
            <a:endParaRPr lang="en-US" sz="2400" dirty="0"/>
          </a:p>
        </p:txBody>
      </p:sp>
      <p:pic>
        <p:nvPicPr>
          <p:cNvPr id="8" name="Picture 7" descr="*C:\Users\Karin\Google Drive\CS\CS401MD\Lab4.java - Notepad++">
            <a:extLst>
              <a:ext uri="{FF2B5EF4-FFF2-40B4-BE49-F238E27FC236}">
                <a16:creationId xmlns:a16="http://schemas.microsoft.com/office/drawing/2014/main" id="{757E2D16-1653-4A24-9504-546BFAC30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" t="8613" r="46494" b="24545"/>
          <a:stretch/>
        </p:blipFill>
        <p:spPr>
          <a:xfrm>
            <a:off x="676390" y="954107"/>
            <a:ext cx="6400800" cy="44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87086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Starter code for </a:t>
            </a:r>
            <a:r>
              <a:rPr lang="en-US" sz="2800" dirty="0" err="1">
                <a:solidFill>
                  <a:srgbClr val="002060"/>
                </a:solidFill>
              </a:rPr>
              <a:t>printArray</a:t>
            </a:r>
            <a:r>
              <a:rPr lang="en-US" sz="2800" dirty="0">
                <a:solidFill>
                  <a:srgbClr val="002060"/>
                </a:solidFill>
              </a:rPr>
              <a:t> – worth 10% of grade</a:t>
            </a:r>
          </a:p>
        </p:txBody>
      </p:sp>
      <p:pic>
        <p:nvPicPr>
          <p:cNvPr id="5" name="Picture 4" descr="*C:\Users\Karin\Google Drive\CS\CS401MD\Lab4.java - Notepad++">
            <a:extLst>
              <a:ext uri="{FF2B5EF4-FFF2-40B4-BE49-F238E27FC236}">
                <a16:creationId xmlns:a16="http://schemas.microsoft.com/office/drawing/2014/main" id="{B9FF61A5-9FCA-4E3B-8AFB-AADDAEB6B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3" r="62987" b="28139"/>
          <a:stretch/>
        </p:blipFill>
        <p:spPr>
          <a:xfrm>
            <a:off x="273134" y="700624"/>
            <a:ext cx="7223760" cy="1900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07330-75C8-4E74-A378-5B1312B0BAA8}"/>
              </a:ext>
            </a:extLst>
          </p:cNvPr>
          <p:cNvSpPr txBox="1"/>
          <p:nvPr/>
        </p:nvSpPr>
        <p:spPr>
          <a:xfrm>
            <a:off x="-288508" y="2815627"/>
            <a:ext cx="8711081" cy="43396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Must use enhanced for loop (e.g., for int </a:t>
            </a:r>
            <a:r>
              <a:rPr lang="en-US" sz="2200" dirty="0" err="1"/>
              <a:t>i</a:t>
            </a:r>
            <a:r>
              <a:rPr lang="en-US" sz="2200" dirty="0"/>
              <a:t> : array)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This means you’ll run into issues if your array contains uninitialized elements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You’ll take care of this issue in </a:t>
            </a:r>
            <a:r>
              <a:rPr lang="en-US" sz="2000" dirty="0" err="1">
                <a:solidFill>
                  <a:srgbClr val="002060"/>
                </a:solidFill>
              </a:rPr>
              <a:t>trimArray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endParaRPr lang="en-US" sz="20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Just print out each element followed by whitespace: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Note this kind of method could be very helpful in debugging other programs you write that use arrays!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9" name="Picture 8" descr="CS 401 LAB #4: INSERT IN ORDER - Mozilla Firefox">
            <a:extLst>
              <a:ext uri="{FF2B5EF4-FFF2-40B4-BE49-F238E27FC236}">
                <a16:creationId xmlns:a16="http://schemas.microsoft.com/office/drawing/2014/main" id="{C6ACABF0-3807-4EDC-A3BC-50AEA8A96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51538" r="43766" b="30294"/>
          <a:stretch/>
        </p:blipFill>
        <p:spPr>
          <a:xfrm>
            <a:off x="721427" y="4775979"/>
            <a:ext cx="4381995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110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Starter code for </a:t>
            </a:r>
            <a:r>
              <a:rPr lang="en-US" sz="2800" dirty="0" err="1">
                <a:solidFill>
                  <a:srgbClr val="002060"/>
                </a:solidFill>
              </a:rPr>
              <a:t>trimArray</a:t>
            </a:r>
            <a:r>
              <a:rPr lang="en-US" sz="2800" dirty="0">
                <a:solidFill>
                  <a:srgbClr val="002060"/>
                </a:solidFill>
              </a:rPr>
              <a:t> – 20% of 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07330-75C8-4E74-A378-5B1312B0BAA8}"/>
              </a:ext>
            </a:extLst>
          </p:cNvPr>
          <p:cNvSpPr txBox="1"/>
          <p:nvPr/>
        </p:nvSpPr>
        <p:spPr>
          <a:xfrm>
            <a:off x="-98503" y="2428726"/>
            <a:ext cx="8711081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Given the input array (“array”), return an array that contains only the first </a:t>
            </a:r>
            <a:r>
              <a:rPr lang="en-US" sz="2200" i="1" dirty="0"/>
              <a:t>n</a:t>
            </a:r>
            <a:r>
              <a:rPr lang="en-US" sz="2200" dirty="0"/>
              <a:t> elements, where </a:t>
            </a:r>
            <a:r>
              <a:rPr lang="en-US" sz="2200" i="1" dirty="0"/>
              <a:t>n</a:t>
            </a:r>
            <a:r>
              <a:rPr lang="en-US" sz="2200" dirty="0"/>
              <a:t> = count.</a:t>
            </a:r>
            <a:endParaRPr lang="en-US" sz="2200" dirty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output is an array that can be safely processed using the enhanced for loop, as required for the </a:t>
            </a:r>
            <a:r>
              <a:rPr lang="en-US" sz="2200" dirty="0" err="1"/>
              <a:t>printArray</a:t>
            </a:r>
            <a:r>
              <a:rPr lang="en-US" sz="2200" dirty="0"/>
              <a:t> method.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 descr="*C:\Users\Karin\Google Drive\CS\CS401MD\Lab4.java - Notepad++">
            <a:extLst>
              <a:ext uri="{FF2B5EF4-FFF2-40B4-BE49-F238E27FC236}">
                <a16:creationId xmlns:a16="http://schemas.microsoft.com/office/drawing/2014/main" id="{9814449E-29DF-496C-B56F-98D08011F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" t="63476" r="57273" b="25024"/>
          <a:stretch/>
        </p:blipFill>
        <p:spPr>
          <a:xfrm>
            <a:off x="240740" y="641269"/>
            <a:ext cx="8229600" cy="125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8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110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Starter code for </a:t>
            </a:r>
            <a:r>
              <a:rPr lang="en-US" sz="2800" dirty="0" err="1">
                <a:solidFill>
                  <a:srgbClr val="002060"/>
                </a:solidFill>
              </a:rPr>
              <a:t>insertInOrder</a:t>
            </a:r>
            <a:r>
              <a:rPr lang="en-US" sz="2800" dirty="0">
                <a:solidFill>
                  <a:srgbClr val="002060"/>
                </a:solidFill>
              </a:rPr>
              <a:t> – 70% of 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07330-75C8-4E74-A378-5B1312B0BAA8}"/>
              </a:ext>
            </a:extLst>
          </p:cNvPr>
          <p:cNvSpPr txBox="1"/>
          <p:nvPr/>
        </p:nvSpPr>
        <p:spPr>
          <a:xfrm>
            <a:off x="-190005" y="2217425"/>
            <a:ext cx="8711081" cy="3077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u="sng" dirty="0"/>
              <a:t>Inputs</a:t>
            </a:r>
            <a:r>
              <a:rPr lang="en-US" sz="2200" dirty="0"/>
              <a:t>: a new int value (</a:t>
            </a:r>
            <a:r>
              <a:rPr lang="en-US" sz="2200" i="1" dirty="0" err="1"/>
              <a:t>newVal</a:t>
            </a:r>
            <a:r>
              <a:rPr lang="en-US" sz="2200" dirty="0"/>
              <a:t>) to insert into an integer array (</a:t>
            </a:r>
            <a:r>
              <a:rPr lang="en-US" sz="2200" i="1" dirty="0"/>
              <a:t>array</a:t>
            </a:r>
            <a:r>
              <a:rPr lang="en-US" sz="2200" dirty="0"/>
              <a:t>), and info about how many elements are already in the array (</a:t>
            </a:r>
            <a:r>
              <a:rPr lang="en-US" sz="2200" i="1" dirty="0"/>
              <a:t>count</a:t>
            </a:r>
            <a:r>
              <a:rPr lang="en-US" sz="2200" dirty="0"/>
              <a:t>). 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u="sng" dirty="0"/>
              <a:t>Outputs</a:t>
            </a:r>
            <a:r>
              <a:rPr lang="en-US" sz="2200" dirty="0"/>
              <a:t>: This is a void method, so you do not need to return an array.  The modifications to int[] </a:t>
            </a:r>
            <a:r>
              <a:rPr lang="en-US" sz="2200" dirty="0" err="1"/>
              <a:t>arr</a:t>
            </a:r>
            <a:r>
              <a:rPr lang="en-US" sz="2200" dirty="0"/>
              <a:t> will be seen outside of the scope of this method.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2060"/>
                </a:solidFill>
              </a:rPr>
              <a:t>Details</a:t>
            </a:r>
            <a:r>
              <a:rPr lang="en-US" sz="2000" dirty="0">
                <a:solidFill>
                  <a:srgbClr val="002060"/>
                </a:solidFill>
              </a:rPr>
              <a:t>: This is because Java passes the memory address of an array to be changed, not a copy of the values in the array.   </a:t>
            </a:r>
          </a:p>
        </p:txBody>
      </p:sp>
      <p:pic>
        <p:nvPicPr>
          <p:cNvPr id="5" name="Picture 4" descr="*C:\Users\Karin\Google Drive\CS\CS401MD\Lab4.java - Notepad++">
            <a:extLst>
              <a:ext uri="{FF2B5EF4-FFF2-40B4-BE49-F238E27FC236}">
                <a16:creationId xmlns:a16="http://schemas.microsoft.com/office/drawing/2014/main" id="{56EFED5F-D7FF-48F0-B89F-75D2645DA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75695" r="52988" b="11607"/>
          <a:stretch/>
        </p:blipFill>
        <p:spPr>
          <a:xfrm>
            <a:off x="91440" y="695342"/>
            <a:ext cx="8961120" cy="13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110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Starter code for </a:t>
            </a:r>
            <a:r>
              <a:rPr lang="en-US" sz="2800" dirty="0" err="1">
                <a:solidFill>
                  <a:srgbClr val="002060"/>
                </a:solidFill>
              </a:rPr>
              <a:t>insertInOrder</a:t>
            </a:r>
            <a:r>
              <a:rPr lang="en-US" sz="2800" dirty="0">
                <a:solidFill>
                  <a:srgbClr val="002060"/>
                </a:solidFill>
              </a:rPr>
              <a:t> – 70% of 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07330-75C8-4E74-A378-5B1312B0BAA8}"/>
              </a:ext>
            </a:extLst>
          </p:cNvPr>
          <p:cNvSpPr txBox="1"/>
          <p:nvPr/>
        </p:nvSpPr>
        <p:spPr>
          <a:xfrm>
            <a:off x="-190005" y="2217425"/>
            <a:ext cx="8711081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You’ll need to insert </a:t>
            </a:r>
            <a:r>
              <a:rPr lang="en-US" sz="2200" dirty="0" err="1"/>
              <a:t>newVal</a:t>
            </a:r>
            <a:r>
              <a:rPr lang="en-US" sz="2200" dirty="0"/>
              <a:t> into the array, such that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all elements that have been assigned to the array are in sorted order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all elements that have been assigned to the array are “packed tight to the front” (in other words, in elements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= 0 through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= count-1)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Note that the array that the calling code will be passing to this function has space for up to 30 elements; the file will only insert 25.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Arrays that are either empty or only contain 1 element are understood to be sorted.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Note from the instructors: You should use a procedure like that illustrated at the end of the instructions (and on the subsequent slides).  Importantly, this means that you cannot simply make use of </a:t>
            </a:r>
            <a:r>
              <a:rPr lang="en-US" sz="2200" dirty="0" err="1"/>
              <a:t>Arrays.sort</a:t>
            </a:r>
            <a:r>
              <a:rPr lang="en-US" sz="2200" dirty="0"/>
              <a:t>().</a:t>
            </a:r>
          </a:p>
        </p:txBody>
      </p:sp>
      <p:pic>
        <p:nvPicPr>
          <p:cNvPr id="5" name="Picture 4" descr="*C:\Users\Karin\Google Drive\CS\CS401MD\Lab4.java - Notepad++">
            <a:extLst>
              <a:ext uri="{FF2B5EF4-FFF2-40B4-BE49-F238E27FC236}">
                <a16:creationId xmlns:a16="http://schemas.microsoft.com/office/drawing/2014/main" id="{56EFED5F-D7FF-48F0-B89F-75D2645DA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75695" r="52988" b="11607"/>
          <a:stretch/>
        </p:blipFill>
        <p:spPr>
          <a:xfrm>
            <a:off x="91440" y="695342"/>
            <a:ext cx="8961120" cy="13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7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790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114</cp:revision>
  <dcterms:created xsi:type="dcterms:W3CDTF">2020-01-08T21:39:42Z</dcterms:created>
  <dcterms:modified xsi:type="dcterms:W3CDTF">2020-02-14T05:01:52Z</dcterms:modified>
</cp:coreProperties>
</file>