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70" r:id="rId11"/>
    <p:sldId id="268" r:id="rId12"/>
    <p:sldId id="267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7" autoAdjust="0"/>
    <p:restoredTop sz="94933" autoAdjust="0"/>
  </p:normalViewPr>
  <p:slideViewPr>
    <p:cSldViewPr snapToGrid="0" showGuides="1">
      <p:cViewPr varScale="1">
        <p:scale>
          <a:sx n="81" d="100"/>
          <a:sy n="81" d="100"/>
        </p:scale>
        <p:origin x="1908" y="96"/>
      </p:cViewPr>
      <p:guideLst>
        <p:guide orient="horz" pos="2208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384D-C0A9-48C5-B94B-43CB0E0C0E0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BE0AE-15F9-4BDB-9553-2A7F13FD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5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BE0AE-15F9-4BDB-9553-2A7F13FD6B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5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4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7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0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0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1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9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0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4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D76CF-5E7C-420B-89A3-7189BACB834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4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01M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1/docs/api/java.base/java/util/ArrayList.html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Collections.html" TargetMode="External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hyperlink" Target="https://chortle.ccsu.edu/Java5/Notes/chap54/ch54_18.html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intranet.cs.pitt.edu/~hoffmant/HS401/login.ph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eople.cs.pitt.edu/~hoffmant/S20-401/labs/lab-03-ArrayListCanonical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10/docs/api/java/util/Arrays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hyperlink" Target="https://docs.oracle.com/javase/10/docs/api/java/util/Arrays.html#sort(java.lang.Object%5B%5D,int,int)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hyperlink" Target="https://docs.oracle.com/javase/10/docs/api/java/util/Arrays.html#binarySearch(java.lang.Object%5B%5D,int,int,java.lang.Object)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CS401 Lab 2/7/20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31DCA-4690-4B93-9419-BA902293A61A}"/>
              </a:ext>
            </a:extLst>
          </p:cNvPr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will be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https://github.com/kc13/CS401MD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82C66-1608-4A0B-97A3-D6148119A6E2}"/>
              </a:ext>
            </a:extLst>
          </p:cNvPr>
          <p:cNvSpPr txBox="1"/>
          <p:nvPr/>
        </p:nvSpPr>
        <p:spPr>
          <a:xfrm>
            <a:off x="-148856" y="1892098"/>
            <a:ext cx="7761768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u="sng" dirty="0">
                <a:solidFill>
                  <a:srgbClr val="7030A0"/>
                </a:solidFill>
                <a:sym typeface="Wingdings" panose="05000000000000000000" pitchFamily="2" charset="2"/>
              </a:rPr>
              <a:t>Agenda for today</a:t>
            </a:r>
            <a:r>
              <a:rPr 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: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General description of Lab #3 assignment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Some relevant comments on </a:t>
            </a:r>
            <a:r>
              <a:rPr lang="en-US" sz="2400" dirty="0" err="1"/>
              <a:t>ArrayList</a:t>
            </a:r>
            <a:r>
              <a:rPr lang="en-US" sz="2400" dirty="0"/>
              <a:t>/arrays</a:t>
            </a:r>
          </a:p>
        </p:txBody>
      </p:sp>
    </p:spTree>
    <p:extLst>
      <p:ext uri="{BB962C8B-B14F-4D97-AF65-F5344CB8AC3E}">
        <p14:creationId xmlns:p14="http://schemas.microsoft.com/office/powerpoint/2010/main" val="1594562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#3: Arrays class methods for sorting and searching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FD219-3795-4DD4-B83C-E6E8DC23FAB7}"/>
              </a:ext>
            </a:extLst>
          </p:cNvPr>
          <p:cNvSpPr txBox="1"/>
          <p:nvPr/>
        </p:nvSpPr>
        <p:spPr>
          <a:xfrm>
            <a:off x="-213756" y="820104"/>
            <a:ext cx="9357756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Example given in sample file PlainArraySortSearch.java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85D90B-9C9D-4629-A141-9AF826364799}"/>
              </a:ext>
            </a:extLst>
          </p:cNvPr>
          <p:cNvSpPr txBox="1"/>
          <p:nvPr/>
        </p:nvSpPr>
        <p:spPr>
          <a:xfrm>
            <a:off x="299595" y="4074752"/>
            <a:ext cx="5222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Again, note that we are providing start and end indices.</a:t>
            </a:r>
          </a:p>
        </p:txBody>
      </p:sp>
      <p:pic>
        <p:nvPicPr>
          <p:cNvPr id="9" name="Picture 8" descr="C:\Users\Karin\Google Drive\CS\CS401MD\PlainArraySortSearch.java - Notepad++">
            <a:extLst>
              <a:ext uri="{FF2B5EF4-FFF2-40B4-BE49-F238E27FC236}">
                <a16:creationId xmlns:a16="http://schemas.microsoft.com/office/drawing/2014/main" id="{0B3D09A8-78E8-4E08-9CA3-E53EE666C3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9" b="12352"/>
          <a:stretch/>
        </p:blipFill>
        <p:spPr>
          <a:xfrm>
            <a:off x="355224" y="1508106"/>
            <a:ext cx="5773480" cy="1581458"/>
          </a:xfrm>
          <a:prstGeom prst="rect">
            <a:avLst/>
          </a:prstGeom>
        </p:spPr>
      </p:pic>
      <p:pic>
        <p:nvPicPr>
          <p:cNvPr id="12" name="Picture 11" descr="Command Prompt">
            <a:extLst>
              <a:ext uri="{FF2B5EF4-FFF2-40B4-BE49-F238E27FC236}">
                <a16:creationId xmlns:a16="http://schemas.microsoft.com/office/drawing/2014/main" id="{CD2DEA4C-90CD-4DC7-ADBC-8996B33EC6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37" r="70255" b="7202"/>
          <a:stretch/>
        </p:blipFill>
        <p:spPr>
          <a:xfrm>
            <a:off x="355223" y="3315895"/>
            <a:ext cx="3017520" cy="53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50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#3: </a:t>
            </a:r>
            <a:r>
              <a:rPr lang="en-US" sz="2800" dirty="0" err="1">
                <a:solidFill>
                  <a:srgbClr val="002060"/>
                </a:solidFill>
              </a:rPr>
              <a:t>ArrayList</a:t>
            </a:r>
            <a:r>
              <a:rPr lang="en-US" sz="2800" dirty="0">
                <a:solidFill>
                  <a:srgbClr val="002060"/>
                </a:solidFill>
              </a:rPr>
              <a:t> concept/methods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61BF87-57DA-43E8-AB01-7F25B2FB2C03}"/>
              </a:ext>
            </a:extLst>
          </p:cNvPr>
          <p:cNvSpPr txBox="1"/>
          <p:nvPr/>
        </p:nvSpPr>
        <p:spPr>
          <a:xfrm>
            <a:off x="-213756" y="1235740"/>
            <a:ext cx="9357756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API info here:</a:t>
            </a:r>
          </a:p>
          <a:p>
            <a:pPr lvl="1"/>
            <a:r>
              <a:rPr lang="en-US" sz="2400" dirty="0">
                <a:hlinkClick r:id="rId2"/>
              </a:rPr>
              <a:t>https://docs.oracle.com/en/java/javase/11/docs/api/java.base/java/util/ArrayList.html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Big advantage over typical arrays: </a:t>
            </a:r>
          </a:p>
          <a:p>
            <a:pPr lvl="1"/>
            <a:r>
              <a:rPr lang="en-US" sz="2400" dirty="0"/>
              <a:t>You can grow/shrink them dynamically.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3043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#3: Illustration in ArrayListSortSearch.java  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21" name="Picture 20" descr="C:\Users\Karin\Google Drive\CS\CS401MD\ArrayListSortSearch.java - Notepad++">
            <a:extLst>
              <a:ext uri="{FF2B5EF4-FFF2-40B4-BE49-F238E27FC236}">
                <a16:creationId xmlns:a16="http://schemas.microsoft.com/office/drawing/2014/main" id="{BEF6135A-3F80-40CC-B514-B51BBC65EF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3" t="27359" r="5160" b="19307"/>
          <a:stretch/>
        </p:blipFill>
        <p:spPr>
          <a:xfrm>
            <a:off x="180603" y="617516"/>
            <a:ext cx="5943600" cy="48048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414EE2E-9264-4914-AE40-9C9C5F7FC934}"/>
              </a:ext>
            </a:extLst>
          </p:cNvPr>
          <p:cNvSpPr txBox="1"/>
          <p:nvPr/>
        </p:nvSpPr>
        <p:spPr>
          <a:xfrm>
            <a:off x="6173437" y="949324"/>
            <a:ext cx="2553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rgbClr val="C00000"/>
                </a:solidFill>
              </a:rPr>
              <a:t>Constructor</a:t>
            </a:r>
            <a:r>
              <a:rPr lang="en-US" sz="1200" dirty="0">
                <a:solidFill>
                  <a:srgbClr val="C00000"/>
                </a:solidFill>
              </a:rPr>
              <a:t>: Note the class of objects you want to hold must be included in brackets.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11606D-2D87-4BE2-81B1-9132243D69F9}"/>
              </a:ext>
            </a:extLst>
          </p:cNvPr>
          <p:cNvSpPr txBox="1"/>
          <p:nvPr/>
        </p:nvSpPr>
        <p:spPr>
          <a:xfrm>
            <a:off x="6173437" y="1615458"/>
            <a:ext cx="25531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rgbClr val="00B050"/>
                </a:solidFill>
              </a:rPr>
              <a:t>add method</a:t>
            </a:r>
            <a:r>
              <a:rPr lang="en-US" sz="1200" dirty="0">
                <a:solidFill>
                  <a:srgbClr val="00B050"/>
                </a:solidFill>
              </a:rPr>
              <a:t>: by default, will append the provided argument to the end of the list</a:t>
            </a:r>
          </a:p>
          <a:p>
            <a:r>
              <a:rPr lang="en-US" sz="1200" u="sng" dirty="0">
                <a:solidFill>
                  <a:srgbClr val="0070C0"/>
                </a:solidFill>
              </a:rPr>
              <a:t>size method:</a:t>
            </a:r>
            <a:r>
              <a:rPr lang="en-US" sz="1200" dirty="0">
                <a:solidFill>
                  <a:srgbClr val="0070C0"/>
                </a:solidFill>
              </a:rPr>
              <a:t> analogous to length property for arrays (but note this is a method, not a property, hence the () at the end)</a:t>
            </a:r>
            <a:endParaRPr lang="en-US" sz="1200" u="sng" dirty="0">
              <a:solidFill>
                <a:srgbClr val="0070C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1C0651-D934-4ABE-89B8-210515901F5E}"/>
              </a:ext>
            </a:extLst>
          </p:cNvPr>
          <p:cNvSpPr txBox="1"/>
          <p:nvPr/>
        </p:nvSpPr>
        <p:spPr>
          <a:xfrm>
            <a:off x="6173437" y="3000453"/>
            <a:ext cx="25531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err="1">
                <a:solidFill>
                  <a:srgbClr val="7030A0"/>
                </a:solidFill>
              </a:rPr>
              <a:t>Collections.sort</a:t>
            </a:r>
            <a:r>
              <a:rPr lang="en-US" sz="1200" u="sng" dirty="0">
                <a:solidFill>
                  <a:srgbClr val="7030A0"/>
                </a:solidFill>
              </a:rPr>
              <a:t>() and .</a:t>
            </a:r>
            <a:r>
              <a:rPr lang="en-US" sz="1200" u="sng" dirty="0" err="1">
                <a:solidFill>
                  <a:srgbClr val="7030A0"/>
                </a:solidFill>
              </a:rPr>
              <a:t>binarySearch</a:t>
            </a:r>
            <a:r>
              <a:rPr lang="en-US" sz="1200" u="sng" dirty="0">
                <a:solidFill>
                  <a:srgbClr val="7030A0"/>
                </a:solidFill>
              </a:rPr>
              <a:t>()</a:t>
            </a:r>
            <a:r>
              <a:rPr lang="en-US" sz="1200" dirty="0">
                <a:solidFill>
                  <a:srgbClr val="7030A0"/>
                </a:solidFill>
              </a:rPr>
              <a:t>: Analogous to the operations of the same name for Arrays; see </a:t>
            </a:r>
            <a:r>
              <a:rPr lang="en-US" sz="1200" dirty="0">
                <a:solidFill>
                  <a:srgbClr val="7030A0"/>
                </a:solidFill>
                <a:hlinkClick r:id="rId3"/>
              </a:rPr>
              <a:t>https://docs.oracle.com/javase/8/docs/api/java/util/Collections.html</a:t>
            </a:r>
            <a:endParaRPr lang="en-US" sz="1200" dirty="0">
              <a:solidFill>
                <a:srgbClr val="7030A0"/>
              </a:solidFill>
            </a:endParaRPr>
          </a:p>
          <a:p>
            <a:endParaRPr lang="en-US" sz="1200" dirty="0">
              <a:solidFill>
                <a:srgbClr val="7030A0"/>
              </a:solidFill>
            </a:endParaRPr>
          </a:p>
          <a:p>
            <a:r>
              <a:rPr lang="en-US" sz="1200" dirty="0">
                <a:solidFill>
                  <a:srgbClr val="7030A0"/>
                </a:solidFill>
              </a:rPr>
              <a:t>Note we are not providing start and end indices here.   The </a:t>
            </a:r>
            <a:r>
              <a:rPr lang="en-US" sz="1200" dirty="0" err="1">
                <a:solidFill>
                  <a:srgbClr val="7030A0"/>
                </a:solidFill>
              </a:rPr>
              <a:t>ArrayList</a:t>
            </a:r>
            <a:r>
              <a:rPr lang="en-US" sz="1200" dirty="0">
                <a:solidFill>
                  <a:srgbClr val="7030A0"/>
                </a:solidFill>
              </a:rPr>
              <a:t> and Collections methods are smart enough to give us the behavior we want.</a:t>
            </a:r>
          </a:p>
          <a:p>
            <a:endParaRPr lang="en-US" sz="1200" dirty="0">
              <a:solidFill>
                <a:srgbClr val="7030A0"/>
              </a:solidFill>
            </a:endParaRPr>
          </a:p>
          <a:p>
            <a:endParaRPr lang="en-US" sz="1200" dirty="0">
              <a:solidFill>
                <a:srgbClr val="7030A0"/>
              </a:solidFill>
            </a:endParaRPr>
          </a:p>
          <a:p>
            <a:endParaRPr lang="en-US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651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#3: “Enhanced” for loop format for </a:t>
            </a:r>
            <a:r>
              <a:rPr lang="en-US" sz="2800" dirty="0" err="1">
                <a:solidFill>
                  <a:srgbClr val="002060"/>
                </a:solidFill>
              </a:rPr>
              <a:t>ArrayList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03A14-18EF-46FD-971D-A6987A9CC02E}"/>
              </a:ext>
            </a:extLst>
          </p:cNvPr>
          <p:cNvSpPr txBox="1"/>
          <p:nvPr/>
        </p:nvSpPr>
        <p:spPr>
          <a:xfrm>
            <a:off x="-213756" y="653849"/>
            <a:ext cx="9357756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Example from </a:t>
            </a:r>
            <a:r>
              <a:rPr lang="en-US" sz="2200" dirty="0">
                <a:hlinkClick r:id="rId2"/>
              </a:rPr>
              <a:t>https://chortle.ccsu.edu/Java5/Notes/chap54/ch54_18.html</a:t>
            </a:r>
            <a:endParaRPr lang="en-US" sz="2200" dirty="0"/>
          </a:p>
        </p:txBody>
      </p:sp>
      <p:pic>
        <p:nvPicPr>
          <p:cNvPr id="3" name="Picture 2" descr="Enhanced for Loop - Mozilla Firefox">
            <a:extLst>
              <a:ext uri="{FF2B5EF4-FFF2-40B4-BE49-F238E27FC236}">
                <a16:creationId xmlns:a16="http://schemas.microsoft.com/office/drawing/2014/main" id="{CAB96DC6-F301-46AD-BEA1-7CC9419006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5" t="40476" r="15325" b="19993"/>
          <a:stretch/>
        </p:blipFill>
        <p:spPr>
          <a:xfrm>
            <a:off x="261256" y="1246143"/>
            <a:ext cx="8503920" cy="26032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00EEF2-5526-4261-BBCD-86BD6F0EB5AC}"/>
              </a:ext>
            </a:extLst>
          </p:cNvPr>
          <p:cNvSpPr txBox="1"/>
          <p:nvPr/>
        </p:nvSpPr>
        <p:spPr>
          <a:xfrm>
            <a:off x="-68778" y="4134228"/>
            <a:ext cx="9357756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000" u="sng" dirty="0"/>
              <a:t>Additional info from the instructors: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You should use this enhanced for loop with your </a:t>
            </a:r>
            <a:r>
              <a:rPr lang="en-US" sz="2000" dirty="0" err="1"/>
              <a:t>ArrayList</a:t>
            </a:r>
            <a:r>
              <a:rPr lang="en-US" sz="2000" dirty="0"/>
              <a:t> in your assignment.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Note it would not be so safe to use with a standard array, because it might loop through </a:t>
            </a:r>
            <a:r>
              <a:rPr lang="en-US" sz="2000" dirty="0" err="1"/>
              <a:t>unitialized</a:t>
            </a:r>
            <a:r>
              <a:rPr lang="en-US" sz="2000" dirty="0"/>
              <a:t> elements.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B1156-AAC8-4D07-865C-B4EB5960BA6D}"/>
              </a:ext>
            </a:extLst>
          </p:cNvPr>
          <p:cNvCxnSpPr/>
          <p:nvPr/>
        </p:nvCxnSpPr>
        <p:spPr>
          <a:xfrm flipH="1">
            <a:off x="2529444" y="3146961"/>
            <a:ext cx="13419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219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#3: .</a:t>
            </a:r>
            <a:r>
              <a:rPr lang="en-US" sz="2800" dirty="0" err="1">
                <a:solidFill>
                  <a:srgbClr val="002060"/>
                </a:solidFill>
              </a:rPr>
              <a:t>toCharArray</a:t>
            </a:r>
            <a:r>
              <a:rPr lang="en-US" sz="2800" dirty="0">
                <a:solidFill>
                  <a:srgbClr val="002060"/>
                </a:solidFill>
              </a:rPr>
              <a:t>()  (method from String API)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5" name="Picture 4" descr="String (Java SE 11 &amp; JDK 11 ) - Mozilla Firefox">
            <a:extLst>
              <a:ext uri="{FF2B5EF4-FFF2-40B4-BE49-F238E27FC236}">
                <a16:creationId xmlns:a16="http://schemas.microsoft.com/office/drawing/2014/main" id="{D152BC47-E68B-425A-BD2B-E361754367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" t="25863" r="17273" b="52096"/>
          <a:stretch/>
        </p:blipFill>
        <p:spPr>
          <a:xfrm>
            <a:off x="274320" y="771888"/>
            <a:ext cx="8595360" cy="12713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EB575C-BB4E-40B3-B431-0B6B8D9E9A56}"/>
              </a:ext>
            </a:extLst>
          </p:cNvPr>
          <p:cNvSpPr txBox="1"/>
          <p:nvPr/>
        </p:nvSpPr>
        <p:spPr>
          <a:xfrm>
            <a:off x="274320" y="2291897"/>
            <a:ext cx="7005254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000" dirty="0"/>
              <a:t>You will use this to get an array of characters that you can sort (necessary to print out 2</a:t>
            </a:r>
            <a:r>
              <a:rPr lang="en-US" sz="2000" baseline="30000" dirty="0"/>
              <a:t>nd</a:t>
            </a:r>
            <a:r>
              <a:rPr lang="en-US" sz="2000" dirty="0"/>
              <a:t> column in assignment output)</a:t>
            </a:r>
          </a:p>
        </p:txBody>
      </p:sp>
    </p:spTree>
    <p:extLst>
      <p:ext uri="{BB962C8B-B14F-4D97-AF65-F5344CB8AC3E}">
        <p14:creationId xmlns:p14="http://schemas.microsoft.com/office/powerpoint/2010/main" val="386721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1"/>
            <a:ext cx="8134066" cy="89255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#3: ToCharArray.java</a:t>
            </a:r>
            <a:endParaRPr lang="en-US" sz="2400" b="1" dirty="0"/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3" name="Picture 2" descr="C:\Users\Karin\Google Drive\CS\CS401MD\ToCharArray.java - Notepad++">
            <a:extLst>
              <a:ext uri="{FF2B5EF4-FFF2-40B4-BE49-F238E27FC236}">
                <a16:creationId xmlns:a16="http://schemas.microsoft.com/office/drawing/2014/main" id="{9D307918-97D6-40AB-B486-46B557669C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5" t="47445" r="205" b="29351"/>
          <a:stretch/>
        </p:blipFill>
        <p:spPr>
          <a:xfrm>
            <a:off x="188969" y="892553"/>
            <a:ext cx="5773480" cy="15912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61355D-512E-468B-80B2-CC7213A0203B}"/>
              </a:ext>
            </a:extLst>
          </p:cNvPr>
          <p:cNvSpPr txBox="1"/>
          <p:nvPr/>
        </p:nvSpPr>
        <p:spPr>
          <a:xfrm>
            <a:off x="-274169" y="2721114"/>
            <a:ext cx="7005254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000" dirty="0"/>
              <a:t>This method shows you how you can get the string with sorted characters.  Note that </a:t>
            </a:r>
            <a:r>
              <a:rPr lang="en-US" sz="2000" dirty="0" err="1"/>
              <a:t>toCharArray</a:t>
            </a:r>
            <a:r>
              <a:rPr lang="en-US" sz="2000" dirty="0"/>
              <a:t>() will return a full array, so we’re not so concerned about using the sort method that accepts index arguments.</a:t>
            </a:r>
          </a:p>
        </p:txBody>
      </p:sp>
    </p:spTree>
    <p:extLst>
      <p:ext uri="{BB962C8B-B14F-4D97-AF65-F5344CB8AC3E}">
        <p14:creationId xmlns:p14="http://schemas.microsoft.com/office/powerpoint/2010/main" val="1412662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1"/>
            <a:ext cx="8134066" cy="89255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#3: Assignment recap</a:t>
            </a:r>
            <a:endParaRPr lang="en-US" sz="2400" b="1" dirty="0"/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DB5F0-C76F-469C-A584-AAB1F2EA765C}"/>
              </a:ext>
            </a:extLst>
          </p:cNvPr>
          <p:cNvSpPr txBox="1"/>
          <p:nvPr/>
        </p:nvSpPr>
        <p:spPr>
          <a:xfrm>
            <a:off x="-1" y="692498"/>
            <a:ext cx="8241475" cy="563231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Read in the file provided on the command line, using </a:t>
            </a:r>
            <a:r>
              <a:rPr lang="en-US" sz="2000" dirty="0" err="1"/>
              <a:t>BufferedReader</a:t>
            </a:r>
            <a:r>
              <a:rPr lang="en-US" sz="2000" dirty="0"/>
              <a:t>.  Reference to earlier labs will help with this. 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For each row in the file, add the string to an </a:t>
            </a:r>
            <a:r>
              <a:rPr lang="en-US" sz="2000" dirty="0" err="1"/>
              <a:t>ArrayList</a:t>
            </a:r>
            <a:r>
              <a:rPr lang="en-US" sz="20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Use </a:t>
            </a:r>
            <a:r>
              <a:rPr lang="en-US" sz="2000" dirty="0" err="1"/>
              <a:t>Collections.sort</a:t>
            </a:r>
            <a:r>
              <a:rPr lang="en-US" sz="2000" dirty="0"/>
              <a:t>() to sort the </a:t>
            </a:r>
            <a:r>
              <a:rPr lang="en-US" sz="2000" dirty="0" err="1"/>
              <a:t>ArrayList</a:t>
            </a:r>
            <a:r>
              <a:rPr lang="en-US" sz="20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Use the enhanced for loop and </a:t>
            </a:r>
            <a:r>
              <a:rPr lang="en-US" sz="2000" dirty="0" err="1"/>
              <a:t>toCharArray</a:t>
            </a:r>
            <a:r>
              <a:rPr lang="en-US" sz="2000" dirty="0"/>
              <a:t>() and </a:t>
            </a:r>
            <a:r>
              <a:rPr lang="en-US" sz="2000" dirty="0" err="1"/>
              <a:t>Arrays.sort</a:t>
            </a:r>
            <a:r>
              <a:rPr lang="en-US" sz="2000" dirty="0"/>
              <a:t>() to print out the two strings that are needed on each line of the output.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Hand-in site: </a:t>
            </a:r>
            <a:r>
              <a:rPr lang="en-US" sz="2000" dirty="0">
                <a:hlinkClick r:id="rId2"/>
              </a:rPr>
              <a:t>http://intranet.cs.pitt.edu/~hoffmant/HS401/login.php</a:t>
            </a:r>
            <a:endParaRPr lang="en-US" sz="20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7E76F2C-5090-4768-986D-3F214897C8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8" r="36075" b="68962"/>
          <a:stretch/>
        </p:blipFill>
        <p:spPr>
          <a:xfrm>
            <a:off x="2334443" y="3627835"/>
            <a:ext cx="3140081" cy="192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2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#3: Overview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CA1042-1951-4023-B5AB-40128DF29F8A}"/>
              </a:ext>
            </a:extLst>
          </p:cNvPr>
          <p:cNvSpPr/>
          <p:nvPr/>
        </p:nvSpPr>
        <p:spPr>
          <a:xfrm>
            <a:off x="432919" y="1213007"/>
            <a:ext cx="7843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http://people.cs.pitt.edu/~hoffmant/S20-401/labs/lab-03-ArrayListCanonical/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94F186-6985-47E4-A49A-2AD80E84575A}"/>
              </a:ext>
            </a:extLst>
          </p:cNvPr>
          <p:cNvSpPr txBox="1"/>
          <p:nvPr/>
        </p:nvSpPr>
        <p:spPr>
          <a:xfrm>
            <a:off x="0" y="729614"/>
            <a:ext cx="7761768" cy="30469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Link: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137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#3: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94F186-6985-47E4-A49A-2AD80E84575A}"/>
              </a:ext>
            </a:extLst>
          </p:cNvPr>
          <p:cNvSpPr txBox="1"/>
          <p:nvPr/>
        </p:nvSpPr>
        <p:spPr>
          <a:xfrm>
            <a:off x="0" y="689474"/>
            <a:ext cx="8711081" cy="489364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The assignment (concepts to be discussed on later slides):</a:t>
            </a:r>
          </a:p>
          <a:p>
            <a:pPr lvl="1"/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You need to write the code (Lab3.java) from scratch (no starter file).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It will take in one input file (provided) on the command line: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See the starter code for Lab2 as a reference for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Including code for throwing an Exception (needed in the event of file opening issues)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Reading in the file using </a:t>
            </a:r>
            <a:r>
              <a:rPr lang="en-US" sz="2200" dirty="0" err="1">
                <a:solidFill>
                  <a:srgbClr val="002060"/>
                </a:solidFill>
              </a:rPr>
              <a:t>BufferedReader</a:t>
            </a:r>
            <a:r>
              <a:rPr lang="en-US" sz="2200" dirty="0">
                <a:solidFill>
                  <a:srgbClr val="002060"/>
                </a:solidFill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5" name="Picture 4" descr="(Tim Hoffman) - Mozilla Firefox">
            <a:extLst>
              <a:ext uri="{FF2B5EF4-FFF2-40B4-BE49-F238E27FC236}">
                <a16:creationId xmlns:a16="http://schemas.microsoft.com/office/drawing/2014/main" id="{AE5962FA-164A-47C2-A66E-A5FC2A9B44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19" t="27780" r="32987" b="69345"/>
          <a:stretch/>
        </p:blipFill>
        <p:spPr>
          <a:xfrm>
            <a:off x="1056903" y="3053848"/>
            <a:ext cx="3657600" cy="37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42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#3: Input file and target output</a:t>
            </a:r>
          </a:p>
        </p:txBody>
      </p:sp>
      <p:pic>
        <p:nvPicPr>
          <p:cNvPr id="3" name="Picture 2" descr="C:\Users\Karin\Google Drive\CS\CS401MD\jumbles.txt - Notepad++">
            <a:extLst>
              <a:ext uri="{FF2B5EF4-FFF2-40B4-BE49-F238E27FC236}">
                <a16:creationId xmlns:a16="http://schemas.microsoft.com/office/drawing/2014/main" id="{E88D6700-3977-45A7-951F-AF85486818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7" r="71002" b="6666"/>
          <a:stretch/>
        </p:blipFill>
        <p:spPr>
          <a:xfrm>
            <a:off x="59908" y="492387"/>
            <a:ext cx="2377440" cy="632446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D625DB6-A11B-4F1C-AC8F-DEFE321BF9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0" r="53462" b="6897"/>
          <a:stretch/>
        </p:blipFill>
        <p:spPr>
          <a:xfrm>
            <a:off x="2583825" y="492388"/>
            <a:ext cx="2286000" cy="63244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3E7B42-3D86-4FB9-82CE-11506945CD02}"/>
              </a:ext>
            </a:extLst>
          </p:cNvPr>
          <p:cNvSpPr txBox="1"/>
          <p:nvPr/>
        </p:nvSpPr>
        <p:spPr>
          <a:xfrm>
            <a:off x="4697626" y="1924508"/>
            <a:ext cx="3436440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The strings are sorted, and then printed in both original form and with the characters sorted into alphabetical order.</a:t>
            </a:r>
          </a:p>
        </p:txBody>
      </p:sp>
    </p:spTree>
    <p:extLst>
      <p:ext uri="{BB962C8B-B14F-4D97-AF65-F5344CB8AC3E}">
        <p14:creationId xmlns:p14="http://schemas.microsoft.com/office/powerpoint/2010/main" val="88465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#3: Procedure</a:t>
            </a:r>
          </a:p>
        </p:txBody>
      </p:sp>
      <p:pic>
        <p:nvPicPr>
          <p:cNvPr id="5" name="Picture 4" descr="(Tim Hoffman) - Mozilla Firefox">
            <a:extLst>
              <a:ext uri="{FF2B5EF4-FFF2-40B4-BE49-F238E27FC236}">
                <a16:creationId xmlns:a16="http://schemas.microsoft.com/office/drawing/2014/main" id="{D86EE97F-4D4B-49E1-B9D8-02D6E6A3DD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2" t="27300" r="13636" b="47959"/>
          <a:stretch/>
        </p:blipFill>
        <p:spPr>
          <a:xfrm>
            <a:off x="0" y="807508"/>
            <a:ext cx="8961120" cy="17694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2424F6-C03E-4FDE-91FF-6C3F0188E0E7}"/>
              </a:ext>
            </a:extLst>
          </p:cNvPr>
          <p:cNvSpPr txBox="1"/>
          <p:nvPr/>
        </p:nvSpPr>
        <p:spPr>
          <a:xfrm>
            <a:off x="339382" y="2969537"/>
            <a:ext cx="6726436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u="sng" dirty="0"/>
              <a:t>In other words</a:t>
            </a:r>
            <a:r>
              <a:rPr lang="en-US" sz="2400" dirty="0"/>
              <a:t>: As you read in the file line by line (with </a:t>
            </a:r>
            <a:r>
              <a:rPr lang="en-US" sz="2400" dirty="0" err="1"/>
              <a:t>BufferedReader</a:t>
            </a:r>
            <a:r>
              <a:rPr lang="en-US" sz="2400" dirty="0"/>
              <a:t>), you’ll insert each string (here called a word, even if they’re nonwords) into an </a:t>
            </a:r>
            <a:r>
              <a:rPr lang="en-US" sz="2400" dirty="0" err="1"/>
              <a:t>ArrayList</a:t>
            </a:r>
            <a:r>
              <a:rPr lang="en-US" sz="2400" dirty="0"/>
              <a:t> (described on subsequent slides).  Later slides will also describe methods you can use to sort your </a:t>
            </a:r>
            <a:r>
              <a:rPr lang="en-US" sz="2400" dirty="0" err="1"/>
              <a:t>ArrayList</a:t>
            </a:r>
            <a:r>
              <a:rPr lang="en-US" sz="2400" dirty="0"/>
              <a:t> of strings, and also to sort the characters within each string.</a:t>
            </a:r>
          </a:p>
        </p:txBody>
      </p:sp>
    </p:spTree>
    <p:extLst>
      <p:ext uri="{BB962C8B-B14F-4D97-AF65-F5344CB8AC3E}">
        <p14:creationId xmlns:p14="http://schemas.microsoft.com/office/powerpoint/2010/main" val="52501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#3: Other concepts/methods introduced in lab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FD219-3795-4DD4-B83C-E6E8DC23FAB7}"/>
              </a:ext>
            </a:extLst>
          </p:cNvPr>
          <p:cNvSpPr txBox="1"/>
          <p:nvPr/>
        </p:nvSpPr>
        <p:spPr>
          <a:xfrm>
            <a:off x="-213756" y="915106"/>
            <a:ext cx="9357756" cy="218521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200" u="sng" dirty="0"/>
              <a:t>Arrays</a:t>
            </a:r>
            <a:r>
              <a:rPr lang="en-US" sz="2200" dirty="0"/>
              <a:t> class (here also termed a library)</a:t>
            </a:r>
          </a:p>
          <a:p>
            <a:pPr lvl="1"/>
            <a:endParaRPr lang="en-US" sz="2200" u="sng" dirty="0"/>
          </a:p>
          <a:p>
            <a:pPr lvl="1"/>
            <a:r>
              <a:rPr lang="en-US" sz="2200" u="sng" dirty="0"/>
              <a:t>API</a:t>
            </a:r>
            <a:r>
              <a:rPr lang="en-US" sz="2200" dirty="0"/>
              <a:t>: </a:t>
            </a:r>
            <a:r>
              <a:rPr lang="en-US" sz="2200" dirty="0">
                <a:hlinkClick r:id="rId2"/>
              </a:rPr>
              <a:t>https://docs.oracle.com/javase/10/docs/api/java/util/Arrays.html</a:t>
            </a:r>
            <a:endParaRPr lang="en-US" sz="2200" dirty="0"/>
          </a:p>
          <a:p>
            <a:pPr lvl="1"/>
            <a:endParaRPr lang="en-US" sz="2200" u="sng" dirty="0"/>
          </a:p>
          <a:p>
            <a:pPr lvl="1"/>
            <a:r>
              <a:rPr lang="en-US" sz="2200" u="sng" dirty="0"/>
              <a:t>Description from API</a:t>
            </a:r>
            <a:r>
              <a:rPr lang="en-US" sz="2200" dirty="0"/>
              <a:t>: “</a:t>
            </a:r>
            <a:r>
              <a:rPr lang="en-US" sz="2400" dirty="0"/>
              <a:t>This class contains various methods for manipulating arrays (such as sorting and searching).”</a:t>
            </a:r>
          </a:p>
        </p:txBody>
      </p:sp>
    </p:spTree>
    <p:extLst>
      <p:ext uri="{BB962C8B-B14F-4D97-AF65-F5344CB8AC3E}">
        <p14:creationId xmlns:p14="http://schemas.microsoft.com/office/powerpoint/2010/main" val="291105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#3: Arrays class methods for sorting and searching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FD219-3795-4DD4-B83C-E6E8DC23FAB7}"/>
              </a:ext>
            </a:extLst>
          </p:cNvPr>
          <p:cNvSpPr txBox="1"/>
          <p:nvPr/>
        </p:nvSpPr>
        <p:spPr>
          <a:xfrm>
            <a:off x="-213756" y="748851"/>
            <a:ext cx="9357756" cy="15081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API info for sorting a String array (or an array of any object type)</a:t>
            </a:r>
          </a:p>
          <a:p>
            <a:pPr lvl="1"/>
            <a:r>
              <a:rPr lang="en-US" sz="2200" dirty="0">
                <a:hlinkClick r:id="rId2"/>
              </a:rPr>
              <a:t>https://docs.oracle.com/javase/10/docs/api/java/util/Arrays.html#sort(java.lang.Object%5B%5D,int,int)</a:t>
            </a:r>
            <a:endParaRPr lang="en-US" sz="2200" dirty="0"/>
          </a:p>
          <a:p>
            <a:pPr lvl="1"/>
            <a:endParaRPr lang="en-US" sz="2400" dirty="0"/>
          </a:p>
        </p:txBody>
      </p:sp>
      <p:pic>
        <p:nvPicPr>
          <p:cNvPr id="9" name="Picture 8" descr="Arrays (Java SE 10 &amp; JDK 10 ) - Mozilla Firefox">
            <a:extLst>
              <a:ext uri="{FF2B5EF4-FFF2-40B4-BE49-F238E27FC236}">
                <a16:creationId xmlns:a16="http://schemas.microsoft.com/office/drawing/2014/main" id="{9D1CDF0A-22D8-4180-AE02-6FFDE506D9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" t="21550" r="3896" b="20232"/>
          <a:stretch/>
        </p:blipFill>
        <p:spPr>
          <a:xfrm>
            <a:off x="130628" y="2184415"/>
            <a:ext cx="8668987" cy="288570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EE244E4-B678-4D3C-8C9D-65727BF4B106}"/>
              </a:ext>
            </a:extLst>
          </p:cNvPr>
          <p:cNvCxnSpPr/>
          <p:nvPr/>
        </p:nvCxnSpPr>
        <p:spPr>
          <a:xfrm>
            <a:off x="7599676" y="2965861"/>
            <a:ext cx="5462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62628A-92BA-4C17-9032-9CD3064D41E9}"/>
              </a:ext>
            </a:extLst>
          </p:cNvPr>
          <p:cNvCxnSpPr/>
          <p:nvPr/>
        </p:nvCxnSpPr>
        <p:spPr>
          <a:xfrm>
            <a:off x="591258" y="3106386"/>
            <a:ext cx="5462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47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#3: Arrays class methods for sorting and searching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FD219-3795-4DD4-B83C-E6E8DC23FAB7}"/>
              </a:ext>
            </a:extLst>
          </p:cNvPr>
          <p:cNvSpPr txBox="1"/>
          <p:nvPr/>
        </p:nvSpPr>
        <p:spPr>
          <a:xfrm>
            <a:off x="-213756" y="630099"/>
            <a:ext cx="9357756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Example given in sample file PlainArraySortSearch.java</a:t>
            </a:r>
          </a:p>
        </p:txBody>
      </p:sp>
      <p:pic>
        <p:nvPicPr>
          <p:cNvPr id="5" name="Picture 4" descr="C:\Users\Karin\Google Drive\CS\CS401MD\PlainArraySortSearch.java - Notepad++">
            <a:extLst>
              <a:ext uri="{FF2B5EF4-FFF2-40B4-BE49-F238E27FC236}">
                <a16:creationId xmlns:a16="http://schemas.microsoft.com/office/drawing/2014/main" id="{9622D570-CEF5-4AE1-AD7A-13FA107087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13" r="5571" b="33680"/>
          <a:stretch/>
        </p:blipFill>
        <p:spPr>
          <a:xfrm>
            <a:off x="129591" y="1091764"/>
            <a:ext cx="5451812" cy="2695699"/>
          </a:xfrm>
          <a:prstGeom prst="rect">
            <a:avLst/>
          </a:prstGeom>
        </p:spPr>
      </p:pic>
      <p:pic>
        <p:nvPicPr>
          <p:cNvPr id="8" name="Picture 7" descr="Command Prompt">
            <a:extLst>
              <a:ext uri="{FF2B5EF4-FFF2-40B4-BE49-F238E27FC236}">
                <a16:creationId xmlns:a16="http://schemas.microsoft.com/office/drawing/2014/main" id="{82E7699C-B47C-4863-B3C8-3DAA0FA125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63" b="15018"/>
          <a:stretch/>
        </p:blipFill>
        <p:spPr>
          <a:xfrm>
            <a:off x="219180" y="4031670"/>
            <a:ext cx="7040880" cy="5963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85D90B-9C9D-4629-A141-9AF826364799}"/>
              </a:ext>
            </a:extLst>
          </p:cNvPr>
          <p:cNvSpPr txBox="1"/>
          <p:nvPr/>
        </p:nvSpPr>
        <p:spPr>
          <a:xfrm>
            <a:off x="219180" y="4833258"/>
            <a:ext cx="83310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Conveying some info from the CS401 instructors</a:t>
            </a:r>
            <a:r>
              <a:rPr lang="en-US" sz="1600" dirty="0"/>
              <a:t>: It is important to provide the start and end index arguments for the sort (even though there is a version of the method for which these are not required).  This is because, when we are dealing with a standard array, we don’t want to bother dealing with elements of the array that may have not yet been initialized.</a:t>
            </a:r>
          </a:p>
        </p:txBody>
      </p:sp>
    </p:spTree>
    <p:extLst>
      <p:ext uri="{BB962C8B-B14F-4D97-AF65-F5344CB8AC3E}">
        <p14:creationId xmlns:p14="http://schemas.microsoft.com/office/powerpoint/2010/main" val="657965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#3: Arrays class methods for sorting and searching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FD219-3795-4DD4-B83C-E6E8DC23FAB7}"/>
              </a:ext>
            </a:extLst>
          </p:cNvPr>
          <p:cNvSpPr txBox="1"/>
          <p:nvPr/>
        </p:nvSpPr>
        <p:spPr>
          <a:xfrm>
            <a:off x="-213756" y="831979"/>
            <a:ext cx="9357756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API info for searching a String array (or an array of any object type)</a:t>
            </a:r>
          </a:p>
          <a:p>
            <a:pPr lvl="1"/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08FE48-9ACC-48E7-B98B-243A629A2647}"/>
              </a:ext>
            </a:extLst>
          </p:cNvPr>
          <p:cNvSpPr/>
          <p:nvPr/>
        </p:nvSpPr>
        <p:spPr>
          <a:xfrm>
            <a:off x="267194" y="1247477"/>
            <a:ext cx="85561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https://docs.oracle.com/javase/10/docs/api/java/util/Arrays.html#binarySearch(java.lang.Object%5B%5D,int,int,java.lang.Object)</a:t>
            </a:r>
            <a:endParaRPr lang="en-US" dirty="0"/>
          </a:p>
        </p:txBody>
      </p:sp>
      <p:pic>
        <p:nvPicPr>
          <p:cNvPr id="9" name="Picture 8" descr="Arrays (Java SE 10 &amp; JDK 10 ) - Mozilla Firefox">
            <a:extLst>
              <a:ext uri="{FF2B5EF4-FFF2-40B4-BE49-F238E27FC236}">
                <a16:creationId xmlns:a16="http://schemas.microsoft.com/office/drawing/2014/main" id="{0967170A-6327-4CB1-8DB3-2F37059046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" t="20654" r="1753" b="32452"/>
          <a:stretch/>
        </p:blipFill>
        <p:spPr>
          <a:xfrm>
            <a:off x="74220" y="1939204"/>
            <a:ext cx="9052560" cy="238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02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855</TotalTime>
  <Words>1029</Words>
  <Application>Microsoft Office PowerPoint</Application>
  <PresentationFormat>On-screen Show (4:3)</PresentationFormat>
  <Paragraphs>88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86</cp:revision>
  <dcterms:created xsi:type="dcterms:W3CDTF">2020-01-08T21:39:42Z</dcterms:created>
  <dcterms:modified xsi:type="dcterms:W3CDTF">2020-02-07T02:27:02Z</dcterms:modified>
</cp:coreProperties>
</file>