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7" autoAdjust="0"/>
    <p:restoredTop sz="94486" autoAdjust="0"/>
  </p:normalViewPr>
  <p:slideViewPr>
    <p:cSldViewPr snapToGrid="0" showGuides="1">
      <p:cViewPr varScale="1">
        <p:scale>
          <a:sx n="103" d="100"/>
          <a:sy n="103" d="100"/>
        </p:scale>
        <p:origin x="486" y="120"/>
      </p:cViewPr>
      <p:guideLst>
        <p:guide orient="horz" pos="220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384D-C0A9-48C5-B94B-43CB0E0C0E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BE0AE-15F9-4BDB-9553-2A7F13FD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ck_(abstract_data_type)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2/28/20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482C66-1608-4A0B-97A3-D6148119A6E2}"/>
              </a:ext>
            </a:extLst>
          </p:cNvPr>
          <p:cNvSpPr txBox="1"/>
          <p:nvPr/>
        </p:nvSpPr>
        <p:spPr>
          <a:xfrm>
            <a:off x="-148856" y="1892098"/>
            <a:ext cx="776176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olidFill>
                  <a:srgbClr val="7030A0"/>
                </a:solidFill>
                <a:sym typeface="Wingdings" panose="05000000000000000000" pitchFamily="2" charset="2"/>
              </a:rPr>
              <a:t>Agenda for today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Trace of mystery2() method from Project #5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Open time to ask questions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BCD752-A870-44FF-815E-531D48A12F0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From the posted code sample: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32347B15-6181-42A5-9F39-1DB84806B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35686" r="47981" b="59878"/>
          <a:stretch/>
        </p:blipFill>
        <p:spPr>
          <a:xfrm>
            <a:off x="498764" y="723689"/>
            <a:ext cx="4813247" cy="373991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2993FA88-F75E-4831-99AD-0BE651234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t="62131" r="49407" b="22234"/>
          <a:stretch/>
        </p:blipFill>
        <p:spPr>
          <a:xfrm>
            <a:off x="498764" y="1448789"/>
            <a:ext cx="5219280" cy="1318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AB53A2-58A8-458E-8224-D283665B18EB}"/>
              </a:ext>
            </a:extLst>
          </p:cNvPr>
          <p:cNvSpPr txBox="1"/>
          <p:nvPr/>
        </p:nvSpPr>
        <p:spPr>
          <a:xfrm>
            <a:off x="543067" y="3546680"/>
            <a:ext cx="8134066" cy="270843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u="sng" dirty="0"/>
              <a:t>Anticipating the outcome:</a:t>
            </a:r>
          </a:p>
          <a:p>
            <a:r>
              <a:rPr lang="en-US" sz="2400" dirty="0"/>
              <a:t>-This will print out </a:t>
            </a:r>
            <a:r>
              <a:rPr lang="en-US" sz="2400" i="1" dirty="0"/>
              <a:t>23</a:t>
            </a:r>
            <a:r>
              <a:rPr lang="en-US" sz="2400" dirty="0"/>
              <a:t>.</a:t>
            </a:r>
          </a:p>
          <a:p>
            <a:r>
              <a:rPr lang="en-US" sz="2400" dirty="0"/>
              <a:t>-It is taking the sum of the digits in the number.</a:t>
            </a:r>
          </a:p>
          <a:p>
            <a:r>
              <a:rPr lang="en-US" sz="2400" dirty="0"/>
              <a:t>-</a:t>
            </a:r>
            <a:r>
              <a:rPr lang="en-US" sz="2400" u="sng" dirty="0"/>
              <a:t>More importantly</a:t>
            </a:r>
            <a:r>
              <a:rPr lang="en-US" sz="2400" dirty="0"/>
              <a:t>: How does this happen?  How can we trace through this code, or any recursive code, to anticipate this outcome?</a:t>
            </a:r>
          </a:p>
          <a:p>
            <a:endParaRPr lang="en-US" sz="26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4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BCD752-A870-44FF-815E-531D48A12F0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From the posted code sample: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32347B15-6181-42A5-9F39-1DB84806B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35686" r="47981" b="59878"/>
          <a:stretch/>
        </p:blipFill>
        <p:spPr>
          <a:xfrm>
            <a:off x="498764" y="723689"/>
            <a:ext cx="4813247" cy="373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AB53A2-58A8-458E-8224-D283665B18EB}"/>
              </a:ext>
            </a:extLst>
          </p:cNvPr>
          <p:cNvSpPr txBox="1"/>
          <p:nvPr/>
        </p:nvSpPr>
        <p:spPr>
          <a:xfrm>
            <a:off x="543067" y="3546680"/>
            <a:ext cx="8134066" cy="320087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200" u="sng" dirty="0"/>
              <a:t>General pointers:</a:t>
            </a:r>
          </a:p>
          <a:p>
            <a:r>
              <a:rPr lang="en-US" sz="2000" dirty="0"/>
              <a:t>--It helps to draw out the individual method calls as a stack (illustrated later), and keep track of the parameter values (here, just </a:t>
            </a:r>
            <a:r>
              <a:rPr lang="en-US" sz="2000" i="1" dirty="0"/>
              <a:t>n</a:t>
            </a:r>
            <a:r>
              <a:rPr lang="en-US" sz="2000" dirty="0"/>
              <a:t>) for each layer of the stack</a:t>
            </a:r>
          </a:p>
          <a:p>
            <a:r>
              <a:rPr lang="en-US" sz="2000" dirty="0"/>
              <a:t>--Convention is to draw the stack growing upwards.  When individual method calls return, the call is popped off the top of the stack (for more background, see </a:t>
            </a:r>
            <a:r>
              <a:rPr lang="en-US" sz="2000" dirty="0">
                <a:hlinkClick r:id="rId3"/>
              </a:rPr>
              <a:t>https://en.wikipedia.org/wiki/Stack_(abstract_data_type)</a:t>
            </a:r>
            <a:r>
              <a:rPr lang="en-US" sz="2000" dirty="0"/>
              <a:t>)</a:t>
            </a:r>
          </a:p>
          <a:p>
            <a:r>
              <a:rPr lang="en-US" sz="2000" dirty="0"/>
              <a:t>--Remember that for statements involving the </a:t>
            </a:r>
            <a:r>
              <a:rPr lang="en-US" sz="2000" i="1" dirty="0"/>
              <a:t>return</a:t>
            </a:r>
            <a:r>
              <a:rPr lang="en-US" sz="2000" dirty="0"/>
              <a:t> keyword, any method calls on the right hand side must be processed first.</a:t>
            </a:r>
          </a:p>
          <a:p>
            <a:endParaRPr lang="en-US" sz="2000" u="sng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71FB2519-FF4E-4D4A-B07F-A108AF6E8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t="62131" r="49407" b="22234"/>
          <a:stretch/>
        </p:blipFill>
        <p:spPr>
          <a:xfrm>
            <a:off x="498764" y="1448789"/>
            <a:ext cx="5219280" cy="13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7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BCD752-A870-44FF-815E-531D48A12F0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From the posted code sample: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32347B15-6181-42A5-9F39-1DB84806B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35686" r="47981" b="59878"/>
          <a:stretch/>
        </p:blipFill>
        <p:spPr>
          <a:xfrm>
            <a:off x="498764" y="723689"/>
            <a:ext cx="4813247" cy="373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AB53A2-58A8-458E-8224-D283665B18EB}"/>
              </a:ext>
            </a:extLst>
          </p:cNvPr>
          <p:cNvSpPr txBox="1"/>
          <p:nvPr/>
        </p:nvSpPr>
        <p:spPr>
          <a:xfrm>
            <a:off x="543067" y="3546680"/>
            <a:ext cx="8134066" cy="104644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200" u="sng" dirty="0"/>
              <a:t>Tracing:</a:t>
            </a:r>
          </a:p>
          <a:p>
            <a:r>
              <a:rPr lang="en-US" sz="2000" dirty="0"/>
              <a:t>--On the board: illustration of calling mystery2 with a smaller number (789, expected to return 24)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7F094520-9D29-439B-B947-D648DFDD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t="62131" r="49407" b="22234"/>
          <a:stretch/>
        </p:blipFill>
        <p:spPr>
          <a:xfrm>
            <a:off x="543067" y="1484415"/>
            <a:ext cx="5219280" cy="13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7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BCD752-A870-44FF-815E-531D48A12F00}"/>
              </a:ext>
            </a:extLst>
          </p:cNvPr>
          <p:cNvSpPr txBox="1"/>
          <p:nvPr/>
        </p:nvSpPr>
        <p:spPr>
          <a:xfrm>
            <a:off x="0" y="0"/>
            <a:ext cx="3144416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Image of trace on </a:t>
            </a:r>
            <a:r>
              <a:rPr lang="en-US" sz="2800" dirty="0" smtClean="0">
                <a:solidFill>
                  <a:srgbClr val="002060"/>
                </a:solidFill>
              </a:rPr>
              <a:t>whiteboard: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27406" y="955690"/>
            <a:ext cx="6675120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4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BCD752-A870-44FF-815E-531D48A12F00}"/>
              </a:ext>
            </a:extLst>
          </p:cNvPr>
          <p:cNvSpPr txBox="1"/>
          <p:nvPr/>
        </p:nvSpPr>
        <p:spPr>
          <a:xfrm>
            <a:off x="-1" y="0"/>
            <a:ext cx="486124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Same, for mystery4():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2" y="608874"/>
            <a:ext cx="7223760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3002</TotalTime>
  <Words>234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157</cp:revision>
  <dcterms:created xsi:type="dcterms:W3CDTF">2020-01-08T21:39:42Z</dcterms:created>
  <dcterms:modified xsi:type="dcterms:W3CDTF">2020-03-02T18:38:46Z</dcterms:modified>
</cp:coreProperties>
</file>