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8" r:id="rId3"/>
    <p:sldId id="270" r:id="rId4"/>
    <p:sldId id="271" r:id="rId5"/>
    <p:sldId id="272" r:id="rId6"/>
    <p:sldId id="273" r:id="rId7"/>
    <p:sldId id="274" r:id="rId8"/>
    <p:sldId id="277" r:id="rId9"/>
    <p:sldId id="275" r:id="rId10"/>
    <p:sldId id="27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29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97" autoAdjust="0"/>
    <p:restoredTop sz="94486" autoAdjust="0"/>
  </p:normalViewPr>
  <p:slideViewPr>
    <p:cSldViewPr snapToGrid="0" showGuides="1">
      <p:cViewPr varScale="1">
        <p:scale>
          <a:sx n="89" d="100"/>
          <a:sy n="89" d="100"/>
        </p:scale>
        <p:origin x="126" y="390"/>
      </p:cViewPr>
      <p:guideLst>
        <p:guide orient="horz" pos="2208"/>
        <p:guide pos="29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384D-C0A9-48C5-B94B-43CB0E0C0E08}" type="datetimeFigureOut">
              <a:rPr lang="en-US" smtClean="0"/>
              <a:t>2/21/2020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8BE0AE-15F9-4BDB-9553-2A7F13FD6B2E}" type="slidenum">
              <a:rPr lang="en-US" smtClean="0"/>
              <a:t>‹#›</a:t>
            </a:fld>
            <a:endParaRPr lang="en-US"/>
          </a:p>
        </p:txBody>
      </p:sp>
    </p:spTree>
    <p:extLst>
      <p:ext uri="{BB962C8B-B14F-4D97-AF65-F5344CB8AC3E}">
        <p14:creationId xmlns:p14="http://schemas.microsoft.com/office/powerpoint/2010/main" val="3555256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8BE0AE-15F9-4BDB-9553-2A7F13FD6B2E}" type="slidenum">
              <a:rPr lang="en-US" smtClean="0"/>
              <a:t>7</a:t>
            </a:fld>
            <a:endParaRPr lang="en-US"/>
          </a:p>
        </p:txBody>
      </p:sp>
    </p:spTree>
    <p:extLst>
      <p:ext uri="{BB962C8B-B14F-4D97-AF65-F5344CB8AC3E}">
        <p14:creationId xmlns:p14="http://schemas.microsoft.com/office/powerpoint/2010/main" val="1014630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8BE0AE-15F9-4BDB-9553-2A7F13FD6B2E}" type="slidenum">
              <a:rPr lang="en-US" smtClean="0"/>
              <a:t>8</a:t>
            </a:fld>
            <a:endParaRPr lang="en-US"/>
          </a:p>
        </p:txBody>
      </p:sp>
    </p:spTree>
    <p:extLst>
      <p:ext uri="{BB962C8B-B14F-4D97-AF65-F5344CB8AC3E}">
        <p14:creationId xmlns:p14="http://schemas.microsoft.com/office/powerpoint/2010/main" val="1428641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1D76CF-5E7C-420B-89A3-7189BACB8345}" type="datetimeFigureOut">
              <a:rPr lang="en-US" smtClean="0"/>
              <a:t>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974776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1D76CF-5E7C-420B-89A3-7189BACB8345}" type="datetimeFigureOut">
              <a:rPr lang="en-US" smtClean="0"/>
              <a:t>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3071543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1D76CF-5E7C-420B-89A3-7189BACB8345}" type="datetimeFigureOut">
              <a:rPr lang="en-US" smtClean="0"/>
              <a:t>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1585573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1D76CF-5E7C-420B-89A3-7189BACB8345}" type="datetimeFigureOut">
              <a:rPr lang="en-US" smtClean="0"/>
              <a:t>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2108606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1D76CF-5E7C-420B-89A3-7189BACB8345}" type="datetimeFigureOut">
              <a:rPr lang="en-US" smtClean="0"/>
              <a:t>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2519609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1D76CF-5E7C-420B-89A3-7189BACB8345}" type="datetimeFigureOut">
              <a:rPr lang="en-US" smtClean="0"/>
              <a:t>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2150015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1D76CF-5E7C-420B-89A3-7189BACB8345}" type="datetimeFigureOut">
              <a:rPr lang="en-US" smtClean="0"/>
              <a:t>2/21/2020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2177498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1D76CF-5E7C-420B-89A3-7189BACB8345}" type="datetimeFigureOut">
              <a:rPr lang="en-US" smtClean="0"/>
              <a:t>2/21/2020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2862908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1D76CF-5E7C-420B-89A3-7189BACB8345}" type="datetimeFigureOut">
              <a:rPr lang="en-US" smtClean="0"/>
              <a:t>2/21/2020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3535275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1D76CF-5E7C-420B-89A3-7189BACB8345}" type="datetimeFigureOut">
              <a:rPr lang="en-US" smtClean="0"/>
              <a:t>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204240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1D76CF-5E7C-420B-89A3-7189BACB8345}" type="datetimeFigureOut">
              <a:rPr lang="en-US" smtClean="0"/>
              <a:t>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3475742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1D76CF-5E7C-420B-89A3-7189BACB8345}" type="datetimeFigureOut">
              <a:rPr lang="en-US" smtClean="0"/>
              <a:t>2/21/2020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8DAD6F-56F8-4A9C-9A17-FB6D18A5D2A1}" type="slidenum">
              <a:rPr lang="en-US" smtClean="0"/>
              <a:t>‹#›</a:t>
            </a:fld>
            <a:endParaRPr lang="en-US"/>
          </a:p>
        </p:txBody>
      </p:sp>
    </p:spTree>
    <p:extLst>
      <p:ext uri="{BB962C8B-B14F-4D97-AF65-F5344CB8AC3E}">
        <p14:creationId xmlns:p14="http://schemas.microsoft.com/office/powerpoint/2010/main" val="38244488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kc13/CS401M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hyperlink" Target="http://people.cs.pitt.edu/~hoffmant/S20-401/labs/lab-05-SelectionBubble"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hyperlink" Target="https://algs4.cs.princeton.edu/21elementary/"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Swap_(computer_programming)#Using_a_temporary_variable" TargetMode="External"/><Relationship Id="rId2" Type="http://schemas.openxmlformats.org/officeDocument/2006/relationships/image" Target="../media/image7.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8A67A37A-C488-40D7-A088-6774405888BB}"/>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CS401 Lab 2/21/20</a:t>
            </a:r>
          </a:p>
        </p:txBody>
      </p:sp>
      <p:sp>
        <p:nvSpPr>
          <p:cNvPr id="5" name="TextBox 4">
            <a:extLst>
              <a:ext uri="{FF2B5EF4-FFF2-40B4-BE49-F238E27FC236}">
                <a16:creationId xmlns:a16="http://schemas.microsoft.com/office/drawing/2014/main" xmlns="" id="{EC931DCA-4690-4B93-9419-BA902293A61A}"/>
              </a:ext>
            </a:extLst>
          </p:cNvPr>
          <p:cNvSpPr txBox="1"/>
          <p:nvPr/>
        </p:nvSpPr>
        <p:spPr>
          <a:xfrm>
            <a:off x="-148856" y="702634"/>
            <a:ext cx="7761768" cy="830997"/>
          </a:xfrm>
          <a:prstGeom prst="rect">
            <a:avLst/>
          </a:prstGeom>
        </p:spPr>
        <p:txBody>
          <a:bodyPr wrap="square" rtlCol="0">
            <a:spAutoFit/>
          </a:bodyPr>
          <a:lstStyle/>
          <a:p>
            <a:pPr lvl="1"/>
            <a:r>
              <a:rPr lang="en-US" sz="2400" dirty="0">
                <a:sym typeface="Wingdings" panose="05000000000000000000" pitchFamily="2" charset="2"/>
              </a:rPr>
              <a:t>These slides will be available online: </a:t>
            </a:r>
            <a:r>
              <a:rPr lang="en-US" sz="2400" dirty="0"/>
              <a:t> </a:t>
            </a:r>
          </a:p>
          <a:p>
            <a:pPr lvl="1"/>
            <a:r>
              <a:rPr lang="en-US" sz="2400" dirty="0">
                <a:hlinkClick r:id="rId2"/>
              </a:rPr>
              <a:t>https://github.com/kc13/CS401MD</a:t>
            </a:r>
            <a:endParaRPr lang="en-US" sz="2400" dirty="0"/>
          </a:p>
        </p:txBody>
      </p:sp>
      <p:sp>
        <p:nvSpPr>
          <p:cNvPr id="6" name="TextBox 5">
            <a:extLst>
              <a:ext uri="{FF2B5EF4-FFF2-40B4-BE49-F238E27FC236}">
                <a16:creationId xmlns:a16="http://schemas.microsoft.com/office/drawing/2014/main" xmlns="" id="{69482C66-1608-4A0B-97A3-D6148119A6E2}"/>
              </a:ext>
            </a:extLst>
          </p:cNvPr>
          <p:cNvSpPr txBox="1"/>
          <p:nvPr/>
        </p:nvSpPr>
        <p:spPr>
          <a:xfrm>
            <a:off x="-148856" y="1892098"/>
            <a:ext cx="7761768" cy="830997"/>
          </a:xfrm>
          <a:prstGeom prst="rect">
            <a:avLst/>
          </a:prstGeom>
        </p:spPr>
        <p:txBody>
          <a:bodyPr wrap="square" rtlCol="0">
            <a:spAutoFit/>
          </a:bodyPr>
          <a:lstStyle/>
          <a:p>
            <a:pPr lvl="1"/>
            <a:r>
              <a:rPr lang="en-US" sz="2400" u="sng" dirty="0">
                <a:solidFill>
                  <a:srgbClr val="7030A0"/>
                </a:solidFill>
                <a:sym typeface="Wingdings" panose="05000000000000000000" pitchFamily="2" charset="2"/>
              </a:rPr>
              <a:t>Agenda for today</a:t>
            </a:r>
            <a:r>
              <a:rPr lang="en-US" sz="2400" dirty="0">
                <a:solidFill>
                  <a:srgbClr val="7030A0"/>
                </a:solidFill>
                <a:sym typeface="Wingdings" panose="05000000000000000000" pitchFamily="2" charset="2"/>
              </a:rPr>
              <a:t>:</a:t>
            </a:r>
            <a:r>
              <a:rPr lang="en-US" sz="2400" dirty="0">
                <a:sym typeface="Wingdings" panose="05000000000000000000" pitchFamily="2" charset="2"/>
              </a:rPr>
              <a:t> </a:t>
            </a:r>
            <a:r>
              <a:rPr lang="en-US" sz="2400" dirty="0"/>
              <a:t> </a:t>
            </a:r>
          </a:p>
          <a:p>
            <a:pPr lvl="1"/>
            <a:r>
              <a:rPr lang="en-US" sz="2400" dirty="0"/>
              <a:t>Description of the Lab #5 assignment</a:t>
            </a:r>
          </a:p>
        </p:txBody>
      </p:sp>
    </p:spTree>
    <p:extLst>
      <p:ext uri="{BB962C8B-B14F-4D97-AF65-F5344CB8AC3E}">
        <p14:creationId xmlns:p14="http://schemas.microsoft.com/office/powerpoint/2010/main" val="1594562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B09DE32-597E-4CC7-B78C-12D97E9A70A5}"/>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Questions?</a:t>
            </a:r>
          </a:p>
        </p:txBody>
      </p:sp>
    </p:spTree>
    <p:extLst>
      <p:ext uri="{BB962C8B-B14F-4D97-AF65-F5344CB8AC3E}">
        <p14:creationId xmlns:p14="http://schemas.microsoft.com/office/powerpoint/2010/main" val="2363791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8A67A37A-C488-40D7-A088-6774405888BB}"/>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#5: Overview</a:t>
            </a:r>
          </a:p>
        </p:txBody>
      </p:sp>
      <p:sp>
        <p:nvSpPr>
          <p:cNvPr id="10" name="TextBox 9">
            <a:extLst>
              <a:ext uri="{FF2B5EF4-FFF2-40B4-BE49-F238E27FC236}">
                <a16:creationId xmlns:a16="http://schemas.microsoft.com/office/drawing/2014/main" xmlns="" id="{B794F186-6985-47E4-A49A-2AD80E84575A}"/>
              </a:ext>
            </a:extLst>
          </p:cNvPr>
          <p:cNvSpPr txBox="1"/>
          <p:nvPr/>
        </p:nvSpPr>
        <p:spPr>
          <a:xfrm>
            <a:off x="-246909" y="4892879"/>
            <a:ext cx="9117777" cy="1323439"/>
          </a:xfrm>
          <a:prstGeom prst="rect">
            <a:avLst/>
          </a:prstGeom>
        </p:spPr>
        <p:txBody>
          <a:bodyPr wrap="square" rtlCol="0">
            <a:spAutoFit/>
          </a:bodyPr>
          <a:lstStyle/>
          <a:p>
            <a:pPr lvl="1"/>
            <a:r>
              <a:rPr lang="en-US" sz="2000" dirty="0"/>
              <a:t>Link: </a:t>
            </a:r>
            <a:r>
              <a:rPr lang="en-US" sz="2000" dirty="0">
                <a:hlinkClick r:id="rId2"/>
              </a:rPr>
              <a:t>http://people.cs.pitt.edu/~hoffmant/S20-401/labs/lab-05-SelectionBubble</a:t>
            </a:r>
            <a:endParaRPr lang="en-US" sz="2000" dirty="0"/>
          </a:p>
          <a:p>
            <a:pPr lvl="1"/>
            <a:endParaRPr lang="en-US" sz="2000" dirty="0"/>
          </a:p>
          <a:p>
            <a:pPr lvl="1"/>
            <a:r>
              <a:rPr lang="en-US" sz="2000" b="1" dirty="0"/>
              <a:t>Big picture:</a:t>
            </a:r>
            <a:r>
              <a:rPr lang="en-US" sz="2000" dirty="0"/>
              <a:t> You’ll complete the starter code (Lab5.java), including two sorting methods and an “</a:t>
            </a:r>
            <a:r>
              <a:rPr lang="en-US" sz="2000" dirty="0" err="1"/>
              <a:t>indexOfMin</a:t>
            </a:r>
            <a:r>
              <a:rPr lang="en-US" sz="2000" dirty="0"/>
              <a:t>” method that will be useful for Selection Sort</a:t>
            </a:r>
          </a:p>
        </p:txBody>
      </p:sp>
      <p:pic>
        <p:nvPicPr>
          <p:cNvPr id="5" name="Picture 4" descr="(Tim Hoffman) - Mozilla Firefox">
            <a:extLst>
              <a:ext uri="{FF2B5EF4-FFF2-40B4-BE49-F238E27FC236}">
                <a16:creationId xmlns:a16="http://schemas.microsoft.com/office/drawing/2014/main" xmlns="" id="{C3B115B8-4522-47C6-A190-8E7A883BF389}"/>
              </a:ext>
            </a:extLst>
          </p:cNvPr>
          <p:cNvPicPr>
            <a:picLocks noChangeAspect="1"/>
          </p:cNvPicPr>
          <p:nvPr/>
        </p:nvPicPr>
        <p:blipFill rotWithShape="1">
          <a:blip r:embed="rId3">
            <a:extLst>
              <a:ext uri="{28A0092B-C50C-407E-A947-70E740481C1C}">
                <a14:useLocalDpi xmlns:a14="http://schemas.microsoft.com/office/drawing/2010/main" val="0"/>
              </a:ext>
            </a:extLst>
          </a:blip>
          <a:srcRect l="16624" t="9571" r="4676" b="19035"/>
          <a:stretch/>
        </p:blipFill>
        <p:spPr>
          <a:xfrm>
            <a:off x="255054" y="629392"/>
            <a:ext cx="8503920" cy="4181803"/>
          </a:xfrm>
          <a:prstGeom prst="rect">
            <a:avLst/>
          </a:prstGeom>
          <a:ln>
            <a:solidFill>
              <a:schemeClr val="tx1"/>
            </a:solidFill>
          </a:ln>
        </p:spPr>
      </p:pic>
      <p:cxnSp>
        <p:nvCxnSpPr>
          <p:cNvPr id="7" name="Straight Connector 6">
            <a:extLst>
              <a:ext uri="{FF2B5EF4-FFF2-40B4-BE49-F238E27FC236}">
                <a16:creationId xmlns:a16="http://schemas.microsoft.com/office/drawing/2014/main" xmlns="" id="{98776B76-9EE3-4391-BCF1-7C0BFF14F050}"/>
              </a:ext>
            </a:extLst>
          </p:cNvPr>
          <p:cNvCxnSpPr/>
          <p:nvPr/>
        </p:nvCxnSpPr>
        <p:spPr>
          <a:xfrm>
            <a:off x="4928260" y="3847605"/>
            <a:ext cx="2624446" cy="0"/>
          </a:xfrm>
          <a:prstGeom prst="line">
            <a:avLst/>
          </a:prstGeom>
          <a:ln w="28575"/>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931377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A33DFDDC-493D-405D-B04C-41CC04E14DD5}"/>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#5: Starter code, completed sections</a:t>
            </a:r>
          </a:p>
        </p:txBody>
      </p:sp>
      <p:pic>
        <p:nvPicPr>
          <p:cNvPr id="9" name="Picture 8" descr="C:\Users\Karin\Google Drive\CS\CS401MD\Lab5.java - Notepad++">
            <a:extLst>
              <a:ext uri="{FF2B5EF4-FFF2-40B4-BE49-F238E27FC236}">
                <a16:creationId xmlns:a16="http://schemas.microsoft.com/office/drawing/2014/main" xmlns="" id="{FAC78682-8D19-4EF0-B4E4-059CB76C8F70}"/>
              </a:ext>
            </a:extLst>
          </p:cNvPr>
          <p:cNvPicPr>
            <a:picLocks noChangeAspect="1"/>
          </p:cNvPicPr>
          <p:nvPr/>
        </p:nvPicPr>
        <p:blipFill rotWithShape="1">
          <a:blip r:embed="rId2">
            <a:extLst>
              <a:ext uri="{28A0092B-C50C-407E-A947-70E740481C1C}">
                <a14:useLocalDpi xmlns:a14="http://schemas.microsoft.com/office/drawing/2010/main" val="0"/>
              </a:ext>
            </a:extLst>
          </a:blip>
          <a:srcRect l="1689" t="13450" r="18831" b="4994"/>
          <a:stretch/>
        </p:blipFill>
        <p:spPr>
          <a:xfrm>
            <a:off x="273133" y="535095"/>
            <a:ext cx="8229600" cy="5123330"/>
          </a:xfrm>
          <a:prstGeom prst="rect">
            <a:avLst/>
          </a:prstGeom>
        </p:spPr>
      </p:pic>
    </p:spTree>
    <p:extLst>
      <p:ext uri="{BB962C8B-B14F-4D97-AF65-F5344CB8AC3E}">
        <p14:creationId xmlns:p14="http://schemas.microsoft.com/office/powerpoint/2010/main" val="1830087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5C44F68-5F40-4D50-8517-AFD589F2C217}"/>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#5: </a:t>
            </a:r>
            <a:r>
              <a:rPr lang="en-US" sz="2800" dirty="0" err="1">
                <a:solidFill>
                  <a:srgbClr val="002060"/>
                </a:solidFill>
              </a:rPr>
              <a:t>indexOfMin</a:t>
            </a:r>
            <a:endParaRPr lang="en-US" sz="2800" dirty="0">
              <a:solidFill>
                <a:srgbClr val="002060"/>
              </a:solidFill>
            </a:endParaRPr>
          </a:p>
        </p:txBody>
      </p:sp>
      <p:pic>
        <p:nvPicPr>
          <p:cNvPr id="4" name="Picture 3" descr="C:\Users\Karin\Google Drive\CS\CS401MD\Lab5.java - Notepad++">
            <a:extLst>
              <a:ext uri="{FF2B5EF4-FFF2-40B4-BE49-F238E27FC236}">
                <a16:creationId xmlns:a16="http://schemas.microsoft.com/office/drawing/2014/main" xmlns="" id="{26ECE76F-6194-403E-9BDA-004CE7F48CCE}"/>
              </a:ext>
            </a:extLst>
          </p:cNvPr>
          <p:cNvPicPr>
            <a:picLocks noChangeAspect="1"/>
          </p:cNvPicPr>
          <p:nvPr/>
        </p:nvPicPr>
        <p:blipFill rotWithShape="1">
          <a:blip r:embed="rId2">
            <a:extLst>
              <a:ext uri="{28A0092B-C50C-407E-A947-70E740481C1C}">
                <a14:useLocalDpi xmlns:a14="http://schemas.microsoft.com/office/drawing/2010/main" val="0"/>
              </a:ext>
            </a:extLst>
          </a:blip>
          <a:srcRect l="1661" t="22262" r="22235" b="44345"/>
          <a:stretch/>
        </p:blipFill>
        <p:spPr>
          <a:xfrm>
            <a:off x="225631" y="760022"/>
            <a:ext cx="6958940" cy="1852549"/>
          </a:xfrm>
          <a:prstGeom prst="rect">
            <a:avLst/>
          </a:prstGeom>
        </p:spPr>
      </p:pic>
      <p:pic>
        <p:nvPicPr>
          <p:cNvPr id="5" name="Picture 4" descr="C:\Users\Karin\Google Drive\CS\CS401MD\Lab5.java - Notepad++">
            <a:extLst>
              <a:ext uri="{FF2B5EF4-FFF2-40B4-BE49-F238E27FC236}">
                <a16:creationId xmlns:a16="http://schemas.microsoft.com/office/drawing/2014/main" xmlns="" id="{A2DDC9BE-9CD1-435C-BA40-B6AA3462FFBF}"/>
              </a:ext>
            </a:extLst>
          </p:cNvPr>
          <p:cNvPicPr>
            <a:picLocks noChangeAspect="1"/>
          </p:cNvPicPr>
          <p:nvPr/>
        </p:nvPicPr>
        <p:blipFill rotWithShape="1">
          <a:blip r:embed="rId3">
            <a:extLst>
              <a:ext uri="{28A0092B-C50C-407E-A947-70E740481C1C}">
                <a14:useLocalDpi xmlns:a14="http://schemas.microsoft.com/office/drawing/2010/main" val="0"/>
              </a:ext>
            </a:extLst>
          </a:blip>
          <a:srcRect l="5974" t="32907" r="8701" b="60505"/>
          <a:stretch/>
        </p:blipFill>
        <p:spPr>
          <a:xfrm>
            <a:off x="165989" y="3131124"/>
            <a:ext cx="8686800" cy="355431"/>
          </a:xfrm>
          <a:prstGeom prst="rect">
            <a:avLst/>
          </a:prstGeom>
        </p:spPr>
      </p:pic>
      <p:sp>
        <p:nvSpPr>
          <p:cNvPr id="6" name="TextBox 5">
            <a:extLst>
              <a:ext uri="{FF2B5EF4-FFF2-40B4-BE49-F238E27FC236}">
                <a16:creationId xmlns:a16="http://schemas.microsoft.com/office/drawing/2014/main" xmlns="" id="{4B3A2D23-3247-4378-A8F1-C6DC0E4B21F5}"/>
              </a:ext>
            </a:extLst>
          </p:cNvPr>
          <p:cNvSpPr txBox="1"/>
          <p:nvPr/>
        </p:nvSpPr>
        <p:spPr>
          <a:xfrm>
            <a:off x="165989" y="2667284"/>
            <a:ext cx="8134066" cy="430887"/>
          </a:xfrm>
          <a:prstGeom prst="rect">
            <a:avLst/>
          </a:prstGeom>
        </p:spPr>
        <p:txBody>
          <a:bodyPr rtlCol="0">
            <a:spAutoFit/>
          </a:bodyPr>
          <a:lstStyle/>
          <a:p>
            <a:r>
              <a:rPr lang="en-US" sz="2200" dirty="0">
                <a:solidFill>
                  <a:srgbClr val="002060"/>
                </a:solidFill>
              </a:rPr>
              <a:t>Examples using arr1:</a:t>
            </a:r>
          </a:p>
        </p:txBody>
      </p:sp>
      <p:sp>
        <p:nvSpPr>
          <p:cNvPr id="8" name="TextBox 7">
            <a:extLst>
              <a:ext uri="{FF2B5EF4-FFF2-40B4-BE49-F238E27FC236}">
                <a16:creationId xmlns:a16="http://schemas.microsoft.com/office/drawing/2014/main" xmlns="" id="{F125EFAC-F5F3-482E-A475-09D24AD5E495}"/>
              </a:ext>
            </a:extLst>
          </p:cNvPr>
          <p:cNvSpPr txBox="1"/>
          <p:nvPr/>
        </p:nvSpPr>
        <p:spPr>
          <a:xfrm>
            <a:off x="165989" y="3737397"/>
            <a:ext cx="8134066" cy="1107996"/>
          </a:xfrm>
          <a:prstGeom prst="rect">
            <a:avLst/>
          </a:prstGeom>
        </p:spPr>
        <p:txBody>
          <a:bodyPr rtlCol="0">
            <a:spAutoFit/>
          </a:bodyPr>
          <a:lstStyle/>
          <a:p>
            <a:r>
              <a:rPr lang="en-US" sz="2200" dirty="0" err="1">
                <a:solidFill>
                  <a:srgbClr val="002060"/>
                </a:solidFill>
              </a:rPr>
              <a:t>indexOfMin</a:t>
            </a:r>
            <a:r>
              <a:rPr lang="en-US" sz="2200" dirty="0">
                <a:solidFill>
                  <a:srgbClr val="002060"/>
                </a:solidFill>
              </a:rPr>
              <a:t>(arr1, 6) </a:t>
            </a:r>
            <a:r>
              <a:rPr lang="en-US" sz="2200" dirty="0">
                <a:solidFill>
                  <a:srgbClr val="002060"/>
                </a:solidFill>
                <a:sym typeface="Wingdings" panose="05000000000000000000" pitchFamily="2" charset="2"/>
              </a:rPr>
              <a:t> returns 13 (index of 27)</a:t>
            </a:r>
          </a:p>
          <a:p>
            <a:endParaRPr lang="en-US" sz="2200" dirty="0">
              <a:solidFill>
                <a:srgbClr val="002060"/>
              </a:solidFill>
            </a:endParaRPr>
          </a:p>
          <a:p>
            <a:r>
              <a:rPr lang="en-US" sz="2200" dirty="0" err="1">
                <a:solidFill>
                  <a:srgbClr val="002060"/>
                </a:solidFill>
              </a:rPr>
              <a:t>indexOfMin</a:t>
            </a:r>
            <a:r>
              <a:rPr lang="en-US" sz="2200" dirty="0">
                <a:solidFill>
                  <a:srgbClr val="002060"/>
                </a:solidFill>
              </a:rPr>
              <a:t>(arr1, 16) </a:t>
            </a:r>
            <a:r>
              <a:rPr lang="en-US" sz="2200" dirty="0">
                <a:solidFill>
                  <a:srgbClr val="002060"/>
                </a:solidFill>
                <a:sym typeface="Wingdings" panose="05000000000000000000" pitchFamily="2" charset="2"/>
              </a:rPr>
              <a:t> returns 16 (index of 29)</a:t>
            </a:r>
            <a:endParaRPr lang="en-US" sz="2200" dirty="0">
              <a:solidFill>
                <a:srgbClr val="002060"/>
              </a:solidFill>
            </a:endParaRPr>
          </a:p>
        </p:txBody>
      </p:sp>
      <p:sp>
        <p:nvSpPr>
          <p:cNvPr id="9" name="TextBox 8">
            <a:extLst>
              <a:ext uri="{FF2B5EF4-FFF2-40B4-BE49-F238E27FC236}">
                <a16:creationId xmlns:a16="http://schemas.microsoft.com/office/drawing/2014/main" xmlns="" id="{9AA70C97-959D-400D-AC65-0BF60181EA23}"/>
              </a:ext>
            </a:extLst>
          </p:cNvPr>
          <p:cNvSpPr txBox="1"/>
          <p:nvPr/>
        </p:nvSpPr>
        <p:spPr>
          <a:xfrm>
            <a:off x="225631" y="5242235"/>
            <a:ext cx="8134066" cy="1015663"/>
          </a:xfrm>
          <a:prstGeom prst="rect">
            <a:avLst/>
          </a:prstGeom>
        </p:spPr>
        <p:txBody>
          <a:bodyPr rtlCol="0">
            <a:spAutoFit/>
          </a:bodyPr>
          <a:lstStyle/>
          <a:p>
            <a:r>
              <a:rPr lang="en-US" sz="2000" u="sng" dirty="0">
                <a:solidFill>
                  <a:srgbClr val="002060"/>
                </a:solidFill>
              </a:rPr>
              <a:t>Possibly helpful side note</a:t>
            </a:r>
            <a:r>
              <a:rPr lang="en-US" sz="2000" dirty="0">
                <a:solidFill>
                  <a:srgbClr val="002060"/>
                </a:solidFill>
              </a:rPr>
              <a:t>: You can assign an integer the maximum possible value available in Java as follows:  </a:t>
            </a:r>
            <a:r>
              <a:rPr lang="en-US" sz="2000" i="1" dirty="0">
                <a:solidFill>
                  <a:srgbClr val="002060"/>
                </a:solidFill>
              </a:rPr>
              <a:t>int </a:t>
            </a:r>
            <a:r>
              <a:rPr lang="en-US" sz="2000" i="1" dirty="0" err="1">
                <a:solidFill>
                  <a:srgbClr val="002060"/>
                </a:solidFill>
              </a:rPr>
              <a:t>val</a:t>
            </a:r>
            <a:r>
              <a:rPr lang="en-US" sz="2000" i="1" dirty="0">
                <a:solidFill>
                  <a:srgbClr val="002060"/>
                </a:solidFill>
              </a:rPr>
              <a:t> = </a:t>
            </a:r>
            <a:r>
              <a:rPr lang="en-US" sz="2000" i="1" dirty="0" err="1">
                <a:solidFill>
                  <a:srgbClr val="002060"/>
                </a:solidFill>
              </a:rPr>
              <a:t>Integer.MAX_VALUE</a:t>
            </a:r>
            <a:r>
              <a:rPr lang="en-US" sz="2000" i="1" dirty="0">
                <a:solidFill>
                  <a:srgbClr val="002060"/>
                </a:solidFill>
              </a:rPr>
              <a:t>;</a:t>
            </a:r>
          </a:p>
          <a:p>
            <a:r>
              <a:rPr lang="en-US" sz="2000" dirty="0">
                <a:solidFill>
                  <a:srgbClr val="002060"/>
                </a:solidFill>
              </a:rPr>
              <a:t>(But you can also complete the code without using this.)</a:t>
            </a:r>
          </a:p>
        </p:txBody>
      </p:sp>
    </p:spTree>
    <p:extLst>
      <p:ext uri="{BB962C8B-B14F-4D97-AF65-F5344CB8AC3E}">
        <p14:creationId xmlns:p14="http://schemas.microsoft.com/office/powerpoint/2010/main" val="967622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9088C0C5-3912-4CF7-9396-2CC69694556A}"/>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#5: Selection Sort  </a:t>
            </a:r>
          </a:p>
        </p:txBody>
      </p:sp>
      <p:pic>
        <p:nvPicPr>
          <p:cNvPr id="7" name="Picture 6" descr="C:\Users\Karin\Google Drive\CS\CS401MD\Lab5_orig.java - Notepad++">
            <a:extLst>
              <a:ext uri="{FF2B5EF4-FFF2-40B4-BE49-F238E27FC236}">
                <a16:creationId xmlns:a16="http://schemas.microsoft.com/office/drawing/2014/main" xmlns="" id="{EDB349DD-A7D9-403D-A627-A34475B977E7}"/>
              </a:ext>
            </a:extLst>
          </p:cNvPr>
          <p:cNvPicPr>
            <a:picLocks noChangeAspect="1"/>
          </p:cNvPicPr>
          <p:nvPr/>
        </p:nvPicPr>
        <p:blipFill rotWithShape="1">
          <a:blip r:embed="rId2">
            <a:extLst>
              <a:ext uri="{28A0092B-C50C-407E-A947-70E740481C1C}">
                <a14:useLocalDpi xmlns:a14="http://schemas.microsoft.com/office/drawing/2010/main" val="0"/>
              </a:ext>
            </a:extLst>
          </a:blip>
          <a:srcRect l="7246" t="16324" r="17040" b="42838"/>
          <a:stretch/>
        </p:blipFill>
        <p:spPr>
          <a:xfrm>
            <a:off x="736269" y="641267"/>
            <a:ext cx="6923315" cy="2519548"/>
          </a:xfrm>
          <a:prstGeom prst="rect">
            <a:avLst/>
          </a:prstGeom>
        </p:spPr>
      </p:pic>
      <p:cxnSp>
        <p:nvCxnSpPr>
          <p:cNvPr id="9" name="Straight Connector 8">
            <a:extLst>
              <a:ext uri="{FF2B5EF4-FFF2-40B4-BE49-F238E27FC236}">
                <a16:creationId xmlns:a16="http://schemas.microsoft.com/office/drawing/2014/main" xmlns="" id="{4538047D-BF73-4BCE-B6CE-154249B731B6}"/>
              </a:ext>
            </a:extLst>
          </p:cNvPr>
          <p:cNvCxnSpPr/>
          <p:nvPr/>
        </p:nvCxnSpPr>
        <p:spPr>
          <a:xfrm>
            <a:off x="1995055" y="1318161"/>
            <a:ext cx="4085111" cy="0"/>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11" name="TextBox 10">
            <a:extLst>
              <a:ext uri="{FF2B5EF4-FFF2-40B4-BE49-F238E27FC236}">
                <a16:creationId xmlns:a16="http://schemas.microsoft.com/office/drawing/2014/main" xmlns="" id="{0EF16A9D-4CFB-4F7A-82A4-21C754470D84}"/>
              </a:ext>
            </a:extLst>
          </p:cNvPr>
          <p:cNvSpPr txBox="1"/>
          <p:nvPr/>
        </p:nvSpPr>
        <p:spPr>
          <a:xfrm>
            <a:off x="225630" y="3505200"/>
            <a:ext cx="6483927" cy="369332"/>
          </a:xfrm>
          <a:prstGeom prst="rect">
            <a:avLst/>
          </a:prstGeom>
          <a:noFill/>
        </p:spPr>
        <p:txBody>
          <a:bodyPr wrap="square" rtlCol="0">
            <a:spAutoFit/>
          </a:bodyPr>
          <a:lstStyle/>
          <a:p>
            <a:r>
              <a:rPr lang="en-US" dirty="0">
                <a:solidFill>
                  <a:srgbClr val="7030A0"/>
                </a:solidFill>
              </a:rPr>
              <a:t>Note opportunity to make use of the </a:t>
            </a:r>
            <a:r>
              <a:rPr lang="en-US" dirty="0" err="1">
                <a:solidFill>
                  <a:srgbClr val="7030A0"/>
                </a:solidFill>
              </a:rPr>
              <a:t>indexOfMin</a:t>
            </a:r>
            <a:r>
              <a:rPr lang="en-US" dirty="0">
                <a:solidFill>
                  <a:srgbClr val="7030A0"/>
                </a:solidFill>
              </a:rPr>
              <a:t> function…</a:t>
            </a:r>
          </a:p>
        </p:txBody>
      </p:sp>
    </p:spTree>
    <p:extLst>
      <p:ext uri="{BB962C8B-B14F-4D97-AF65-F5344CB8AC3E}">
        <p14:creationId xmlns:p14="http://schemas.microsoft.com/office/powerpoint/2010/main" val="66570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9088C0C5-3912-4CF7-9396-2CC69694556A}"/>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#5: Selection Sort  </a:t>
            </a:r>
          </a:p>
        </p:txBody>
      </p:sp>
      <p:sp>
        <p:nvSpPr>
          <p:cNvPr id="11" name="TextBox 10">
            <a:extLst>
              <a:ext uri="{FF2B5EF4-FFF2-40B4-BE49-F238E27FC236}">
                <a16:creationId xmlns:a16="http://schemas.microsoft.com/office/drawing/2014/main" xmlns="" id="{0EF16A9D-4CFB-4F7A-82A4-21C754470D84}"/>
              </a:ext>
            </a:extLst>
          </p:cNvPr>
          <p:cNvSpPr txBox="1"/>
          <p:nvPr/>
        </p:nvSpPr>
        <p:spPr>
          <a:xfrm>
            <a:off x="455154" y="4357872"/>
            <a:ext cx="6135652" cy="646331"/>
          </a:xfrm>
          <a:prstGeom prst="rect">
            <a:avLst/>
          </a:prstGeom>
          <a:noFill/>
        </p:spPr>
        <p:txBody>
          <a:bodyPr wrap="square" rtlCol="0">
            <a:spAutoFit/>
          </a:bodyPr>
          <a:lstStyle/>
          <a:p>
            <a:r>
              <a:rPr lang="en-US" dirty="0">
                <a:solidFill>
                  <a:srgbClr val="7030A0"/>
                </a:solidFill>
              </a:rPr>
              <a:t>Example from </a:t>
            </a:r>
            <a:r>
              <a:rPr lang="en-US" dirty="0">
                <a:solidFill>
                  <a:srgbClr val="7030A0"/>
                </a:solidFill>
                <a:hlinkClick r:id="rId2"/>
              </a:rPr>
              <a:t>https://algs4.cs.princeton.edu/21elementary/</a:t>
            </a:r>
            <a:r>
              <a:rPr lang="en-US" dirty="0">
                <a:solidFill>
                  <a:srgbClr val="7030A0"/>
                </a:solidFill>
              </a:rPr>
              <a:t>, sorting chars instead of </a:t>
            </a:r>
            <a:r>
              <a:rPr lang="en-US" dirty="0" err="1">
                <a:solidFill>
                  <a:srgbClr val="7030A0"/>
                </a:solidFill>
              </a:rPr>
              <a:t>ints</a:t>
            </a:r>
            <a:endParaRPr lang="en-US" dirty="0">
              <a:solidFill>
                <a:srgbClr val="7030A0"/>
              </a:solidFill>
            </a:endParaRPr>
          </a:p>
        </p:txBody>
      </p:sp>
      <p:pic>
        <p:nvPicPr>
          <p:cNvPr id="3" name="Picture 2" descr="Elementary Sorts - Mozilla Firefox">
            <a:extLst>
              <a:ext uri="{FF2B5EF4-FFF2-40B4-BE49-F238E27FC236}">
                <a16:creationId xmlns:a16="http://schemas.microsoft.com/office/drawing/2014/main" xmlns="" id="{AE3424F7-EF6A-47D5-9A73-318B18BBE747}"/>
              </a:ext>
            </a:extLst>
          </p:cNvPr>
          <p:cNvPicPr>
            <a:picLocks noChangeAspect="1"/>
          </p:cNvPicPr>
          <p:nvPr/>
        </p:nvPicPr>
        <p:blipFill rotWithShape="1">
          <a:blip r:embed="rId3">
            <a:extLst>
              <a:ext uri="{28A0092B-C50C-407E-A947-70E740481C1C}">
                <a14:useLocalDpi xmlns:a14="http://schemas.microsoft.com/office/drawing/2010/main" val="0"/>
              </a:ext>
            </a:extLst>
          </a:blip>
          <a:srcRect l="40519" t="55796" r="32078" b="9451"/>
          <a:stretch/>
        </p:blipFill>
        <p:spPr>
          <a:xfrm>
            <a:off x="166254" y="523220"/>
            <a:ext cx="5577840" cy="3834652"/>
          </a:xfrm>
          <a:prstGeom prst="rect">
            <a:avLst/>
          </a:prstGeom>
        </p:spPr>
      </p:pic>
    </p:spTree>
    <p:extLst>
      <p:ext uri="{BB962C8B-B14F-4D97-AF65-F5344CB8AC3E}">
        <p14:creationId xmlns:p14="http://schemas.microsoft.com/office/powerpoint/2010/main" val="3160133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9088C0C5-3912-4CF7-9396-2CC69694556A}"/>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#5: Bubble Sort  </a:t>
            </a:r>
          </a:p>
        </p:txBody>
      </p:sp>
      <p:pic>
        <p:nvPicPr>
          <p:cNvPr id="4" name="Picture 3" descr="C:\Users\Karin\Google Drive\CS\CS401MD\Lab5_orig.java - Notepad++">
            <a:extLst>
              <a:ext uri="{FF2B5EF4-FFF2-40B4-BE49-F238E27FC236}">
                <a16:creationId xmlns:a16="http://schemas.microsoft.com/office/drawing/2014/main" xmlns="" id="{B8269434-322F-4C37-9481-7CFDC4143E60}"/>
              </a:ext>
            </a:extLst>
          </p:cNvPr>
          <p:cNvPicPr>
            <a:picLocks noChangeAspect="1"/>
          </p:cNvPicPr>
          <p:nvPr/>
        </p:nvPicPr>
        <p:blipFill rotWithShape="1">
          <a:blip r:embed="rId3">
            <a:extLst>
              <a:ext uri="{28A0092B-C50C-407E-A947-70E740481C1C}">
                <a14:useLocalDpi xmlns:a14="http://schemas.microsoft.com/office/drawing/2010/main" val="0"/>
              </a:ext>
            </a:extLst>
          </a:blip>
          <a:srcRect l="6753" t="41579" r="32208" b="14920"/>
          <a:stretch/>
        </p:blipFill>
        <p:spPr>
          <a:xfrm>
            <a:off x="190006" y="523220"/>
            <a:ext cx="5581402" cy="2683824"/>
          </a:xfrm>
          <a:prstGeom prst="rect">
            <a:avLst/>
          </a:prstGeom>
        </p:spPr>
      </p:pic>
      <p:sp>
        <p:nvSpPr>
          <p:cNvPr id="6" name="TextBox 5">
            <a:extLst>
              <a:ext uri="{FF2B5EF4-FFF2-40B4-BE49-F238E27FC236}">
                <a16:creationId xmlns:a16="http://schemas.microsoft.com/office/drawing/2014/main" xmlns="" id="{96E50AFB-9204-4462-B328-1D521495F7CB}"/>
              </a:ext>
            </a:extLst>
          </p:cNvPr>
          <p:cNvSpPr txBox="1"/>
          <p:nvPr/>
        </p:nvSpPr>
        <p:spPr>
          <a:xfrm>
            <a:off x="352795" y="3446108"/>
            <a:ext cx="8514609" cy="3200876"/>
          </a:xfrm>
          <a:prstGeom prst="rect">
            <a:avLst/>
          </a:prstGeom>
          <a:noFill/>
        </p:spPr>
        <p:txBody>
          <a:bodyPr wrap="square" rtlCol="0">
            <a:spAutoFit/>
          </a:bodyPr>
          <a:lstStyle/>
          <a:p>
            <a:r>
              <a:rPr lang="en-US" sz="2000" dirty="0"/>
              <a:t>This will be demonstrated on the whiteboard </a:t>
            </a:r>
            <a:r>
              <a:rPr lang="en-US" sz="2000" dirty="0" smtClean="0"/>
              <a:t>(see next slide)</a:t>
            </a:r>
            <a:endParaRPr lang="en-US" sz="2000" dirty="0"/>
          </a:p>
          <a:p>
            <a:endParaRPr lang="en-US" sz="2000" dirty="0"/>
          </a:p>
          <a:p>
            <a:r>
              <a:rPr lang="en-US" u="sng" dirty="0"/>
              <a:t>General idea, in words</a:t>
            </a:r>
            <a:r>
              <a:rPr lang="en-US" dirty="0"/>
              <a:t>: </a:t>
            </a:r>
            <a:r>
              <a:rPr lang="en-US" i="1" dirty="0"/>
              <a:t>let L be the length of the array</a:t>
            </a:r>
          </a:p>
          <a:p>
            <a:pPr marL="342900" indent="-342900">
              <a:buFont typeface="+mj-lt"/>
              <a:buAutoNum type="arabicPeriod"/>
            </a:pPr>
            <a:r>
              <a:rPr lang="en-US" dirty="0"/>
              <a:t>You go through the array for multiple iterations (specifically, L-1),  each time terminating one row earlier than you did on the last iteration. </a:t>
            </a:r>
          </a:p>
          <a:p>
            <a:pPr marL="342900" indent="-342900">
              <a:buFont typeface="+mj-lt"/>
              <a:buAutoNum type="arabicPeriod"/>
            </a:pPr>
            <a:r>
              <a:rPr lang="en-US" dirty="0"/>
              <a:t>For each iteration through the array, you progress down through the rows (down to the termination point), and compare the items in the current and next row.  If the value of the item in the current row is &gt; the value of the item in the next row, you need to swap their positions in the array.</a:t>
            </a:r>
          </a:p>
          <a:p>
            <a:pPr marL="342900" indent="-342900">
              <a:buFont typeface="+mj-lt"/>
              <a:buAutoNum type="arabicPeriod"/>
            </a:pPr>
            <a:endParaRPr lang="en-US" dirty="0"/>
          </a:p>
          <a:p>
            <a:endParaRPr lang="en-US" dirty="0"/>
          </a:p>
        </p:txBody>
      </p:sp>
    </p:spTree>
    <p:extLst>
      <p:ext uri="{BB962C8B-B14F-4D97-AF65-F5344CB8AC3E}">
        <p14:creationId xmlns:p14="http://schemas.microsoft.com/office/powerpoint/2010/main" val="1795573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9088C0C5-3912-4CF7-9396-2CC69694556A}"/>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#5: Bubble Sort  </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9725" y="548639"/>
            <a:ext cx="8225860" cy="6168460"/>
          </a:xfrm>
          <a:prstGeom prst="rect">
            <a:avLst/>
          </a:prstGeom>
        </p:spPr>
      </p:pic>
    </p:spTree>
    <p:extLst>
      <p:ext uri="{BB962C8B-B14F-4D97-AF65-F5344CB8AC3E}">
        <p14:creationId xmlns:p14="http://schemas.microsoft.com/office/powerpoint/2010/main" val="2756776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9088C0C5-3912-4CF7-9396-2CC69694556A}"/>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#5: Bubble Sort  </a:t>
            </a:r>
          </a:p>
        </p:txBody>
      </p:sp>
      <p:pic>
        <p:nvPicPr>
          <p:cNvPr id="4" name="Picture 3" descr="C:\Users\Karin\Google Drive\CS\CS401MD\Lab5_orig.java - Notepad++">
            <a:extLst>
              <a:ext uri="{FF2B5EF4-FFF2-40B4-BE49-F238E27FC236}">
                <a16:creationId xmlns:a16="http://schemas.microsoft.com/office/drawing/2014/main" xmlns="" id="{B8269434-322F-4C37-9481-7CFDC4143E60}"/>
              </a:ext>
            </a:extLst>
          </p:cNvPr>
          <p:cNvPicPr>
            <a:picLocks noChangeAspect="1"/>
          </p:cNvPicPr>
          <p:nvPr/>
        </p:nvPicPr>
        <p:blipFill rotWithShape="1">
          <a:blip r:embed="rId2">
            <a:extLst>
              <a:ext uri="{28A0092B-C50C-407E-A947-70E740481C1C}">
                <a14:useLocalDpi xmlns:a14="http://schemas.microsoft.com/office/drawing/2010/main" val="0"/>
              </a:ext>
            </a:extLst>
          </a:blip>
          <a:srcRect l="6753" t="41579" r="32208" b="14920"/>
          <a:stretch/>
        </p:blipFill>
        <p:spPr>
          <a:xfrm>
            <a:off x="190006" y="523220"/>
            <a:ext cx="5581402" cy="2683824"/>
          </a:xfrm>
          <a:prstGeom prst="rect">
            <a:avLst/>
          </a:prstGeom>
        </p:spPr>
      </p:pic>
      <p:sp>
        <p:nvSpPr>
          <p:cNvPr id="6" name="TextBox 5">
            <a:extLst>
              <a:ext uri="{FF2B5EF4-FFF2-40B4-BE49-F238E27FC236}">
                <a16:creationId xmlns:a16="http://schemas.microsoft.com/office/drawing/2014/main" xmlns="" id="{96E50AFB-9204-4462-B328-1D521495F7CB}"/>
              </a:ext>
            </a:extLst>
          </p:cNvPr>
          <p:cNvSpPr txBox="1"/>
          <p:nvPr/>
        </p:nvSpPr>
        <p:spPr>
          <a:xfrm>
            <a:off x="451261" y="3657600"/>
            <a:ext cx="7980219" cy="3416320"/>
          </a:xfrm>
          <a:prstGeom prst="rect">
            <a:avLst/>
          </a:prstGeom>
          <a:noFill/>
        </p:spPr>
        <p:txBody>
          <a:bodyPr wrap="square" rtlCol="0">
            <a:spAutoFit/>
          </a:bodyPr>
          <a:lstStyle/>
          <a:p>
            <a:r>
              <a:rPr lang="en-US" u="sng" dirty="0"/>
              <a:t>Java operations that are likely to be useful here</a:t>
            </a:r>
            <a:r>
              <a:rPr lang="en-US" dirty="0"/>
              <a:t>:</a:t>
            </a:r>
          </a:p>
          <a:p>
            <a:pPr marL="342900" indent="-342900">
              <a:buFont typeface="+mj-lt"/>
              <a:buAutoNum type="arabicPeriod"/>
            </a:pPr>
            <a:r>
              <a:rPr lang="en-US" dirty="0"/>
              <a:t>for loop nested inside another for loop</a:t>
            </a:r>
          </a:p>
          <a:p>
            <a:pPr marL="342900" indent="-342900">
              <a:buFont typeface="+mj-lt"/>
              <a:buAutoNum type="arabicPeriod"/>
            </a:pPr>
            <a:r>
              <a:rPr lang="en-US" dirty="0"/>
              <a:t>if statement conditioned on array[</a:t>
            </a:r>
            <a:r>
              <a:rPr lang="en-US" dirty="0" err="1"/>
              <a:t>i</a:t>
            </a:r>
            <a:r>
              <a:rPr lang="en-US" dirty="0"/>
              <a:t>] &gt; array[i+1]</a:t>
            </a:r>
          </a:p>
          <a:p>
            <a:pPr marL="342900" indent="-342900">
              <a:buFont typeface="+mj-lt"/>
              <a:buAutoNum type="arabicPeriod"/>
            </a:pPr>
            <a:r>
              <a:rPr lang="en-US" dirty="0"/>
              <a:t>Code that will handle the swapping of two values (if this is unfamiliar, see </a:t>
            </a:r>
            <a:r>
              <a:rPr lang="en-US" dirty="0">
                <a:hlinkClick r:id="rId3"/>
              </a:rPr>
              <a:t>https://en.wikipedia.org/wiki/Swap_(computer_programming)#Using_a_temporary_variable</a:t>
            </a:r>
            <a:r>
              <a:rPr lang="en-US" dirty="0"/>
              <a:t>)</a:t>
            </a:r>
          </a:p>
          <a:p>
            <a:pPr marL="800100" lvl="1" indent="-342900">
              <a:buFont typeface="Arial" panose="020B0604020202020204" pitchFamily="34" charset="0"/>
              <a:buChar char="•"/>
            </a:pPr>
            <a:r>
              <a:rPr lang="en-US" dirty="0"/>
              <a:t>This will also be useful for selection sort</a:t>
            </a:r>
          </a:p>
          <a:p>
            <a:pPr marL="342900" indent="-342900">
              <a:buFont typeface="+mj-lt"/>
              <a:buAutoNum type="arabicPeriod"/>
            </a:pPr>
            <a:r>
              <a:rPr lang="en-US" dirty="0"/>
              <a:t>Note that bubble sort (as well as selection sort) are “in place” sorting algorithms – you should not need to create a separate, 2</a:t>
            </a:r>
            <a:r>
              <a:rPr lang="en-US" baseline="30000" dirty="0"/>
              <a:t>nd</a:t>
            </a:r>
            <a:r>
              <a:rPr lang="en-US" dirty="0"/>
              <a:t> array – you can just swap items within the single array. </a:t>
            </a:r>
          </a:p>
          <a:p>
            <a:pPr marL="342900" indent="-342900">
              <a:buFont typeface="+mj-lt"/>
              <a:buAutoNum type="arabicPeriod"/>
            </a:pPr>
            <a:r>
              <a:rPr lang="en-US" dirty="0"/>
              <a:t>It’s a void method – no need to return anything.</a:t>
            </a:r>
          </a:p>
          <a:p>
            <a:pPr marL="342900" indent="-342900">
              <a:buFont typeface="+mj-lt"/>
              <a:buAutoNum type="arabicPeriod"/>
            </a:pPr>
            <a:endParaRPr lang="en-US" dirty="0"/>
          </a:p>
        </p:txBody>
      </p:sp>
    </p:spTree>
    <p:extLst>
      <p:ext uri="{BB962C8B-B14F-4D97-AF65-F5344CB8AC3E}">
        <p14:creationId xmlns:p14="http://schemas.microsoft.com/office/powerpoint/2010/main" val="36214119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2846</TotalTime>
  <Words>424</Words>
  <Application>Microsoft Office PowerPoint</Application>
  <PresentationFormat>On-screen Show (4:3)</PresentationFormat>
  <Paragraphs>39</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Karin Cox</dc:creator>
  <cp:lastModifiedBy>Cox, Karin M</cp:lastModifiedBy>
  <cp:revision>144</cp:revision>
  <dcterms:created xsi:type="dcterms:W3CDTF">2020-01-08T21:39:42Z</dcterms:created>
  <dcterms:modified xsi:type="dcterms:W3CDTF">2020-02-21T17:59:42Z</dcterms:modified>
</cp:coreProperties>
</file>