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0"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5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93592" autoAdjust="0"/>
  </p:normalViewPr>
  <p:slideViewPr>
    <p:cSldViewPr snapToGrid="0" showGuides="1">
      <p:cViewPr varScale="1">
        <p:scale>
          <a:sx n="102" d="100"/>
          <a:sy n="102" d="100"/>
        </p:scale>
        <p:origin x="102" y="102"/>
      </p:cViewPr>
      <p:guideLst>
        <p:guide orient="horz" pos="225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C7ED3-6993-4347-B443-83F433321F8D}" type="datetimeFigureOut">
              <a:rPr lang="en-US" smtClean="0"/>
              <a:t>1/13/2020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80A88-345B-45F5-AF9C-21D47CCF5ECB}" type="slidenum">
              <a:rPr lang="en-US" smtClean="0"/>
              <a:t>‹#›</a:t>
            </a:fld>
            <a:endParaRPr lang="en-US"/>
          </a:p>
        </p:txBody>
      </p:sp>
    </p:spTree>
    <p:extLst>
      <p:ext uri="{BB962C8B-B14F-4D97-AF65-F5344CB8AC3E}">
        <p14:creationId xmlns:p14="http://schemas.microsoft.com/office/powerpoint/2010/main" val="291720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Don’t need to show this unless want the feedback</a:t>
            </a:r>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8</a:t>
            </a:fld>
            <a:endParaRPr lang="en-US"/>
          </a:p>
        </p:txBody>
      </p:sp>
    </p:spTree>
    <p:extLst>
      <p:ext uri="{BB962C8B-B14F-4D97-AF65-F5344CB8AC3E}">
        <p14:creationId xmlns:p14="http://schemas.microsoft.com/office/powerpoint/2010/main" val="1305565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17</a:t>
            </a:fld>
            <a:endParaRPr lang="en-US"/>
          </a:p>
        </p:txBody>
      </p:sp>
    </p:spTree>
    <p:extLst>
      <p:ext uri="{BB962C8B-B14F-4D97-AF65-F5344CB8AC3E}">
        <p14:creationId xmlns:p14="http://schemas.microsoft.com/office/powerpoint/2010/main" val="99157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18</a:t>
            </a:fld>
            <a:endParaRPr lang="en-US"/>
          </a:p>
        </p:txBody>
      </p:sp>
    </p:spTree>
    <p:extLst>
      <p:ext uri="{BB962C8B-B14F-4D97-AF65-F5344CB8AC3E}">
        <p14:creationId xmlns:p14="http://schemas.microsoft.com/office/powerpoint/2010/main" val="3531757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need to show activity #1 unless want the feedback</a:t>
            </a:r>
          </a:p>
        </p:txBody>
      </p:sp>
      <p:sp>
        <p:nvSpPr>
          <p:cNvPr id="4" name="Slide Number Placeholder 3"/>
          <p:cNvSpPr>
            <a:spLocks noGrp="1"/>
          </p:cNvSpPr>
          <p:nvPr>
            <p:ph type="sldNum" sz="quarter" idx="5"/>
          </p:nvPr>
        </p:nvSpPr>
        <p:spPr/>
        <p:txBody>
          <a:bodyPr/>
          <a:lstStyle/>
          <a:p>
            <a:fld id="{93F80A88-345B-45F5-AF9C-21D47CCF5ECB}" type="slidenum">
              <a:rPr lang="en-US" smtClean="0"/>
              <a:t>9</a:t>
            </a:fld>
            <a:endParaRPr lang="en-US"/>
          </a:p>
        </p:txBody>
      </p:sp>
    </p:spTree>
    <p:extLst>
      <p:ext uri="{BB962C8B-B14F-4D97-AF65-F5344CB8AC3E}">
        <p14:creationId xmlns:p14="http://schemas.microsoft.com/office/powerpoint/2010/main" val="321843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10</a:t>
            </a:fld>
            <a:endParaRPr lang="en-US"/>
          </a:p>
        </p:txBody>
      </p:sp>
    </p:spTree>
    <p:extLst>
      <p:ext uri="{BB962C8B-B14F-4D97-AF65-F5344CB8AC3E}">
        <p14:creationId xmlns:p14="http://schemas.microsoft.com/office/powerpoint/2010/main" val="127091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11</a:t>
            </a:fld>
            <a:endParaRPr lang="en-US"/>
          </a:p>
        </p:txBody>
      </p:sp>
    </p:spTree>
    <p:extLst>
      <p:ext uri="{BB962C8B-B14F-4D97-AF65-F5344CB8AC3E}">
        <p14:creationId xmlns:p14="http://schemas.microsoft.com/office/powerpoint/2010/main" val="4096451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12</a:t>
            </a:fld>
            <a:endParaRPr lang="en-US"/>
          </a:p>
        </p:txBody>
      </p:sp>
    </p:spTree>
    <p:extLst>
      <p:ext uri="{BB962C8B-B14F-4D97-AF65-F5344CB8AC3E}">
        <p14:creationId xmlns:p14="http://schemas.microsoft.com/office/powerpoint/2010/main" val="2297994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13</a:t>
            </a:fld>
            <a:endParaRPr lang="en-US"/>
          </a:p>
        </p:txBody>
      </p:sp>
    </p:spTree>
    <p:extLst>
      <p:ext uri="{BB962C8B-B14F-4D97-AF65-F5344CB8AC3E}">
        <p14:creationId xmlns:p14="http://schemas.microsoft.com/office/powerpoint/2010/main" val="2144250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14</a:t>
            </a:fld>
            <a:endParaRPr lang="en-US"/>
          </a:p>
        </p:txBody>
      </p:sp>
    </p:spTree>
    <p:extLst>
      <p:ext uri="{BB962C8B-B14F-4D97-AF65-F5344CB8AC3E}">
        <p14:creationId xmlns:p14="http://schemas.microsoft.com/office/powerpoint/2010/main" val="574325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15</a:t>
            </a:fld>
            <a:endParaRPr lang="en-US"/>
          </a:p>
        </p:txBody>
      </p:sp>
    </p:spTree>
    <p:extLst>
      <p:ext uri="{BB962C8B-B14F-4D97-AF65-F5344CB8AC3E}">
        <p14:creationId xmlns:p14="http://schemas.microsoft.com/office/powerpoint/2010/main" val="43487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80A88-345B-45F5-AF9C-21D47CCF5ECB}" type="slidenum">
              <a:rPr lang="en-US" smtClean="0"/>
              <a:t>16</a:t>
            </a:fld>
            <a:endParaRPr lang="en-US"/>
          </a:p>
        </p:txBody>
      </p:sp>
    </p:spTree>
    <p:extLst>
      <p:ext uri="{BB962C8B-B14F-4D97-AF65-F5344CB8AC3E}">
        <p14:creationId xmlns:p14="http://schemas.microsoft.com/office/powerpoint/2010/main" val="410606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1/13/2020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docs.oracle.com/javase/8/docs/api/java/lang/Math.html#pow" TargetMode="External"/><Relationship Id="rId4" Type="http://schemas.openxmlformats.org/officeDocument/2006/relationships/hyperlink" Target="https://docs.oracle.com/javase/8/docs/api/java/lang/Math.html#P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nam05.safelinks.protection.outlook.com/?url=http://paulobrasko.com/cs-0401/course-material/syllabus/&amp;data=02|01|kmc51@pitt.edu|3f096298b52d47565f2308d7970e30b9|9ef9f489e0a04eeb87cc3a526112fd0d|1|0|637143959517907428&amp;sdata=Eml3Gq6Bfafx0UygE%2BFujuN0OPoDMgYMBPsdUW//Nqk%3D&amp;reserved=0"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am05.safelinks.protection.outlook.com/?url=http://paulobrasko.com/cs-0007/laboratory-schedule/lab_chapter_2_part_2_a/&amp;data=02|01|kmc51@pitt.edu|07cedd0f0bf0431367f608d797d40f04|9ef9f489e0a04eeb87cc3a526112fd0d|1|0|637144809361615572&amp;sdata=JY/ZOOxPPEJ7AAdseOwvDKpHuomlxcpxJy5ViyM/Eq0%3D&amp;reserved=0" TargetMode="External"/><Relationship Id="rId2" Type="http://schemas.openxmlformats.org/officeDocument/2006/relationships/hyperlink" Target="https://nam05.safelinks.protection.outlook.com/?url=http://paulobrasko.com/cs-0007/laboratory-schedule/lab_chapter_2_part_1_a/&amp;data=02|01|kmc51@pitt.edu|07cedd0f0bf0431367f608d797d40f04|9ef9f489e0a04eeb87cc3a526112fd0d|1|0|637144809361610592&amp;sdata=2j%2Bt0tiIOjJUf12F6542VkhLDahLhu0MmexS3LRfLXY%3D&amp;reserved=0"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oracle.com/javase/tutorial/java/nutsandbolts/datatypes.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1/13/20</a:t>
            </a:r>
          </a:p>
        </p:txBody>
      </p:sp>
      <p:sp>
        <p:nvSpPr>
          <p:cNvPr id="5" name="TextBox 4">
            <a:extLst>
              <a:ext uri="{FF2B5EF4-FFF2-40B4-BE49-F238E27FC236}">
                <a16:creationId xmlns:a16="http://schemas.microsoft.com/office/drawing/2014/main" xmlns="" id="{EC931DCA-4690-4B93-9419-BA902293A61A}"/>
              </a:ext>
            </a:extLst>
          </p:cNvPr>
          <p:cNvSpPr txBox="1"/>
          <p:nvPr/>
        </p:nvSpPr>
        <p:spPr>
          <a:xfrm>
            <a:off x="-148856" y="702634"/>
            <a:ext cx="7761768" cy="1569660"/>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https://github.com/kc13/CS401PF</a:t>
            </a:r>
            <a:endParaRPr lang="en-US" sz="2400" dirty="0"/>
          </a:p>
          <a:p>
            <a:pPr lvl="1"/>
            <a:endParaRPr lang="en-US" sz="2400" dirty="0"/>
          </a:p>
          <a:p>
            <a:pPr lvl="1"/>
            <a:r>
              <a:rPr lang="en-US" sz="2400" dirty="0"/>
              <a:t>Please sign in sometime before you leave lab today!</a:t>
            </a:r>
          </a:p>
        </p:txBody>
      </p:sp>
    </p:spTree>
    <p:extLst>
      <p:ext uri="{BB962C8B-B14F-4D97-AF65-F5344CB8AC3E}">
        <p14:creationId xmlns:p14="http://schemas.microsoft.com/office/powerpoint/2010/main" val="1594562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646331"/>
          </a:xfrm>
          <a:prstGeom prst="rect">
            <a:avLst/>
          </a:prstGeom>
        </p:spPr>
        <p:txBody>
          <a:bodyPr rtlCol="0">
            <a:spAutoFit/>
          </a:bodyPr>
          <a:lstStyle/>
          <a:p>
            <a:r>
              <a:rPr lang="en-US" b="1" i="1" dirty="0"/>
              <a:t>Chapter 2 Part 1 Recitation – Naming Convention, Data Types, and Literals and Arithmetic Operators</a:t>
            </a:r>
            <a:endParaRPr lang="en-US" sz="2800" b="1" dirty="0"/>
          </a:p>
        </p:txBody>
      </p:sp>
      <p:sp>
        <p:nvSpPr>
          <p:cNvPr id="9" name="TextBox 8">
            <a:extLst>
              <a:ext uri="{FF2B5EF4-FFF2-40B4-BE49-F238E27FC236}">
                <a16:creationId xmlns:a16="http://schemas.microsoft.com/office/drawing/2014/main" xmlns="" id="{C8A2FB76-F8B0-43F7-894D-5E78F4B43AE2}"/>
              </a:ext>
            </a:extLst>
          </p:cNvPr>
          <p:cNvSpPr txBox="1"/>
          <p:nvPr/>
        </p:nvSpPr>
        <p:spPr>
          <a:xfrm>
            <a:off x="387971" y="845410"/>
            <a:ext cx="8134066" cy="369332"/>
          </a:xfrm>
          <a:prstGeom prst="rect">
            <a:avLst/>
          </a:prstGeom>
        </p:spPr>
        <p:txBody>
          <a:bodyPr rtlCol="0">
            <a:spAutoFit/>
          </a:bodyPr>
          <a:lstStyle/>
          <a:p>
            <a:r>
              <a:rPr lang="en-US" dirty="0"/>
              <a:t>Subpart 2, Activity #3:</a:t>
            </a:r>
          </a:p>
        </p:txBody>
      </p:sp>
      <p:pic>
        <p:nvPicPr>
          <p:cNvPr id="4" name="Picture 3" descr="Lab_chapter_2_part_1_a – Paulo Brasko - Mozilla Firefox">
            <a:extLst>
              <a:ext uri="{FF2B5EF4-FFF2-40B4-BE49-F238E27FC236}">
                <a16:creationId xmlns:a16="http://schemas.microsoft.com/office/drawing/2014/main" xmlns="" id="{DD217526-8861-4A60-BFD5-BBC0D4802D51}"/>
              </a:ext>
            </a:extLst>
          </p:cNvPr>
          <p:cNvPicPr>
            <a:picLocks noChangeAspect="1"/>
          </p:cNvPicPr>
          <p:nvPr/>
        </p:nvPicPr>
        <p:blipFill rotWithShape="1">
          <a:blip r:embed="rId3">
            <a:extLst>
              <a:ext uri="{28A0092B-C50C-407E-A947-70E740481C1C}">
                <a14:useLocalDpi xmlns:a14="http://schemas.microsoft.com/office/drawing/2010/main" val="0"/>
              </a:ext>
            </a:extLst>
          </a:blip>
          <a:srcRect l="17785" t="19413" r="18920" b="43026"/>
          <a:stretch/>
        </p:blipFill>
        <p:spPr>
          <a:xfrm>
            <a:off x="303222" y="1214742"/>
            <a:ext cx="8452807" cy="2719137"/>
          </a:xfrm>
          <a:prstGeom prst="rect">
            <a:avLst/>
          </a:prstGeom>
        </p:spPr>
      </p:pic>
      <p:sp>
        <p:nvSpPr>
          <p:cNvPr id="10" name="TextBox 9">
            <a:extLst>
              <a:ext uri="{FF2B5EF4-FFF2-40B4-BE49-F238E27FC236}">
                <a16:creationId xmlns:a16="http://schemas.microsoft.com/office/drawing/2014/main" xmlns="" id="{B6D04AFE-D548-4BC6-B64D-DF688509E3CA}"/>
              </a:ext>
            </a:extLst>
          </p:cNvPr>
          <p:cNvSpPr txBox="1"/>
          <p:nvPr/>
        </p:nvSpPr>
        <p:spPr>
          <a:xfrm>
            <a:off x="387971" y="4250717"/>
            <a:ext cx="8134066" cy="646331"/>
          </a:xfrm>
          <a:prstGeom prst="rect">
            <a:avLst/>
          </a:prstGeom>
        </p:spPr>
        <p:txBody>
          <a:bodyPr rtlCol="0">
            <a:spAutoFit/>
          </a:bodyPr>
          <a:lstStyle/>
          <a:p>
            <a:r>
              <a:rPr lang="en-US" dirty="0"/>
              <a:t>This program will require nothing more than declaring and initializing some variables, performing a calculation, and printing the result.</a:t>
            </a:r>
          </a:p>
        </p:txBody>
      </p:sp>
    </p:spTree>
    <p:extLst>
      <p:ext uri="{BB962C8B-B14F-4D97-AF65-F5344CB8AC3E}">
        <p14:creationId xmlns:p14="http://schemas.microsoft.com/office/powerpoint/2010/main" val="417223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646331"/>
          </a:xfrm>
          <a:prstGeom prst="rect">
            <a:avLst/>
          </a:prstGeom>
        </p:spPr>
        <p:txBody>
          <a:bodyPr rtlCol="0">
            <a:spAutoFit/>
          </a:bodyPr>
          <a:lstStyle/>
          <a:p>
            <a:r>
              <a:rPr lang="en-US" b="1" i="1" dirty="0"/>
              <a:t>Chapter 2 Part 1 Recitation – Naming Convention, Data Types, and Literals and Arithmetic Operators</a:t>
            </a:r>
            <a:endParaRPr lang="en-US" sz="2800" b="1" dirty="0"/>
          </a:p>
        </p:txBody>
      </p:sp>
      <p:sp>
        <p:nvSpPr>
          <p:cNvPr id="9" name="TextBox 8">
            <a:extLst>
              <a:ext uri="{FF2B5EF4-FFF2-40B4-BE49-F238E27FC236}">
                <a16:creationId xmlns:a16="http://schemas.microsoft.com/office/drawing/2014/main" xmlns="" id="{C8A2FB76-F8B0-43F7-894D-5E78F4B43AE2}"/>
              </a:ext>
            </a:extLst>
          </p:cNvPr>
          <p:cNvSpPr txBox="1"/>
          <p:nvPr/>
        </p:nvSpPr>
        <p:spPr>
          <a:xfrm>
            <a:off x="387971" y="845410"/>
            <a:ext cx="8134066" cy="369332"/>
          </a:xfrm>
          <a:prstGeom prst="rect">
            <a:avLst/>
          </a:prstGeom>
        </p:spPr>
        <p:txBody>
          <a:bodyPr rtlCol="0">
            <a:spAutoFit/>
          </a:bodyPr>
          <a:lstStyle/>
          <a:p>
            <a:r>
              <a:rPr lang="en-US" dirty="0"/>
              <a:t>Subpart 2, Activity #4:</a:t>
            </a:r>
          </a:p>
        </p:txBody>
      </p:sp>
      <p:pic>
        <p:nvPicPr>
          <p:cNvPr id="3" name="Picture 2" descr="Lab_chapter_2_part_1_a – Paulo Brasko - Mozilla Firefox">
            <a:extLst>
              <a:ext uri="{FF2B5EF4-FFF2-40B4-BE49-F238E27FC236}">
                <a16:creationId xmlns:a16="http://schemas.microsoft.com/office/drawing/2014/main" xmlns="" id="{E2F0F006-6631-4DDA-B6D6-349ED629E16F}"/>
              </a:ext>
            </a:extLst>
          </p:cNvPr>
          <p:cNvPicPr>
            <a:picLocks noChangeAspect="1"/>
          </p:cNvPicPr>
          <p:nvPr/>
        </p:nvPicPr>
        <p:blipFill rotWithShape="1">
          <a:blip r:embed="rId3">
            <a:extLst>
              <a:ext uri="{28A0092B-C50C-407E-A947-70E740481C1C}">
                <a14:useLocalDpi xmlns:a14="http://schemas.microsoft.com/office/drawing/2010/main" val="0"/>
              </a:ext>
            </a:extLst>
          </a:blip>
          <a:srcRect l="17500" t="39805" r="34605" b="33009"/>
          <a:stretch/>
        </p:blipFill>
        <p:spPr>
          <a:xfrm>
            <a:off x="387971" y="1214742"/>
            <a:ext cx="7680960" cy="2363359"/>
          </a:xfrm>
          <a:prstGeom prst="rect">
            <a:avLst/>
          </a:prstGeom>
        </p:spPr>
      </p:pic>
      <p:sp>
        <p:nvSpPr>
          <p:cNvPr id="8" name="TextBox 7">
            <a:extLst>
              <a:ext uri="{FF2B5EF4-FFF2-40B4-BE49-F238E27FC236}">
                <a16:creationId xmlns:a16="http://schemas.microsoft.com/office/drawing/2014/main" xmlns="" id="{880CD89F-C9F9-4DDC-9F1C-9F2C13FB9295}"/>
              </a:ext>
            </a:extLst>
          </p:cNvPr>
          <p:cNvSpPr txBox="1"/>
          <p:nvPr/>
        </p:nvSpPr>
        <p:spPr>
          <a:xfrm>
            <a:off x="387971" y="3301102"/>
            <a:ext cx="8134066" cy="2862322"/>
          </a:xfrm>
          <a:prstGeom prst="rect">
            <a:avLst/>
          </a:prstGeom>
        </p:spPr>
        <p:txBody>
          <a:bodyPr rtlCol="0">
            <a:spAutoFit/>
          </a:bodyPr>
          <a:lstStyle/>
          <a:p>
            <a:r>
              <a:rPr lang="en-US" dirty="0"/>
              <a:t>As in activity 3, this program will require nothing more than declaring and initializing some variables, performing a calculation, and printing the result.</a:t>
            </a:r>
          </a:p>
          <a:p>
            <a:endParaRPr lang="en-US" dirty="0"/>
          </a:p>
          <a:p>
            <a:r>
              <a:rPr lang="en-US" u="sng" dirty="0"/>
              <a:t>Note</a:t>
            </a:r>
            <a:r>
              <a:rPr lang="en-US" dirty="0"/>
              <a:t>: </a:t>
            </a:r>
          </a:p>
          <a:p>
            <a:endParaRPr lang="en-US" u="sng" dirty="0"/>
          </a:p>
          <a:p>
            <a:r>
              <a:rPr lang="en-US" i="1" dirty="0" err="1"/>
              <a:t>Math.PI</a:t>
            </a:r>
            <a:r>
              <a:rPr lang="en-US" i="1" dirty="0"/>
              <a:t> </a:t>
            </a:r>
            <a:r>
              <a:rPr lang="en-US" dirty="0"/>
              <a:t>is a Java constant that represents the value of pi.</a:t>
            </a:r>
          </a:p>
          <a:p>
            <a:r>
              <a:rPr lang="en-US" dirty="0"/>
              <a:t>See </a:t>
            </a:r>
            <a:r>
              <a:rPr lang="en-US" dirty="0">
                <a:hlinkClick r:id="rId4"/>
              </a:rPr>
              <a:t>https://docs.oracle.com/javase/8/docs/api/java/lang/Math.html#PI</a:t>
            </a:r>
            <a:endParaRPr lang="en-US" dirty="0"/>
          </a:p>
          <a:p>
            <a:endParaRPr lang="en-US" dirty="0"/>
          </a:p>
          <a:p>
            <a:r>
              <a:rPr lang="en-US" dirty="0" err="1"/>
              <a:t>Math.pow</a:t>
            </a:r>
            <a:r>
              <a:rPr lang="en-US" dirty="0"/>
              <a:t>(</a:t>
            </a:r>
            <a:r>
              <a:rPr lang="en-US" dirty="0" err="1"/>
              <a:t>a,b</a:t>
            </a:r>
            <a:r>
              <a:rPr lang="en-US" dirty="0"/>
              <a:t>) can be used to raise a to the </a:t>
            </a:r>
            <a:r>
              <a:rPr lang="en-US" dirty="0" err="1"/>
              <a:t>bth</a:t>
            </a:r>
            <a:r>
              <a:rPr lang="en-US" dirty="0"/>
              <a:t> power, see </a:t>
            </a:r>
            <a:r>
              <a:rPr lang="en-US" dirty="0">
                <a:hlinkClick r:id="rId5"/>
              </a:rPr>
              <a:t>https://docs.oracle.com/javase/8/docs/api/java/lang/Math.html#pow</a:t>
            </a:r>
            <a:endParaRPr lang="en-US" dirty="0"/>
          </a:p>
        </p:txBody>
      </p:sp>
    </p:spTree>
    <p:extLst>
      <p:ext uri="{BB962C8B-B14F-4D97-AF65-F5344CB8AC3E}">
        <p14:creationId xmlns:p14="http://schemas.microsoft.com/office/powerpoint/2010/main" val="25700275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646331"/>
          </a:xfrm>
          <a:prstGeom prst="rect">
            <a:avLst/>
          </a:prstGeom>
        </p:spPr>
        <p:txBody>
          <a:bodyPr rtlCol="0">
            <a:spAutoFit/>
          </a:bodyPr>
          <a:lstStyle/>
          <a:p>
            <a:r>
              <a:rPr lang="en-US" b="1" i="1" dirty="0"/>
              <a:t>Chapter 2 Part 1 Recitation – Naming Convention, Data Types, and Literals and Arithmetic Operators</a:t>
            </a:r>
            <a:endParaRPr lang="en-US" sz="2800" b="1" dirty="0"/>
          </a:p>
        </p:txBody>
      </p:sp>
      <p:sp>
        <p:nvSpPr>
          <p:cNvPr id="9" name="TextBox 8">
            <a:extLst>
              <a:ext uri="{FF2B5EF4-FFF2-40B4-BE49-F238E27FC236}">
                <a16:creationId xmlns:a16="http://schemas.microsoft.com/office/drawing/2014/main" xmlns="" id="{C8A2FB76-F8B0-43F7-894D-5E78F4B43AE2}"/>
              </a:ext>
            </a:extLst>
          </p:cNvPr>
          <p:cNvSpPr txBox="1"/>
          <p:nvPr/>
        </p:nvSpPr>
        <p:spPr>
          <a:xfrm>
            <a:off x="159371" y="824279"/>
            <a:ext cx="8134066" cy="369332"/>
          </a:xfrm>
          <a:prstGeom prst="rect">
            <a:avLst/>
          </a:prstGeom>
        </p:spPr>
        <p:txBody>
          <a:bodyPr rtlCol="0">
            <a:spAutoFit/>
          </a:bodyPr>
          <a:lstStyle/>
          <a:p>
            <a:r>
              <a:rPr lang="en-US" dirty="0"/>
              <a:t>Subpart 2, Activity #5:</a:t>
            </a:r>
          </a:p>
        </p:txBody>
      </p:sp>
      <p:sp>
        <p:nvSpPr>
          <p:cNvPr id="8" name="TextBox 7">
            <a:extLst>
              <a:ext uri="{FF2B5EF4-FFF2-40B4-BE49-F238E27FC236}">
                <a16:creationId xmlns:a16="http://schemas.microsoft.com/office/drawing/2014/main" xmlns="" id="{880CD89F-C9F9-4DDC-9F1C-9F2C13FB9295}"/>
              </a:ext>
            </a:extLst>
          </p:cNvPr>
          <p:cNvSpPr txBox="1"/>
          <p:nvPr/>
        </p:nvSpPr>
        <p:spPr>
          <a:xfrm>
            <a:off x="387971" y="3301102"/>
            <a:ext cx="5290934" cy="2031325"/>
          </a:xfrm>
          <a:prstGeom prst="rect">
            <a:avLst/>
          </a:prstGeom>
        </p:spPr>
        <p:txBody>
          <a:bodyPr wrap="square" rtlCol="0">
            <a:spAutoFit/>
          </a:bodyPr>
          <a:lstStyle/>
          <a:p>
            <a:r>
              <a:rPr lang="en-US" dirty="0"/>
              <a:t>Comments: </a:t>
            </a:r>
          </a:p>
          <a:p>
            <a:endParaRPr lang="en-US" dirty="0"/>
          </a:p>
          <a:p>
            <a:pPr marL="285750" indent="-285750">
              <a:buFont typeface="Arial" panose="020B0604020202020204" pitchFamily="34" charset="0"/>
              <a:buChar char="•"/>
            </a:pPr>
            <a:r>
              <a:rPr lang="en-US" dirty="0"/>
              <a:t>Integer division: a/b = truncated result of the division of a by b (for example, 7/2 = 3)</a:t>
            </a:r>
          </a:p>
          <a:p>
            <a:pPr marL="285750" indent="-285750">
              <a:buFont typeface="Arial" panose="020B0604020202020204" pitchFamily="34" charset="0"/>
              <a:buChar char="•"/>
            </a:pPr>
            <a:r>
              <a:rPr lang="en-US" dirty="0"/>
              <a:t>Remainder operator is % (7 % 2 =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Lab_chapter_2_part_1_a – Paulo Brasko - Mozilla Firefox">
            <a:extLst>
              <a:ext uri="{FF2B5EF4-FFF2-40B4-BE49-F238E27FC236}">
                <a16:creationId xmlns:a16="http://schemas.microsoft.com/office/drawing/2014/main" xmlns="" id="{633E0C5D-026C-4A27-8077-AABB725B50C5}"/>
              </a:ext>
            </a:extLst>
          </p:cNvPr>
          <p:cNvPicPr>
            <a:picLocks noChangeAspect="1"/>
          </p:cNvPicPr>
          <p:nvPr/>
        </p:nvPicPr>
        <p:blipFill rotWithShape="1">
          <a:blip r:embed="rId3">
            <a:extLst>
              <a:ext uri="{28A0092B-C50C-407E-A947-70E740481C1C}">
                <a14:useLocalDpi xmlns:a14="http://schemas.microsoft.com/office/drawing/2010/main" val="0"/>
              </a:ext>
            </a:extLst>
          </a:blip>
          <a:srcRect l="17500" t="66506" r="18552" b="11163"/>
          <a:stretch/>
        </p:blipFill>
        <p:spPr>
          <a:xfrm>
            <a:off x="159371" y="1193611"/>
            <a:ext cx="8869680" cy="1679048"/>
          </a:xfrm>
          <a:prstGeom prst="rect">
            <a:avLst/>
          </a:prstGeom>
        </p:spPr>
      </p:pic>
    </p:spTree>
    <p:extLst>
      <p:ext uri="{BB962C8B-B14F-4D97-AF65-F5344CB8AC3E}">
        <p14:creationId xmlns:p14="http://schemas.microsoft.com/office/powerpoint/2010/main" val="21398349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646331"/>
          </a:xfrm>
          <a:prstGeom prst="rect">
            <a:avLst/>
          </a:prstGeom>
        </p:spPr>
        <p:txBody>
          <a:bodyPr rtlCol="0">
            <a:spAutoFit/>
          </a:bodyPr>
          <a:lstStyle/>
          <a:p>
            <a:r>
              <a:rPr lang="en-US" b="1" i="1" dirty="0"/>
              <a:t>Chapter 2 Part 1 Recitation – Naming Convention, Data Types, and Literals and Arithmetic Operators</a:t>
            </a:r>
            <a:endParaRPr lang="en-US" sz="2800" b="1" dirty="0"/>
          </a:p>
        </p:txBody>
      </p:sp>
      <p:sp>
        <p:nvSpPr>
          <p:cNvPr id="9" name="TextBox 8">
            <a:extLst>
              <a:ext uri="{FF2B5EF4-FFF2-40B4-BE49-F238E27FC236}">
                <a16:creationId xmlns:a16="http://schemas.microsoft.com/office/drawing/2014/main" xmlns="" id="{C8A2FB76-F8B0-43F7-894D-5E78F4B43AE2}"/>
              </a:ext>
            </a:extLst>
          </p:cNvPr>
          <p:cNvSpPr txBox="1"/>
          <p:nvPr/>
        </p:nvSpPr>
        <p:spPr>
          <a:xfrm>
            <a:off x="159371" y="824279"/>
            <a:ext cx="8134066" cy="1200329"/>
          </a:xfrm>
          <a:prstGeom prst="rect">
            <a:avLst/>
          </a:prstGeom>
        </p:spPr>
        <p:txBody>
          <a:bodyPr rtlCol="0">
            <a:spAutoFit/>
          </a:bodyPr>
          <a:lstStyle/>
          <a:p>
            <a:r>
              <a:rPr lang="en-US" dirty="0"/>
              <a:t>What to demonstrate for Part 1:</a:t>
            </a:r>
          </a:p>
          <a:p>
            <a:endParaRPr lang="en-US" dirty="0"/>
          </a:p>
          <a:p>
            <a:r>
              <a:rPr lang="en-US" dirty="0">
                <a:sym typeface="Wingdings" panose="05000000000000000000" pitchFamily="2" charset="2"/>
              </a:rPr>
              <a:t> Show that your four short programs run and print out the request information.  Make sure the source code is available for review.</a:t>
            </a:r>
            <a:endParaRPr lang="en-US" dirty="0"/>
          </a:p>
        </p:txBody>
      </p:sp>
    </p:spTree>
    <p:extLst>
      <p:ext uri="{BB962C8B-B14F-4D97-AF65-F5344CB8AC3E}">
        <p14:creationId xmlns:p14="http://schemas.microsoft.com/office/powerpoint/2010/main" val="139115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E3B08F5-C41C-419B-9C0B-810DA47E9917}"/>
              </a:ext>
            </a:extLst>
          </p:cNvPr>
          <p:cNvSpPr/>
          <p:nvPr/>
        </p:nvSpPr>
        <p:spPr>
          <a:xfrm>
            <a:off x="38100" y="122003"/>
            <a:ext cx="9105900" cy="769441"/>
          </a:xfrm>
          <a:prstGeom prst="rect">
            <a:avLst/>
          </a:prstGeom>
        </p:spPr>
        <p:txBody>
          <a:bodyPr wrap="square">
            <a:spAutoFit/>
          </a:bodyPr>
          <a:lstStyle/>
          <a:p>
            <a:r>
              <a:rPr lang="fr-FR" sz="2200" b="1" i="1" dirty="0" err="1">
                <a:solidFill>
                  <a:srgbClr val="0000FF"/>
                </a:solidFill>
              </a:rPr>
              <a:t>Chapter</a:t>
            </a:r>
            <a:r>
              <a:rPr lang="fr-FR" sz="2200" b="1" i="1" dirty="0">
                <a:solidFill>
                  <a:srgbClr val="0000FF"/>
                </a:solidFill>
              </a:rPr>
              <a:t> 2 Part 2 </a:t>
            </a:r>
            <a:r>
              <a:rPr lang="fr-FR" sz="2200" b="1" i="1" dirty="0" err="1">
                <a:solidFill>
                  <a:srgbClr val="0000FF"/>
                </a:solidFill>
              </a:rPr>
              <a:t>Recitation</a:t>
            </a:r>
            <a:r>
              <a:rPr lang="fr-FR" sz="2200" b="1" i="1" dirty="0">
                <a:solidFill>
                  <a:srgbClr val="0000FF"/>
                </a:solidFill>
              </a:rPr>
              <a:t> – Java API, String Class, Variable Scope, </a:t>
            </a:r>
            <a:r>
              <a:rPr lang="fr-FR" sz="2200" b="1" i="1" dirty="0" err="1">
                <a:solidFill>
                  <a:srgbClr val="0000FF"/>
                </a:solidFill>
              </a:rPr>
              <a:t>Comments</a:t>
            </a:r>
            <a:r>
              <a:rPr lang="fr-FR" sz="2200" b="1" i="1" dirty="0">
                <a:solidFill>
                  <a:srgbClr val="0000FF"/>
                </a:solidFill>
              </a:rPr>
              <a:t>, Code Style</a:t>
            </a:r>
            <a:endParaRPr lang="fr-FR" sz="2200" b="1" dirty="0"/>
          </a:p>
        </p:txBody>
      </p:sp>
      <p:sp>
        <p:nvSpPr>
          <p:cNvPr id="10" name="TextBox 9">
            <a:extLst>
              <a:ext uri="{FF2B5EF4-FFF2-40B4-BE49-F238E27FC236}">
                <a16:creationId xmlns:a16="http://schemas.microsoft.com/office/drawing/2014/main" xmlns="" id="{D22F8C2A-BDB6-47C9-9988-7EDD9E58EC3C}"/>
              </a:ext>
            </a:extLst>
          </p:cNvPr>
          <p:cNvSpPr txBox="1"/>
          <p:nvPr/>
        </p:nvSpPr>
        <p:spPr>
          <a:xfrm>
            <a:off x="323386" y="964584"/>
            <a:ext cx="8497228" cy="430887"/>
          </a:xfrm>
          <a:prstGeom prst="rect">
            <a:avLst/>
          </a:prstGeom>
        </p:spPr>
        <p:txBody>
          <a:bodyPr wrap="square" rtlCol="0">
            <a:spAutoFit/>
          </a:bodyPr>
          <a:lstStyle/>
          <a:p>
            <a:r>
              <a:rPr lang="en-US" sz="2200" dirty="0">
                <a:solidFill>
                  <a:srgbClr val="002060"/>
                </a:solidFill>
              </a:rPr>
              <a:t>This is broken up into three activities.  Activity #1: </a:t>
            </a:r>
          </a:p>
        </p:txBody>
      </p:sp>
      <p:pic>
        <p:nvPicPr>
          <p:cNvPr id="11" name="Picture 10" descr="Lab_chapter_2_part_2_a – Paulo Brasko - Mozilla Firefox">
            <a:extLst>
              <a:ext uri="{FF2B5EF4-FFF2-40B4-BE49-F238E27FC236}">
                <a16:creationId xmlns:a16="http://schemas.microsoft.com/office/drawing/2014/main" xmlns="" id="{A82E6B72-1E2B-4F00-A46E-BD58ADB8F7E5}"/>
              </a:ext>
            </a:extLst>
          </p:cNvPr>
          <p:cNvPicPr>
            <a:picLocks noChangeAspect="1"/>
          </p:cNvPicPr>
          <p:nvPr/>
        </p:nvPicPr>
        <p:blipFill rotWithShape="1">
          <a:blip r:embed="rId3">
            <a:extLst>
              <a:ext uri="{28A0092B-C50C-407E-A947-70E740481C1C}">
                <a14:useLocalDpi xmlns:a14="http://schemas.microsoft.com/office/drawing/2010/main" val="0"/>
              </a:ext>
            </a:extLst>
          </a:blip>
          <a:srcRect l="18421" t="20387" r="18947" b="17717"/>
          <a:stretch/>
        </p:blipFill>
        <p:spPr>
          <a:xfrm>
            <a:off x="541421" y="1468610"/>
            <a:ext cx="7955280" cy="4261764"/>
          </a:xfrm>
          <a:prstGeom prst="rect">
            <a:avLst/>
          </a:prstGeom>
        </p:spPr>
      </p:pic>
      <p:sp>
        <p:nvSpPr>
          <p:cNvPr id="12" name="TextBox 11">
            <a:extLst>
              <a:ext uri="{FF2B5EF4-FFF2-40B4-BE49-F238E27FC236}">
                <a16:creationId xmlns:a16="http://schemas.microsoft.com/office/drawing/2014/main" xmlns="" id="{26930FEF-A8F3-42B3-AFA4-3456EAF87EBB}"/>
              </a:ext>
            </a:extLst>
          </p:cNvPr>
          <p:cNvSpPr txBox="1"/>
          <p:nvPr/>
        </p:nvSpPr>
        <p:spPr>
          <a:xfrm>
            <a:off x="323386" y="5575071"/>
            <a:ext cx="7955279" cy="1200329"/>
          </a:xfrm>
          <a:prstGeom prst="rect">
            <a:avLst/>
          </a:prstGeom>
        </p:spPr>
        <p:txBody>
          <a:bodyPr wrap="square" rtlCol="0">
            <a:spAutoFit/>
          </a:bodyPr>
          <a:lstStyle/>
          <a:p>
            <a:r>
              <a:rPr lang="en-US" dirty="0"/>
              <a:t>This is much like the programs completed for Part 1, except you will have to look up a new operation to perform, which will be part of a pre-existing Java class.  Note: There are also built in Java methods to convert degrees to radians (or vice versa), or you can choose to calculate the conversion yourself (180 degrees = pi radians).</a:t>
            </a:r>
          </a:p>
        </p:txBody>
      </p:sp>
    </p:spTree>
    <p:extLst>
      <p:ext uri="{BB962C8B-B14F-4D97-AF65-F5344CB8AC3E}">
        <p14:creationId xmlns:p14="http://schemas.microsoft.com/office/powerpoint/2010/main" val="2447256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E3B08F5-C41C-419B-9C0B-810DA47E9917}"/>
              </a:ext>
            </a:extLst>
          </p:cNvPr>
          <p:cNvSpPr/>
          <p:nvPr/>
        </p:nvSpPr>
        <p:spPr>
          <a:xfrm>
            <a:off x="38100" y="122003"/>
            <a:ext cx="9105900" cy="769441"/>
          </a:xfrm>
          <a:prstGeom prst="rect">
            <a:avLst/>
          </a:prstGeom>
        </p:spPr>
        <p:txBody>
          <a:bodyPr wrap="square">
            <a:spAutoFit/>
          </a:bodyPr>
          <a:lstStyle/>
          <a:p>
            <a:r>
              <a:rPr lang="fr-FR" sz="2200" b="1" i="1" dirty="0" err="1">
                <a:solidFill>
                  <a:srgbClr val="0000FF"/>
                </a:solidFill>
              </a:rPr>
              <a:t>Chapter</a:t>
            </a:r>
            <a:r>
              <a:rPr lang="fr-FR" sz="2200" b="1" i="1" dirty="0">
                <a:solidFill>
                  <a:srgbClr val="0000FF"/>
                </a:solidFill>
              </a:rPr>
              <a:t> 2 Part 2 </a:t>
            </a:r>
            <a:r>
              <a:rPr lang="fr-FR" sz="2200" b="1" i="1" dirty="0" err="1">
                <a:solidFill>
                  <a:srgbClr val="0000FF"/>
                </a:solidFill>
              </a:rPr>
              <a:t>Recitation</a:t>
            </a:r>
            <a:r>
              <a:rPr lang="fr-FR" sz="2200" b="1" i="1" dirty="0">
                <a:solidFill>
                  <a:srgbClr val="0000FF"/>
                </a:solidFill>
              </a:rPr>
              <a:t> – Java API, String Class, Variable Scope, </a:t>
            </a:r>
            <a:r>
              <a:rPr lang="fr-FR" sz="2200" b="1" i="1" dirty="0" err="1">
                <a:solidFill>
                  <a:srgbClr val="0000FF"/>
                </a:solidFill>
              </a:rPr>
              <a:t>Comments</a:t>
            </a:r>
            <a:r>
              <a:rPr lang="fr-FR" sz="2200" b="1" i="1" dirty="0">
                <a:solidFill>
                  <a:srgbClr val="0000FF"/>
                </a:solidFill>
              </a:rPr>
              <a:t>, Code Style</a:t>
            </a:r>
            <a:endParaRPr lang="fr-FR" sz="2200" b="1" dirty="0"/>
          </a:p>
        </p:txBody>
      </p:sp>
      <p:sp>
        <p:nvSpPr>
          <p:cNvPr id="10" name="TextBox 9">
            <a:extLst>
              <a:ext uri="{FF2B5EF4-FFF2-40B4-BE49-F238E27FC236}">
                <a16:creationId xmlns:a16="http://schemas.microsoft.com/office/drawing/2014/main" xmlns="" id="{D22F8C2A-BDB6-47C9-9988-7EDD9E58EC3C}"/>
              </a:ext>
            </a:extLst>
          </p:cNvPr>
          <p:cNvSpPr txBox="1"/>
          <p:nvPr/>
        </p:nvSpPr>
        <p:spPr>
          <a:xfrm>
            <a:off x="323386" y="964584"/>
            <a:ext cx="8497228" cy="430887"/>
          </a:xfrm>
          <a:prstGeom prst="rect">
            <a:avLst/>
          </a:prstGeom>
        </p:spPr>
        <p:txBody>
          <a:bodyPr wrap="square" rtlCol="0">
            <a:spAutoFit/>
          </a:bodyPr>
          <a:lstStyle/>
          <a:p>
            <a:r>
              <a:rPr lang="en-US" sz="2200" dirty="0">
                <a:solidFill>
                  <a:srgbClr val="002060"/>
                </a:solidFill>
              </a:rPr>
              <a:t>Activity #2: Scope, Comments, and Code Style</a:t>
            </a:r>
          </a:p>
        </p:txBody>
      </p:sp>
      <p:sp>
        <p:nvSpPr>
          <p:cNvPr id="7" name="TextBox 6">
            <a:extLst>
              <a:ext uri="{FF2B5EF4-FFF2-40B4-BE49-F238E27FC236}">
                <a16:creationId xmlns:a16="http://schemas.microsoft.com/office/drawing/2014/main" xmlns="" id="{816CDFCB-9AEE-4AA7-B6B9-5AD705372BE9}"/>
              </a:ext>
            </a:extLst>
          </p:cNvPr>
          <p:cNvSpPr txBox="1"/>
          <p:nvPr/>
        </p:nvSpPr>
        <p:spPr>
          <a:xfrm>
            <a:off x="419638" y="1468611"/>
            <a:ext cx="7955279" cy="4801314"/>
          </a:xfrm>
          <a:prstGeom prst="rect">
            <a:avLst/>
          </a:prstGeom>
        </p:spPr>
        <p:txBody>
          <a:bodyPr wrap="square" rtlCol="0">
            <a:spAutoFit/>
          </a:bodyPr>
          <a:lstStyle/>
          <a:p>
            <a:pPr marL="342900" indent="-342900">
              <a:buFont typeface="+mj-lt"/>
              <a:buAutoNum type="arabicPeriod"/>
            </a:pPr>
            <a:r>
              <a:rPr lang="en-US" dirty="0"/>
              <a:t>To start, you will need to create a new project, delete any source code that shows up by default, and replace it with the block of code given by the professor:</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r>
              <a:rPr lang="en-US" dirty="0"/>
              <a:t>Please make note of his comments regarding the need to adjust punctuation symbols (for example, you will need to retype any double quote “ and single quote ‘ characters so that NetBeans will recognize them).</a:t>
            </a:r>
          </a:p>
          <a:p>
            <a:pPr marL="342900" indent="-342900">
              <a:buFont typeface="+mj-lt"/>
              <a:buAutoNum type="arabicPeriod"/>
            </a:pPr>
            <a:endParaRPr lang="en-US" dirty="0"/>
          </a:p>
          <a:p>
            <a:endParaRPr lang="en-US" dirty="0"/>
          </a:p>
        </p:txBody>
      </p:sp>
      <p:pic>
        <p:nvPicPr>
          <p:cNvPr id="5" name="Picture 4" descr="Lab_chapter_2_part_2_a – Paulo Brasko - Mozilla Firefox">
            <a:extLst>
              <a:ext uri="{FF2B5EF4-FFF2-40B4-BE49-F238E27FC236}">
                <a16:creationId xmlns:a16="http://schemas.microsoft.com/office/drawing/2014/main" xmlns="" id="{03AA0702-381B-470A-88A9-F07C42CA2979}"/>
              </a:ext>
            </a:extLst>
          </p:cNvPr>
          <p:cNvPicPr>
            <a:picLocks noChangeAspect="1"/>
          </p:cNvPicPr>
          <p:nvPr/>
        </p:nvPicPr>
        <p:blipFill rotWithShape="1">
          <a:blip r:embed="rId3">
            <a:extLst>
              <a:ext uri="{28A0092B-C50C-407E-A947-70E740481C1C}">
                <a14:useLocalDpi xmlns:a14="http://schemas.microsoft.com/office/drawing/2010/main" val="0"/>
              </a:ext>
            </a:extLst>
          </a:blip>
          <a:srcRect l="18026" t="61895" r="22369" b="13889"/>
          <a:stretch/>
        </p:blipFill>
        <p:spPr>
          <a:xfrm>
            <a:off x="384810" y="2655053"/>
            <a:ext cx="8412480" cy="1852694"/>
          </a:xfrm>
          <a:prstGeom prst="rect">
            <a:avLst/>
          </a:prstGeom>
        </p:spPr>
      </p:pic>
    </p:spTree>
    <p:extLst>
      <p:ext uri="{BB962C8B-B14F-4D97-AF65-F5344CB8AC3E}">
        <p14:creationId xmlns:p14="http://schemas.microsoft.com/office/powerpoint/2010/main" val="33990899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E3B08F5-C41C-419B-9C0B-810DA47E9917}"/>
              </a:ext>
            </a:extLst>
          </p:cNvPr>
          <p:cNvSpPr/>
          <p:nvPr/>
        </p:nvSpPr>
        <p:spPr>
          <a:xfrm>
            <a:off x="38100" y="122003"/>
            <a:ext cx="9105900" cy="769441"/>
          </a:xfrm>
          <a:prstGeom prst="rect">
            <a:avLst/>
          </a:prstGeom>
        </p:spPr>
        <p:txBody>
          <a:bodyPr wrap="square">
            <a:spAutoFit/>
          </a:bodyPr>
          <a:lstStyle/>
          <a:p>
            <a:r>
              <a:rPr lang="fr-FR" sz="2200" b="1" i="1" dirty="0" err="1">
                <a:solidFill>
                  <a:srgbClr val="0000FF"/>
                </a:solidFill>
              </a:rPr>
              <a:t>Chapter</a:t>
            </a:r>
            <a:r>
              <a:rPr lang="fr-FR" sz="2200" b="1" i="1" dirty="0">
                <a:solidFill>
                  <a:srgbClr val="0000FF"/>
                </a:solidFill>
              </a:rPr>
              <a:t> 2 Part 2 </a:t>
            </a:r>
            <a:r>
              <a:rPr lang="fr-FR" sz="2200" b="1" i="1" dirty="0" err="1">
                <a:solidFill>
                  <a:srgbClr val="0000FF"/>
                </a:solidFill>
              </a:rPr>
              <a:t>Recitation</a:t>
            </a:r>
            <a:r>
              <a:rPr lang="fr-FR" sz="2200" b="1" i="1" dirty="0">
                <a:solidFill>
                  <a:srgbClr val="0000FF"/>
                </a:solidFill>
              </a:rPr>
              <a:t> – Java API, String Class, Variable Scope, </a:t>
            </a:r>
            <a:r>
              <a:rPr lang="fr-FR" sz="2200" b="1" i="1" dirty="0" err="1">
                <a:solidFill>
                  <a:srgbClr val="0000FF"/>
                </a:solidFill>
              </a:rPr>
              <a:t>Comments</a:t>
            </a:r>
            <a:r>
              <a:rPr lang="fr-FR" sz="2200" b="1" i="1" dirty="0">
                <a:solidFill>
                  <a:srgbClr val="0000FF"/>
                </a:solidFill>
              </a:rPr>
              <a:t>, Code Style</a:t>
            </a:r>
            <a:endParaRPr lang="fr-FR" sz="2200" b="1" dirty="0"/>
          </a:p>
        </p:txBody>
      </p:sp>
      <p:sp>
        <p:nvSpPr>
          <p:cNvPr id="10" name="TextBox 9">
            <a:extLst>
              <a:ext uri="{FF2B5EF4-FFF2-40B4-BE49-F238E27FC236}">
                <a16:creationId xmlns:a16="http://schemas.microsoft.com/office/drawing/2014/main" xmlns="" id="{D22F8C2A-BDB6-47C9-9988-7EDD9E58EC3C}"/>
              </a:ext>
            </a:extLst>
          </p:cNvPr>
          <p:cNvSpPr txBox="1"/>
          <p:nvPr/>
        </p:nvSpPr>
        <p:spPr>
          <a:xfrm>
            <a:off x="323386" y="964584"/>
            <a:ext cx="8497228" cy="430887"/>
          </a:xfrm>
          <a:prstGeom prst="rect">
            <a:avLst/>
          </a:prstGeom>
        </p:spPr>
        <p:txBody>
          <a:bodyPr wrap="square" rtlCol="0">
            <a:spAutoFit/>
          </a:bodyPr>
          <a:lstStyle/>
          <a:p>
            <a:r>
              <a:rPr lang="en-US" sz="2200" dirty="0">
                <a:solidFill>
                  <a:srgbClr val="002060"/>
                </a:solidFill>
              </a:rPr>
              <a:t>Activity #2: Scope, Comments, and Code Style</a:t>
            </a:r>
          </a:p>
        </p:txBody>
      </p:sp>
      <p:sp>
        <p:nvSpPr>
          <p:cNvPr id="7" name="TextBox 6">
            <a:extLst>
              <a:ext uri="{FF2B5EF4-FFF2-40B4-BE49-F238E27FC236}">
                <a16:creationId xmlns:a16="http://schemas.microsoft.com/office/drawing/2014/main" xmlns="" id="{816CDFCB-9AEE-4AA7-B6B9-5AD705372BE9}"/>
              </a:ext>
            </a:extLst>
          </p:cNvPr>
          <p:cNvSpPr txBox="1"/>
          <p:nvPr/>
        </p:nvSpPr>
        <p:spPr>
          <a:xfrm>
            <a:off x="419638" y="1468611"/>
            <a:ext cx="7955279" cy="1754326"/>
          </a:xfrm>
          <a:prstGeom prst="rect">
            <a:avLst/>
          </a:prstGeom>
        </p:spPr>
        <p:txBody>
          <a:bodyPr wrap="square" rtlCol="0">
            <a:spAutoFit/>
          </a:bodyPr>
          <a:lstStyle/>
          <a:p>
            <a:pPr marL="342900" indent="-342900">
              <a:buFont typeface="Arial" panose="020B0604020202020204" pitchFamily="34" charset="0"/>
              <a:buChar char="•"/>
            </a:pPr>
            <a:r>
              <a:rPr lang="en-US" dirty="0"/>
              <a:t>Once you’ve copied the code and adjusted any unrecognized characters, you will need to:</a:t>
            </a:r>
          </a:p>
          <a:p>
            <a:pPr marL="800100" lvl="1" indent="-342900">
              <a:buFont typeface="+mj-lt"/>
              <a:buAutoNum type="arabicPeriod"/>
            </a:pPr>
            <a:r>
              <a:rPr lang="en-US" dirty="0"/>
              <a:t>Reformat the code (including variable names,  adding </a:t>
            </a:r>
            <a:r>
              <a:rPr lang="en-US" dirty="0" smtClean="0"/>
              <a:t>spaces/tabs/</a:t>
            </a:r>
            <a:r>
              <a:rPr lang="en-US" dirty="0" err="1" smtClean="0"/>
              <a:t>etc</a:t>
            </a:r>
            <a:r>
              <a:rPr lang="en-US" dirty="0" smtClean="0"/>
              <a:t>)</a:t>
            </a:r>
            <a:endParaRPr lang="en-US" dirty="0"/>
          </a:p>
          <a:p>
            <a:pPr marL="800100" lvl="1" indent="-342900">
              <a:buFont typeface="+mj-lt"/>
              <a:buAutoNum type="arabicPeriod"/>
            </a:pPr>
            <a:r>
              <a:rPr lang="en-US" dirty="0"/>
              <a:t>Correct </a:t>
            </a:r>
            <a:r>
              <a:rPr lang="en-US" dirty="0" smtClean="0"/>
              <a:t>any remaining errors </a:t>
            </a:r>
            <a:r>
              <a:rPr lang="en-US" dirty="0"/>
              <a:t>in the </a:t>
            </a:r>
            <a:r>
              <a:rPr lang="en-US" dirty="0" smtClean="0"/>
              <a:t>code, or anything that might look strange in the output</a:t>
            </a:r>
            <a:endParaRPr lang="en-US" dirty="0"/>
          </a:p>
          <a:p>
            <a:pPr marL="800100" lvl="1" indent="-342900">
              <a:buFont typeface="+mj-lt"/>
              <a:buAutoNum type="arabicPeriod"/>
            </a:pPr>
            <a:r>
              <a:rPr lang="en-US" dirty="0"/>
              <a:t>Add comments to explain the purposes of any </a:t>
            </a:r>
            <a:r>
              <a:rPr lang="en-US" dirty="0" smtClean="0"/>
              <a:t>variables</a:t>
            </a:r>
            <a:endParaRPr lang="en-US" dirty="0"/>
          </a:p>
        </p:txBody>
      </p:sp>
    </p:spTree>
    <p:extLst>
      <p:ext uri="{BB962C8B-B14F-4D97-AF65-F5344CB8AC3E}">
        <p14:creationId xmlns:p14="http://schemas.microsoft.com/office/powerpoint/2010/main" val="12225099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E3B08F5-C41C-419B-9C0B-810DA47E9917}"/>
              </a:ext>
            </a:extLst>
          </p:cNvPr>
          <p:cNvSpPr/>
          <p:nvPr/>
        </p:nvSpPr>
        <p:spPr>
          <a:xfrm>
            <a:off x="38100" y="122003"/>
            <a:ext cx="9105900" cy="769441"/>
          </a:xfrm>
          <a:prstGeom prst="rect">
            <a:avLst/>
          </a:prstGeom>
        </p:spPr>
        <p:txBody>
          <a:bodyPr wrap="square">
            <a:spAutoFit/>
          </a:bodyPr>
          <a:lstStyle/>
          <a:p>
            <a:r>
              <a:rPr lang="fr-FR" sz="2200" b="1" i="1" dirty="0" err="1">
                <a:solidFill>
                  <a:srgbClr val="0000FF"/>
                </a:solidFill>
              </a:rPr>
              <a:t>Chapter</a:t>
            </a:r>
            <a:r>
              <a:rPr lang="fr-FR" sz="2200" b="1" i="1" dirty="0">
                <a:solidFill>
                  <a:srgbClr val="0000FF"/>
                </a:solidFill>
              </a:rPr>
              <a:t> 2 Part 2 </a:t>
            </a:r>
            <a:r>
              <a:rPr lang="fr-FR" sz="2200" b="1" i="1" dirty="0" err="1">
                <a:solidFill>
                  <a:srgbClr val="0000FF"/>
                </a:solidFill>
              </a:rPr>
              <a:t>Recitation</a:t>
            </a:r>
            <a:r>
              <a:rPr lang="fr-FR" sz="2200" b="1" i="1" dirty="0">
                <a:solidFill>
                  <a:srgbClr val="0000FF"/>
                </a:solidFill>
              </a:rPr>
              <a:t> – Java API, String Class, Variable Scope, </a:t>
            </a:r>
            <a:r>
              <a:rPr lang="fr-FR" sz="2200" b="1" i="1" dirty="0" err="1">
                <a:solidFill>
                  <a:srgbClr val="0000FF"/>
                </a:solidFill>
              </a:rPr>
              <a:t>Comments</a:t>
            </a:r>
            <a:r>
              <a:rPr lang="fr-FR" sz="2200" b="1" i="1" dirty="0">
                <a:solidFill>
                  <a:srgbClr val="0000FF"/>
                </a:solidFill>
              </a:rPr>
              <a:t>, Code Style</a:t>
            </a:r>
            <a:endParaRPr lang="fr-FR" sz="2200" b="1" dirty="0"/>
          </a:p>
        </p:txBody>
      </p:sp>
      <p:sp>
        <p:nvSpPr>
          <p:cNvPr id="10" name="TextBox 9">
            <a:extLst>
              <a:ext uri="{FF2B5EF4-FFF2-40B4-BE49-F238E27FC236}">
                <a16:creationId xmlns:a16="http://schemas.microsoft.com/office/drawing/2014/main" xmlns="" id="{D22F8C2A-BDB6-47C9-9988-7EDD9E58EC3C}"/>
              </a:ext>
            </a:extLst>
          </p:cNvPr>
          <p:cNvSpPr txBox="1"/>
          <p:nvPr/>
        </p:nvSpPr>
        <p:spPr>
          <a:xfrm>
            <a:off x="323386" y="964584"/>
            <a:ext cx="8497228" cy="430887"/>
          </a:xfrm>
          <a:prstGeom prst="rect">
            <a:avLst/>
          </a:prstGeom>
        </p:spPr>
        <p:txBody>
          <a:bodyPr wrap="square" rtlCol="0">
            <a:spAutoFit/>
          </a:bodyPr>
          <a:lstStyle/>
          <a:p>
            <a:r>
              <a:rPr lang="en-US" sz="2200" dirty="0">
                <a:solidFill>
                  <a:srgbClr val="002060"/>
                </a:solidFill>
              </a:rPr>
              <a:t>Activity #3</a:t>
            </a:r>
          </a:p>
        </p:txBody>
      </p:sp>
      <p:pic>
        <p:nvPicPr>
          <p:cNvPr id="3" name="Picture 2" descr="Lab_chapter_2_part_2_a – Paulo Brasko - Mozilla Firefox">
            <a:extLst>
              <a:ext uri="{FF2B5EF4-FFF2-40B4-BE49-F238E27FC236}">
                <a16:creationId xmlns:a16="http://schemas.microsoft.com/office/drawing/2014/main" xmlns="" id="{5159F0E4-3004-4735-A00C-4BFF79AC40B7}"/>
              </a:ext>
            </a:extLst>
          </p:cNvPr>
          <p:cNvPicPr>
            <a:picLocks noChangeAspect="1"/>
          </p:cNvPicPr>
          <p:nvPr/>
        </p:nvPicPr>
        <p:blipFill rotWithShape="1">
          <a:blip r:embed="rId3">
            <a:extLst>
              <a:ext uri="{28A0092B-C50C-407E-A947-70E740481C1C}">
                <a14:useLocalDpi xmlns:a14="http://schemas.microsoft.com/office/drawing/2010/main" val="0"/>
              </a:ext>
            </a:extLst>
          </a:blip>
          <a:srcRect l="18026" t="30339" r="17894" b="9950"/>
          <a:stretch/>
        </p:blipFill>
        <p:spPr>
          <a:xfrm>
            <a:off x="323385" y="1468599"/>
            <a:ext cx="7955280" cy="4018470"/>
          </a:xfrm>
          <a:prstGeom prst="rect">
            <a:avLst/>
          </a:prstGeom>
        </p:spPr>
      </p:pic>
    </p:spTree>
    <p:extLst>
      <p:ext uri="{BB962C8B-B14F-4D97-AF65-F5344CB8AC3E}">
        <p14:creationId xmlns:p14="http://schemas.microsoft.com/office/powerpoint/2010/main" val="39946976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E3B08F5-C41C-419B-9C0B-810DA47E9917}"/>
              </a:ext>
            </a:extLst>
          </p:cNvPr>
          <p:cNvSpPr/>
          <p:nvPr/>
        </p:nvSpPr>
        <p:spPr>
          <a:xfrm>
            <a:off x="38100" y="122003"/>
            <a:ext cx="9105900" cy="769441"/>
          </a:xfrm>
          <a:prstGeom prst="rect">
            <a:avLst/>
          </a:prstGeom>
        </p:spPr>
        <p:txBody>
          <a:bodyPr wrap="square">
            <a:spAutoFit/>
          </a:bodyPr>
          <a:lstStyle/>
          <a:p>
            <a:r>
              <a:rPr lang="fr-FR" sz="2200" b="1" i="1" dirty="0" err="1">
                <a:solidFill>
                  <a:srgbClr val="0000FF"/>
                </a:solidFill>
              </a:rPr>
              <a:t>Chapter</a:t>
            </a:r>
            <a:r>
              <a:rPr lang="fr-FR" sz="2200" b="1" i="1" dirty="0">
                <a:solidFill>
                  <a:srgbClr val="0000FF"/>
                </a:solidFill>
              </a:rPr>
              <a:t> 2 Part 2 </a:t>
            </a:r>
            <a:r>
              <a:rPr lang="fr-FR" sz="2200" b="1" i="1" dirty="0" err="1">
                <a:solidFill>
                  <a:srgbClr val="0000FF"/>
                </a:solidFill>
              </a:rPr>
              <a:t>Recitation</a:t>
            </a:r>
            <a:r>
              <a:rPr lang="fr-FR" sz="2200" b="1" i="1" dirty="0">
                <a:solidFill>
                  <a:srgbClr val="0000FF"/>
                </a:solidFill>
              </a:rPr>
              <a:t> – Java API, String Class, Variable Scope, </a:t>
            </a:r>
            <a:r>
              <a:rPr lang="fr-FR" sz="2200" b="1" i="1" dirty="0" err="1">
                <a:solidFill>
                  <a:srgbClr val="0000FF"/>
                </a:solidFill>
              </a:rPr>
              <a:t>Comments</a:t>
            </a:r>
            <a:r>
              <a:rPr lang="fr-FR" sz="2200" b="1" i="1" dirty="0">
                <a:solidFill>
                  <a:srgbClr val="0000FF"/>
                </a:solidFill>
              </a:rPr>
              <a:t>, Code Style</a:t>
            </a:r>
            <a:endParaRPr lang="fr-FR" sz="2200" b="1" dirty="0"/>
          </a:p>
        </p:txBody>
      </p:sp>
      <p:sp>
        <p:nvSpPr>
          <p:cNvPr id="5" name="TextBox 4">
            <a:extLst>
              <a:ext uri="{FF2B5EF4-FFF2-40B4-BE49-F238E27FC236}">
                <a16:creationId xmlns:a16="http://schemas.microsoft.com/office/drawing/2014/main" xmlns="" id="{F840D9EF-DF56-4F50-8715-9A9DADBDC4A6}"/>
              </a:ext>
            </a:extLst>
          </p:cNvPr>
          <p:cNvSpPr txBox="1"/>
          <p:nvPr/>
        </p:nvSpPr>
        <p:spPr>
          <a:xfrm>
            <a:off x="183434" y="891444"/>
            <a:ext cx="8134066" cy="923330"/>
          </a:xfrm>
          <a:prstGeom prst="rect">
            <a:avLst/>
          </a:prstGeom>
        </p:spPr>
        <p:txBody>
          <a:bodyPr rtlCol="0">
            <a:spAutoFit/>
          </a:bodyPr>
          <a:lstStyle/>
          <a:p>
            <a:r>
              <a:rPr lang="en-US" dirty="0"/>
              <a:t>What to demonstrate for Part 2:</a:t>
            </a:r>
          </a:p>
          <a:p>
            <a:endParaRPr lang="en-US" dirty="0"/>
          </a:p>
          <a:p>
            <a:r>
              <a:rPr lang="en-US" dirty="0">
                <a:sym typeface="Wingdings" panose="05000000000000000000" pitchFamily="2" charset="2"/>
              </a:rPr>
              <a:t> Show that your four programs run correctly; make sure source code is available.</a:t>
            </a:r>
            <a:endParaRPr lang="en-US" dirty="0"/>
          </a:p>
        </p:txBody>
      </p:sp>
      <p:sp>
        <p:nvSpPr>
          <p:cNvPr id="6" name="TextBox 5">
            <a:extLst>
              <a:ext uri="{FF2B5EF4-FFF2-40B4-BE49-F238E27FC236}">
                <a16:creationId xmlns:a16="http://schemas.microsoft.com/office/drawing/2014/main" xmlns="" id="{F840D9EF-DF56-4F50-8715-9A9DADBDC4A6}"/>
              </a:ext>
            </a:extLst>
          </p:cNvPr>
          <p:cNvSpPr txBox="1"/>
          <p:nvPr/>
        </p:nvSpPr>
        <p:spPr>
          <a:xfrm>
            <a:off x="183434" y="4230104"/>
            <a:ext cx="8134066" cy="369332"/>
          </a:xfrm>
          <a:prstGeom prst="rect">
            <a:avLst/>
          </a:prstGeom>
        </p:spPr>
        <p:txBody>
          <a:bodyPr rtlCol="0">
            <a:spAutoFit/>
          </a:bodyPr>
          <a:lstStyle/>
          <a:p>
            <a:r>
              <a:rPr lang="en-US" dirty="0" smtClean="0"/>
              <a:t>Reminder: Please remember to sign in if you haven’t already!</a:t>
            </a:r>
            <a:endParaRPr lang="en-US" dirty="0"/>
          </a:p>
        </p:txBody>
      </p:sp>
    </p:spTree>
    <p:extLst>
      <p:ext uri="{BB962C8B-B14F-4D97-AF65-F5344CB8AC3E}">
        <p14:creationId xmlns:p14="http://schemas.microsoft.com/office/powerpoint/2010/main" val="822061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Basic info</a:t>
            </a:r>
          </a:p>
        </p:txBody>
      </p:sp>
      <p:sp>
        <p:nvSpPr>
          <p:cNvPr id="5" name="TextBox 4">
            <a:extLst>
              <a:ext uri="{FF2B5EF4-FFF2-40B4-BE49-F238E27FC236}">
                <a16:creationId xmlns:a16="http://schemas.microsoft.com/office/drawing/2014/main" xmlns="" id="{EC931DCA-4690-4B93-9419-BA902293A61A}"/>
              </a:ext>
            </a:extLst>
          </p:cNvPr>
          <p:cNvSpPr txBox="1"/>
          <p:nvPr/>
        </p:nvSpPr>
        <p:spPr>
          <a:xfrm>
            <a:off x="-148856" y="702634"/>
            <a:ext cx="7761768" cy="3416320"/>
          </a:xfrm>
          <a:prstGeom prst="rect">
            <a:avLst/>
          </a:prstGeom>
        </p:spPr>
        <p:txBody>
          <a:bodyPr wrap="square" rtlCol="0">
            <a:spAutoFit/>
          </a:bodyPr>
          <a:lstStyle/>
          <a:p>
            <a:pPr lvl="1"/>
            <a:r>
              <a:rPr lang="en-US" sz="2400" u="sng" dirty="0">
                <a:sym typeface="Wingdings" panose="05000000000000000000" pitchFamily="2" charset="2"/>
              </a:rPr>
              <a:t>TA</a:t>
            </a:r>
            <a:r>
              <a:rPr lang="en-US" sz="2400" dirty="0">
                <a:sym typeface="Wingdings" panose="05000000000000000000" pitchFamily="2" charset="2"/>
              </a:rPr>
              <a:t>: Karin Cox</a:t>
            </a:r>
          </a:p>
          <a:p>
            <a:pPr lvl="1"/>
            <a:r>
              <a:rPr lang="en-US" sz="2400" u="sng" dirty="0">
                <a:sym typeface="Wingdings" panose="05000000000000000000" pitchFamily="2" charset="2"/>
              </a:rPr>
              <a:t>Emai</a:t>
            </a:r>
            <a:r>
              <a:rPr lang="en-US" sz="2400" dirty="0">
                <a:sym typeface="Wingdings" panose="05000000000000000000" pitchFamily="2" charset="2"/>
              </a:rPr>
              <a:t>l: kmc51@pitt.edu</a:t>
            </a:r>
          </a:p>
          <a:p>
            <a:pPr lvl="1"/>
            <a:r>
              <a:rPr lang="en-US" sz="2400" u="sng" dirty="0">
                <a:sym typeface="Wingdings" panose="05000000000000000000" pitchFamily="2" charset="2"/>
              </a:rPr>
              <a:t>Office</a:t>
            </a:r>
            <a:r>
              <a:rPr lang="en-US" sz="2400" dirty="0">
                <a:sym typeface="Wingdings" panose="05000000000000000000" pitchFamily="2" charset="2"/>
              </a:rPr>
              <a:t>: 6150 </a:t>
            </a:r>
            <a:r>
              <a:rPr lang="en-US" sz="2400" dirty="0" err="1">
                <a:sym typeface="Wingdings" panose="05000000000000000000" pitchFamily="2" charset="2"/>
              </a:rPr>
              <a:t>Sennott</a:t>
            </a:r>
            <a:r>
              <a:rPr lang="en-US" sz="2400" dirty="0">
                <a:sym typeface="Wingdings" panose="05000000000000000000" pitchFamily="2" charset="2"/>
              </a:rPr>
              <a:t> Square</a:t>
            </a:r>
          </a:p>
          <a:p>
            <a:pPr lvl="1"/>
            <a:r>
              <a:rPr lang="en-US" sz="2400" u="sng" dirty="0">
                <a:sym typeface="Wingdings" panose="05000000000000000000" pitchFamily="2" charset="2"/>
              </a:rPr>
              <a:t>Office hours</a:t>
            </a:r>
            <a:r>
              <a:rPr lang="en-US" sz="2400" dirty="0">
                <a:sym typeface="Wingdings" panose="05000000000000000000" pitchFamily="2" charset="2"/>
              </a:rPr>
              <a:t>: T 5:30-6:30 pm; F 2:00-4:00 pm</a:t>
            </a:r>
          </a:p>
          <a:p>
            <a:pPr lvl="1"/>
            <a:endParaRPr lang="en-US" sz="2400" dirty="0">
              <a:sym typeface="Wingdings" panose="05000000000000000000" pitchFamily="2" charset="2"/>
            </a:endParaRPr>
          </a:p>
          <a:p>
            <a:pPr lvl="1"/>
            <a:r>
              <a:rPr lang="en-US" sz="2400" u="sng" dirty="0">
                <a:sym typeface="Wingdings" panose="05000000000000000000" pitchFamily="2" charset="2"/>
              </a:rPr>
              <a:t>Slides</a:t>
            </a:r>
            <a:r>
              <a:rPr lang="en-US" sz="2400" dirty="0">
                <a:sym typeface="Wingdings" panose="05000000000000000000" pitchFamily="2" charset="2"/>
              </a:rPr>
              <a:t>: </a:t>
            </a:r>
          </a:p>
          <a:p>
            <a:pPr lvl="1"/>
            <a:r>
              <a:rPr lang="en-US" sz="2400" dirty="0">
                <a:sym typeface="Wingdings" panose="05000000000000000000" pitchFamily="2" charset="2"/>
                <a:hlinkClick r:id="rId2"/>
              </a:rPr>
              <a:t>https://github.com/kc13/CS401PF</a:t>
            </a:r>
            <a:endParaRPr lang="en-US" sz="2400" dirty="0">
              <a:sym typeface="Wingdings" panose="05000000000000000000" pitchFamily="2" charset="2"/>
            </a:endParaRPr>
          </a:p>
          <a:p>
            <a:pPr lvl="1"/>
            <a:r>
              <a:rPr lang="en-US" sz="2400" dirty="0">
                <a:sym typeface="Wingdings" panose="05000000000000000000" pitchFamily="2" charset="2"/>
              </a:rPr>
              <a:t>Optional to access; URL for </a:t>
            </a:r>
            <a:r>
              <a:rPr lang="en-US" sz="2400" dirty="0" err="1">
                <a:sym typeface="Wingdings" panose="05000000000000000000" pitchFamily="2" charset="2"/>
              </a:rPr>
              <a:t>Github</a:t>
            </a:r>
            <a:r>
              <a:rPr lang="en-US" sz="2400" dirty="0">
                <a:sym typeface="Wingdings" panose="05000000000000000000" pitchFamily="2" charset="2"/>
              </a:rPr>
              <a:t> site will always be on the first slide (PF = the instructor’s initials)</a:t>
            </a:r>
            <a:endParaRPr lang="en-US" sz="2400" dirty="0"/>
          </a:p>
        </p:txBody>
      </p:sp>
    </p:spTree>
    <p:extLst>
      <p:ext uri="{BB962C8B-B14F-4D97-AF65-F5344CB8AC3E}">
        <p14:creationId xmlns:p14="http://schemas.microsoft.com/office/powerpoint/2010/main" val="1947299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Some policies (based on information provided by the course instructor):</a:t>
            </a:r>
          </a:p>
        </p:txBody>
      </p:sp>
      <p:sp>
        <p:nvSpPr>
          <p:cNvPr id="2" name="Rectangle 1">
            <a:extLst>
              <a:ext uri="{FF2B5EF4-FFF2-40B4-BE49-F238E27FC236}">
                <a16:creationId xmlns:a16="http://schemas.microsoft.com/office/drawing/2014/main" xmlns="" id="{303D9F8A-38A6-4235-A1A0-B6BF856636A7}"/>
              </a:ext>
            </a:extLst>
          </p:cNvPr>
          <p:cNvSpPr/>
          <p:nvPr/>
        </p:nvSpPr>
        <p:spPr>
          <a:xfrm>
            <a:off x="568712" y="1286986"/>
            <a:ext cx="7565354" cy="2246769"/>
          </a:xfrm>
          <a:prstGeom prst="rect">
            <a:avLst/>
          </a:prstGeom>
        </p:spPr>
        <p:txBody>
          <a:bodyPr wrap="square">
            <a:spAutoFit/>
          </a:bodyPr>
          <a:lstStyle/>
          <a:p>
            <a:r>
              <a:rPr lang="en-US" sz="2000" b="1" dirty="0">
                <a:solidFill>
                  <a:srgbClr val="000000"/>
                </a:solidFill>
                <a:latin typeface="Arial" panose="020B0604020202020204" pitchFamily="34" charset="0"/>
              </a:rPr>
              <a:t>Recitation Material</a:t>
            </a:r>
          </a:p>
          <a:p>
            <a:endParaRPr lang="en-US" sz="2000" dirty="0">
              <a:solidFill>
                <a:srgbClr val="000000"/>
              </a:solidFill>
              <a:latin typeface="Arial" panose="020B0604020202020204" pitchFamily="34" charset="0"/>
            </a:endParaRPr>
          </a:p>
          <a:p>
            <a:r>
              <a:rPr lang="en-US" sz="2000" dirty="0">
                <a:solidFill>
                  <a:srgbClr val="000000"/>
                </a:solidFill>
                <a:latin typeface="Arial" panose="020B0604020202020204" pitchFamily="34" charset="0"/>
              </a:rPr>
              <a:t>The recitation material will be posted on the website (more precisely on the Syllabus page) as shown in the last column of the page below:</a:t>
            </a:r>
            <a:endParaRPr lang="en-US" sz="2000" dirty="0"/>
          </a:p>
          <a:p>
            <a:r>
              <a:rPr lang="en-US" sz="2000" dirty="0"/>
              <a:t/>
            </a:r>
            <a:br>
              <a:rPr lang="en-US" sz="2000" dirty="0"/>
            </a:br>
            <a:r>
              <a:rPr lang="en-US" sz="2000" u="sng" dirty="0">
                <a:solidFill>
                  <a:srgbClr val="1155CC"/>
                </a:solidFill>
                <a:latin typeface="Arial" panose="020B0604020202020204" pitchFamily="34" charset="0"/>
                <a:hlinkClick r:id="rId2" tooltip="Original URL: http://paulobrasko.com/cs-0401/course-material/syllabus/. Click or tap if you trust this link."/>
              </a:rPr>
              <a:t>http://paulobrasko.com/cs-0401/course-material/syllabus/</a:t>
            </a:r>
            <a:endParaRPr lang="en-US" sz="2000" b="0" dirty="0">
              <a:effectLst/>
            </a:endParaRPr>
          </a:p>
        </p:txBody>
      </p:sp>
    </p:spTree>
    <p:extLst>
      <p:ext uri="{BB962C8B-B14F-4D97-AF65-F5344CB8AC3E}">
        <p14:creationId xmlns:p14="http://schemas.microsoft.com/office/powerpoint/2010/main" val="3667005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Some policies (based on information provided by the course instructor):</a:t>
            </a:r>
          </a:p>
        </p:txBody>
      </p:sp>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485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xmlns="" id="{502DB2D3-B162-4290-B093-D0C812309FC3}"/>
              </a:ext>
            </a:extLst>
          </p:cNvPr>
          <p:cNvSpPr/>
          <p:nvPr/>
        </p:nvSpPr>
        <p:spPr>
          <a:xfrm>
            <a:off x="417543" y="976637"/>
            <a:ext cx="3174267" cy="400110"/>
          </a:xfrm>
          <a:prstGeom prst="rect">
            <a:avLst/>
          </a:prstGeom>
        </p:spPr>
        <p:txBody>
          <a:bodyPr wrap="none">
            <a:spAutoFit/>
          </a:bodyPr>
          <a:lstStyle/>
          <a:p>
            <a:r>
              <a:rPr lang="en-US" sz="2000" b="1" dirty="0">
                <a:solidFill>
                  <a:srgbClr val="000000"/>
                </a:solidFill>
                <a:latin typeface="Arial" panose="020B0604020202020204" pitchFamily="34" charset="0"/>
              </a:rPr>
              <a:t>Recitation Due date/time</a:t>
            </a:r>
            <a:endParaRPr lang="en-US" sz="2000" b="1" dirty="0"/>
          </a:p>
        </p:txBody>
      </p:sp>
      <p:sp>
        <p:nvSpPr>
          <p:cNvPr id="7" name="Rectangle 6">
            <a:extLst>
              <a:ext uri="{FF2B5EF4-FFF2-40B4-BE49-F238E27FC236}">
                <a16:creationId xmlns:a16="http://schemas.microsoft.com/office/drawing/2014/main" xmlns="" id="{07E9A15F-2006-46CD-8EA4-7B3107F66E1C}"/>
              </a:ext>
            </a:extLst>
          </p:cNvPr>
          <p:cNvSpPr/>
          <p:nvPr/>
        </p:nvSpPr>
        <p:spPr>
          <a:xfrm>
            <a:off x="431796" y="1376747"/>
            <a:ext cx="7702270" cy="5355312"/>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Lab assignments should be demonstrated to the TA during lab time. </a:t>
            </a:r>
          </a:p>
          <a:p>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You can demonstrate your lab either (a) during the lab period when it is assigned, or (b) at the </a:t>
            </a:r>
            <a:r>
              <a:rPr lang="en-US" b="1" dirty="0">
                <a:solidFill>
                  <a:srgbClr val="000000"/>
                </a:solidFill>
                <a:latin typeface="Arial" panose="020B0604020202020204" pitchFamily="34" charset="0"/>
              </a:rPr>
              <a:t>beginning</a:t>
            </a:r>
            <a:r>
              <a:rPr lang="en-US" dirty="0">
                <a:solidFill>
                  <a:srgbClr val="000000"/>
                </a:solidFill>
                <a:latin typeface="Arial" panose="020B0604020202020204" pitchFamily="34" charset="0"/>
              </a:rPr>
              <a:t> of the next lab period.</a:t>
            </a:r>
          </a:p>
          <a:p>
            <a:pPr marL="800100" lvl="1" indent="-342900">
              <a:buFont typeface="Arial" panose="020B0604020202020204" pitchFamily="34" charset="0"/>
              <a:buChar char="•"/>
            </a:pPr>
            <a:r>
              <a:rPr lang="en-US" dirty="0">
                <a:solidFill>
                  <a:srgbClr val="002060"/>
                </a:solidFill>
                <a:latin typeface="Arial" panose="020B0604020202020204" pitchFamily="34" charset="0"/>
              </a:rPr>
              <a:t>This typically implies that you have </a:t>
            </a:r>
            <a:r>
              <a:rPr lang="en-US" u="sng" dirty="0">
                <a:solidFill>
                  <a:srgbClr val="002060"/>
                </a:solidFill>
                <a:latin typeface="Arial" panose="020B0604020202020204" pitchFamily="34" charset="0"/>
              </a:rPr>
              <a:t>one week</a:t>
            </a:r>
            <a:r>
              <a:rPr lang="en-US" dirty="0">
                <a:solidFill>
                  <a:srgbClr val="002060"/>
                </a:solidFill>
                <a:latin typeface="Arial" panose="020B0604020202020204" pitchFamily="34" charset="0"/>
              </a:rPr>
              <a:t> to finish the lab.</a:t>
            </a:r>
          </a:p>
          <a:p>
            <a:pPr marL="800100" lvl="1" indent="-342900">
              <a:buFont typeface="Arial" panose="020B0604020202020204" pitchFamily="34" charset="0"/>
              <a:buChar char="•"/>
            </a:pPr>
            <a:r>
              <a:rPr lang="en-US" dirty="0">
                <a:solidFill>
                  <a:srgbClr val="00B050"/>
                </a:solidFill>
                <a:latin typeface="Arial" panose="020B0604020202020204" pitchFamily="34" charset="0"/>
              </a:rPr>
              <a:t>However, for the lab assigned on 1/13, you have two weeks, since we do not have a lab meeting on 1/20 ( Dr. Martin Luther King’s birthday).</a:t>
            </a:r>
          </a:p>
          <a:p>
            <a:pPr marL="800100" lvl="1" indent="-342900">
              <a:buFont typeface="Arial" panose="020B0604020202020204" pitchFamily="34" charset="0"/>
              <a:buChar char="•"/>
            </a:pPr>
            <a:endParaRPr lang="en-US" dirty="0">
              <a:solidFill>
                <a:srgbClr val="002060"/>
              </a:solidFill>
              <a:latin typeface="Arial" panose="020B0604020202020204" pitchFamily="34" charset="0"/>
            </a:endParaRPr>
          </a:p>
          <a:p>
            <a:pPr marL="342900" indent="-342900">
              <a:buFont typeface="+mj-lt"/>
              <a:buAutoNum type="arabicPeriod" startAt="2"/>
            </a:pPr>
            <a:r>
              <a:rPr lang="en-US" dirty="0">
                <a:latin typeface="Arial" panose="020B0604020202020204" pitchFamily="34" charset="0"/>
              </a:rPr>
              <a:t>Lab work will not be accepted after the deadline described above.  A score of 0 will be given for a lab that is not demonstrated by the deadline.</a:t>
            </a:r>
          </a:p>
          <a:p>
            <a:pPr marL="342900" indent="-342900">
              <a:buFont typeface="+mj-lt"/>
              <a:buAutoNum type="arabicPeriod" startAt="2"/>
            </a:pPr>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Each lab will be given a score from 0-100 that will be posted in </a:t>
            </a:r>
            <a:r>
              <a:rPr lang="en-US" dirty="0" err="1">
                <a:solidFill>
                  <a:srgbClr val="000000"/>
                </a:solidFill>
                <a:latin typeface="Arial" panose="020B0604020202020204" pitchFamily="34" charset="0"/>
              </a:rPr>
              <a:t>Courseweb</a:t>
            </a:r>
            <a:r>
              <a:rPr lang="en-US" dirty="0">
                <a:solidFill>
                  <a:srgbClr val="000000"/>
                </a:solidFill>
                <a:latin typeface="Arial" panose="020B0604020202020204" pitchFamily="34" charset="0"/>
              </a:rPr>
              <a:t>.  </a:t>
            </a:r>
          </a:p>
          <a:p>
            <a:pPr marL="800100" lvl="1" indent="-342900">
              <a:buFont typeface="Arial" panose="020B0604020202020204" pitchFamily="34" charset="0"/>
              <a:buChar char="•"/>
            </a:pPr>
            <a:r>
              <a:rPr lang="en-US" dirty="0">
                <a:solidFill>
                  <a:srgbClr val="002060"/>
                </a:solidFill>
                <a:latin typeface="Arial" panose="020B0604020202020204" pitchFamily="34" charset="0"/>
              </a:rPr>
              <a:t>More detailed information about scoring will be given for the individual labs.</a:t>
            </a:r>
          </a:p>
          <a:p>
            <a:pPr marL="800100" lvl="1" indent="-342900">
              <a:buFont typeface="Arial" panose="020B0604020202020204" pitchFamily="34" charset="0"/>
              <a:buChar char="•"/>
            </a:pPr>
            <a:r>
              <a:rPr lang="en-US" dirty="0">
                <a:solidFill>
                  <a:srgbClr val="002060"/>
                </a:solidFill>
                <a:latin typeface="Arial" panose="020B0604020202020204" pitchFamily="34" charset="0"/>
              </a:rPr>
              <a:t>Note that many assignments will be such that there are multiple ways to successfully complete it.</a:t>
            </a:r>
          </a:p>
        </p:txBody>
      </p:sp>
    </p:spTree>
    <p:extLst>
      <p:ext uri="{BB962C8B-B14F-4D97-AF65-F5344CB8AC3E}">
        <p14:creationId xmlns:p14="http://schemas.microsoft.com/office/powerpoint/2010/main" val="1863638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Some policies (based on information provided by the course instructor):</a:t>
            </a:r>
          </a:p>
        </p:txBody>
      </p:sp>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xmlns="" id="{502DB2D3-B162-4290-B093-D0C812309FC3}"/>
              </a:ext>
            </a:extLst>
          </p:cNvPr>
          <p:cNvSpPr/>
          <p:nvPr/>
        </p:nvSpPr>
        <p:spPr>
          <a:xfrm>
            <a:off x="428694" y="1021014"/>
            <a:ext cx="2953181" cy="400110"/>
          </a:xfrm>
          <a:prstGeom prst="rect">
            <a:avLst/>
          </a:prstGeom>
        </p:spPr>
        <p:txBody>
          <a:bodyPr wrap="none">
            <a:spAutoFit/>
          </a:bodyPr>
          <a:lstStyle/>
          <a:p>
            <a:r>
              <a:rPr lang="en-US" sz="2000" b="1" dirty="0">
                <a:solidFill>
                  <a:srgbClr val="000000"/>
                </a:solidFill>
                <a:latin typeface="Arial" panose="020B0604020202020204" pitchFamily="34" charset="0"/>
              </a:rPr>
              <a:t>Recitation Attendance </a:t>
            </a:r>
            <a:endParaRPr lang="en-US" sz="2000" b="1" dirty="0"/>
          </a:p>
        </p:txBody>
      </p:sp>
      <p:sp>
        <p:nvSpPr>
          <p:cNvPr id="9" name="Rectangle 2">
            <a:extLst>
              <a:ext uri="{FF2B5EF4-FFF2-40B4-BE49-F238E27FC236}">
                <a16:creationId xmlns:a16="http://schemas.microsoft.com/office/drawing/2014/main" xmlns="" id="{97C1BB62-F76A-44D4-AF78-D16C19C3EB65}"/>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xmlns="" id="{2240D99A-3DB9-4B55-B867-D90A8C65326A}"/>
              </a:ext>
            </a:extLst>
          </p:cNvPr>
          <p:cNvSpPr/>
          <p:nvPr/>
        </p:nvSpPr>
        <p:spPr>
          <a:xfrm>
            <a:off x="628650" y="1596887"/>
            <a:ext cx="7243345" cy="1477328"/>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Students should be present in all recitations.</a:t>
            </a:r>
          </a:p>
          <a:p>
            <a:pPr marL="800100" lvl="1" indent="-342900">
              <a:buFont typeface="Arial" panose="020B0604020202020204" pitchFamily="34" charset="0"/>
              <a:buChar char="•"/>
            </a:pPr>
            <a:r>
              <a:rPr lang="en-US" dirty="0">
                <a:solidFill>
                  <a:schemeClr val="tx2"/>
                </a:solidFill>
                <a:latin typeface="Arial" panose="020B0604020202020204" pitchFamily="34" charset="0"/>
              </a:rPr>
              <a:t>Please sign in to record your attendance!</a:t>
            </a: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r>
              <a:rPr lang="en-US" dirty="0">
                <a:solidFill>
                  <a:srgbClr val="000000"/>
                </a:solidFill>
                <a:latin typeface="Arial" panose="020B0604020202020204" pitchFamily="34" charset="0"/>
              </a:rPr>
              <a:t>After each lab, an email will be sent out to any students who missed the lab, with the professor cc’d.</a:t>
            </a:r>
          </a:p>
        </p:txBody>
      </p:sp>
    </p:spTree>
    <p:extLst>
      <p:ext uri="{BB962C8B-B14F-4D97-AF65-F5344CB8AC3E}">
        <p14:creationId xmlns:p14="http://schemas.microsoft.com/office/powerpoint/2010/main" val="2099430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8A67A37A-C488-40D7-A088-6774405888BB}"/>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Some policies (based on information provided by the course instructor):</a:t>
            </a:r>
          </a:p>
        </p:txBody>
      </p:sp>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xmlns="" id="{502DB2D3-B162-4290-B093-D0C812309FC3}"/>
              </a:ext>
            </a:extLst>
          </p:cNvPr>
          <p:cNvSpPr/>
          <p:nvPr/>
        </p:nvSpPr>
        <p:spPr>
          <a:xfrm>
            <a:off x="628650" y="1188282"/>
            <a:ext cx="3336491" cy="400110"/>
          </a:xfrm>
          <a:prstGeom prst="rect">
            <a:avLst/>
          </a:prstGeom>
        </p:spPr>
        <p:txBody>
          <a:bodyPr wrap="none">
            <a:spAutoFit/>
          </a:bodyPr>
          <a:lstStyle/>
          <a:p>
            <a:r>
              <a:rPr lang="en-US" sz="2000" b="1" dirty="0"/>
              <a:t>Questions about the policies?</a:t>
            </a:r>
          </a:p>
        </p:txBody>
      </p:sp>
      <p:sp>
        <p:nvSpPr>
          <p:cNvPr id="9" name="Rectangle 2">
            <a:extLst>
              <a:ext uri="{FF2B5EF4-FFF2-40B4-BE49-F238E27FC236}">
                <a16:creationId xmlns:a16="http://schemas.microsoft.com/office/drawing/2014/main" xmlns="" id="{97C1BB62-F76A-44D4-AF78-D16C19C3EB65}"/>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74176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assignments for today</a:t>
            </a:r>
          </a:p>
        </p:txBody>
      </p:sp>
      <p:sp>
        <p:nvSpPr>
          <p:cNvPr id="2" name="Rectangle 1">
            <a:extLst>
              <a:ext uri="{FF2B5EF4-FFF2-40B4-BE49-F238E27FC236}">
                <a16:creationId xmlns:a16="http://schemas.microsoft.com/office/drawing/2014/main" xmlns="" id="{F1809497-3041-448F-A346-3B1F831FDDBF}"/>
              </a:ext>
            </a:extLst>
          </p:cNvPr>
          <p:cNvSpPr/>
          <p:nvPr/>
        </p:nvSpPr>
        <p:spPr>
          <a:xfrm>
            <a:off x="0" y="683118"/>
            <a:ext cx="9144001" cy="1056473"/>
          </a:xfrm>
          <a:prstGeom prst="rect">
            <a:avLst/>
          </a:prstGeom>
        </p:spPr>
        <p:txBody>
          <a:bodyPr wrap="square">
            <a:spAutoFit/>
          </a:bodyPr>
          <a:lstStyle/>
          <a:p>
            <a:r>
              <a:rPr lang="en-US" sz="2100" dirty="0">
                <a:hlinkClick r:id="rId2" tooltip="Original URL: http://paulobrasko.com/cs-0007/laboratory-schedule/lab_chapter_2_part_1_a/. Click or tap if you trust this link."/>
              </a:rPr>
              <a:t>http://paulobrasko.com/cs-0007/laboratory-schedule/lab_chapter_2_part_1_a/</a:t>
            </a:r>
            <a:r>
              <a:rPr lang="en-US" sz="2100" dirty="0"/>
              <a:t/>
            </a:r>
            <a:br>
              <a:rPr lang="en-US" sz="2100" dirty="0"/>
            </a:br>
            <a:endParaRPr lang="en-US" sz="2100" dirty="0"/>
          </a:p>
          <a:p>
            <a:r>
              <a:rPr lang="en-US" sz="2100" dirty="0">
                <a:hlinkClick r:id="rId3" tooltip="Original URL: http://paulobrasko.com/cs-0007/laboratory-schedule/lab_chapter_2_part_2_a/. Click or tap if you trust this link."/>
              </a:rPr>
              <a:t>http://paulobrasko.com/cs-0007/laboratory-schedule/lab_chapter_2_part_2_a/</a:t>
            </a:r>
            <a:endParaRPr lang="en-US" sz="2100" dirty="0"/>
          </a:p>
        </p:txBody>
      </p:sp>
    </p:spTree>
    <p:extLst>
      <p:ext uri="{BB962C8B-B14F-4D97-AF65-F5344CB8AC3E}">
        <p14:creationId xmlns:p14="http://schemas.microsoft.com/office/powerpoint/2010/main" val="11902240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646331"/>
          </a:xfrm>
          <a:prstGeom prst="rect">
            <a:avLst/>
          </a:prstGeom>
        </p:spPr>
        <p:txBody>
          <a:bodyPr rtlCol="0">
            <a:spAutoFit/>
          </a:bodyPr>
          <a:lstStyle/>
          <a:p>
            <a:r>
              <a:rPr lang="en-US" b="1" i="1" dirty="0"/>
              <a:t>Chapter 2 Part 1 Recitation – Naming Convention, Data Types, and Literals and Arithmetic Operators</a:t>
            </a:r>
            <a:endParaRPr lang="en-US" sz="2800" b="1" dirty="0"/>
          </a:p>
        </p:txBody>
      </p:sp>
      <p:sp>
        <p:nvSpPr>
          <p:cNvPr id="6" name="TextBox 5">
            <a:extLst>
              <a:ext uri="{FF2B5EF4-FFF2-40B4-BE49-F238E27FC236}">
                <a16:creationId xmlns:a16="http://schemas.microsoft.com/office/drawing/2014/main" xmlns="" id="{19DCD084-AF43-463C-A525-F276D70BA3C3}"/>
              </a:ext>
            </a:extLst>
          </p:cNvPr>
          <p:cNvSpPr txBox="1"/>
          <p:nvPr/>
        </p:nvSpPr>
        <p:spPr>
          <a:xfrm>
            <a:off x="323386" y="964584"/>
            <a:ext cx="8497228" cy="1877437"/>
          </a:xfrm>
          <a:prstGeom prst="rect">
            <a:avLst/>
          </a:prstGeom>
        </p:spPr>
        <p:txBody>
          <a:bodyPr wrap="square" rtlCol="0">
            <a:spAutoFit/>
          </a:bodyPr>
          <a:lstStyle/>
          <a:p>
            <a:r>
              <a:rPr lang="en-US" sz="2200" dirty="0">
                <a:solidFill>
                  <a:srgbClr val="002060"/>
                </a:solidFill>
              </a:rPr>
              <a:t>This is broken up into two subparts, and individual activities.</a:t>
            </a:r>
          </a:p>
          <a:p>
            <a:endParaRPr lang="en-US" sz="2200" dirty="0">
              <a:solidFill>
                <a:srgbClr val="002060"/>
              </a:solidFill>
            </a:endParaRPr>
          </a:p>
          <a:p>
            <a:r>
              <a:rPr lang="en-US" dirty="0"/>
              <a:t>Subpart 1, Activity #1:  Pen and paper exercise: Think of some descriptive variable names, using camel case convention, and write the appropriate data type and an example value.  Note for some items, there are multiple possibilities that might make sense.</a:t>
            </a:r>
          </a:p>
          <a:p>
            <a:endParaRPr lang="en-US" dirty="0"/>
          </a:p>
        </p:txBody>
      </p:sp>
      <p:pic>
        <p:nvPicPr>
          <p:cNvPr id="11" name="Picture 10" descr="Lab_chapter_2_part_1_a – Paulo Brasko - Mozilla Firefox">
            <a:extLst>
              <a:ext uri="{FF2B5EF4-FFF2-40B4-BE49-F238E27FC236}">
                <a16:creationId xmlns:a16="http://schemas.microsoft.com/office/drawing/2014/main" xmlns="" id="{0F40E227-1446-4439-8EA2-A0D60C6245EE}"/>
              </a:ext>
            </a:extLst>
          </p:cNvPr>
          <p:cNvPicPr>
            <a:picLocks noChangeAspect="1"/>
          </p:cNvPicPr>
          <p:nvPr/>
        </p:nvPicPr>
        <p:blipFill rotWithShape="1">
          <a:blip r:embed="rId3">
            <a:extLst>
              <a:ext uri="{28A0092B-C50C-407E-A947-70E740481C1C}">
                <a14:useLocalDpi xmlns:a14="http://schemas.microsoft.com/office/drawing/2010/main" val="0"/>
              </a:ext>
            </a:extLst>
          </a:blip>
          <a:srcRect l="15564" t="12849" r="28338" b="30009"/>
          <a:stretch/>
        </p:blipFill>
        <p:spPr>
          <a:xfrm>
            <a:off x="323386" y="2877163"/>
            <a:ext cx="5129561" cy="2832410"/>
          </a:xfrm>
          <a:prstGeom prst="rect">
            <a:avLst/>
          </a:prstGeom>
          <a:ln>
            <a:solidFill>
              <a:schemeClr val="tx1"/>
            </a:solidFill>
          </a:ln>
        </p:spPr>
      </p:pic>
      <p:sp>
        <p:nvSpPr>
          <p:cNvPr id="12" name="TextBox 11">
            <a:extLst>
              <a:ext uri="{FF2B5EF4-FFF2-40B4-BE49-F238E27FC236}">
                <a16:creationId xmlns:a16="http://schemas.microsoft.com/office/drawing/2014/main" xmlns="" id="{931A7397-5C5B-40AE-8567-74F4D238D9AD}"/>
              </a:ext>
            </a:extLst>
          </p:cNvPr>
          <p:cNvSpPr txBox="1"/>
          <p:nvPr/>
        </p:nvSpPr>
        <p:spPr>
          <a:xfrm>
            <a:off x="5759113" y="3093367"/>
            <a:ext cx="3061501" cy="2031325"/>
          </a:xfrm>
          <a:prstGeom prst="rect">
            <a:avLst/>
          </a:prstGeom>
        </p:spPr>
        <p:txBody>
          <a:bodyPr wrap="square" rtlCol="0">
            <a:spAutoFit/>
          </a:bodyPr>
          <a:lstStyle/>
          <a:p>
            <a:r>
              <a:rPr lang="en-US" dirty="0"/>
              <a:t>Note: Some possibly helpful info on Java’s primitive data types (all in the list excluding String) may be found here: </a:t>
            </a:r>
            <a:r>
              <a:rPr lang="en-US" dirty="0">
                <a:hlinkClick r:id="rId4"/>
              </a:rPr>
              <a:t>https://docs.oracle.com/javase/tutorial/java/nutsandbolts/datatypes.html</a:t>
            </a:r>
            <a:endParaRPr lang="en-US" dirty="0"/>
          </a:p>
        </p:txBody>
      </p:sp>
    </p:spTree>
    <p:extLst>
      <p:ext uri="{BB962C8B-B14F-4D97-AF65-F5344CB8AC3E}">
        <p14:creationId xmlns:p14="http://schemas.microsoft.com/office/powerpoint/2010/main" val="36921817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xmlns="" id="{E51EE319-5F52-4221-9BD6-52740D2580D7}"/>
              </a:ext>
            </a:extLst>
          </p:cNvPr>
          <p:cNvSpPr>
            <a:spLocks noChangeArrowheads="1"/>
          </p:cNvSpPr>
          <p:nvPr/>
        </p:nvSpPr>
        <p:spPr bwMode="auto">
          <a:xfrm>
            <a:off x="628650" y="33512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xmlns="" id="{882EAC00-0723-4478-82AE-41368060B6D4}"/>
              </a:ext>
            </a:extLst>
          </p:cNvPr>
          <p:cNvSpPr txBox="1"/>
          <p:nvPr/>
        </p:nvSpPr>
        <p:spPr>
          <a:xfrm>
            <a:off x="0" y="66907"/>
            <a:ext cx="8134066" cy="646331"/>
          </a:xfrm>
          <a:prstGeom prst="rect">
            <a:avLst/>
          </a:prstGeom>
        </p:spPr>
        <p:txBody>
          <a:bodyPr rtlCol="0">
            <a:spAutoFit/>
          </a:bodyPr>
          <a:lstStyle/>
          <a:p>
            <a:r>
              <a:rPr lang="en-US" b="1" i="1" dirty="0"/>
              <a:t>Chapter 2 Part 1 Recitation – Naming Convention, Data Types, and Literals and Arithmetic Operators</a:t>
            </a:r>
            <a:endParaRPr lang="en-US" sz="2800" b="1" dirty="0"/>
          </a:p>
        </p:txBody>
      </p:sp>
      <p:pic>
        <p:nvPicPr>
          <p:cNvPr id="3" name="Picture 2" descr="Lab_chapter_2_part_1_a – Paulo Brasko - Mozilla Firefox">
            <a:extLst>
              <a:ext uri="{FF2B5EF4-FFF2-40B4-BE49-F238E27FC236}">
                <a16:creationId xmlns:a16="http://schemas.microsoft.com/office/drawing/2014/main" xmlns="" id="{45F2F614-5456-48D6-891C-0E019DFFA835}"/>
              </a:ext>
            </a:extLst>
          </p:cNvPr>
          <p:cNvPicPr>
            <a:picLocks noChangeAspect="1"/>
          </p:cNvPicPr>
          <p:nvPr/>
        </p:nvPicPr>
        <p:blipFill rotWithShape="1">
          <a:blip r:embed="rId3">
            <a:extLst>
              <a:ext uri="{28A0092B-C50C-407E-A947-70E740481C1C}">
                <a14:useLocalDpi xmlns:a14="http://schemas.microsoft.com/office/drawing/2010/main" val="0"/>
              </a:ext>
            </a:extLst>
          </a:blip>
          <a:srcRect l="17500" t="30824" r="19605" b="42346"/>
          <a:stretch/>
        </p:blipFill>
        <p:spPr>
          <a:xfrm>
            <a:off x="403860" y="1405873"/>
            <a:ext cx="8412480" cy="1945340"/>
          </a:xfrm>
          <a:prstGeom prst="rect">
            <a:avLst/>
          </a:prstGeom>
          <a:ln>
            <a:solidFill>
              <a:schemeClr val="tx1"/>
            </a:solidFill>
          </a:ln>
        </p:spPr>
      </p:pic>
      <p:sp>
        <p:nvSpPr>
          <p:cNvPr id="9" name="TextBox 8">
            <a:extLst>
              <a:ext uri="{FF2B5EF4-FFF2-40B4-BE49-F238E27FC236}">
                <a16:creationId xmlns:a16="http://schemas.microsoft.com/office/drawing/2014/main" xmlns="" id="{C8A2FB76-F8B0-43F7-894D-5E78F4B43AE2}"/>
              </a:ext>
            </a:extLst>
          </p:cNvPr>
          <p:cNvSpPr txBox="1"/>
          <p:nvPr/>
        </p:nvSpPr>
        <p:spPr>
          <a:xfrm>
            <a:off x="462593" y="845410"/>
            <a:ext cx="8134066" cy="369332"/>
          </a:xfrm>
          <a:prstGeom prst="rect">
            <a:avLst/>
          </a:prstGeom>
        </p:spPr>
        <p:txBody>
          <a:bodyPr rtlCol="0">
            <a:spAutoFit/>
          </a:bodyPr>
          <a:lstStyle/>
          <a:p>
            <a:r>
              <a:rPr lang="en-US" dirty="0"/>
              <a:t>Subpart 1, Activity #2:</a:t>
            </a:r>
          </a:p>
        </p:txBody>
      </p:sp>
      <p:sp>
        <p:nvSpPr>
          <p:cNvPr id="13" name="TextBox 12">
            <a:extLst>
              <a:ext uri="{FF2B5EF4-FFF2-40B4-BE49-F238E27FC236}">
                <a16:creationId xmlns:a16="http://schemas.microsoft.com/office/drawing/2014/main" xmlns="" id="{24004B1E-BE8C-45FA-B834-E4DD3FA880DD}"/>
              </a:ext>
            </a:extLst>
          </p:cNvPr>
          <p:cNvSpPr txBox="1"/>
          <p:nvPr/>
        </p:nvSpPr>
        <p:spPr>
          <a:xfrm>
            <a:off x="443739" y="3739643"/>
            <a:ext cx="8134066" cy="646331"/>
          </a:xfrm>
          <a:prstGeom prst="rect">
            <a:avLst/>
          </a:prstGeom>
        </p:spPr>
        <p:txBody>
          <a:bodyPr rtlCol="0">
            <a:spAutoFit/>
          </a:bodyPr>
          <a:lstStyle/>
          <a:p>
            <a:r>
              <a:rPr lang="en-US" dirty="0"/>
              <a:t>If you feel confident about your answer to Activity #1, feel free to move on to this part without checking in with me first.</a:t>
            </a:r>
          </a:p>
        </p:txBody>
      </p:sp>
      <p:sp>
        <p:nvSpPr>
          <p:cNvPr id="14" name="TextBox 13">
            <a:extLst>
              <a:ext uri="{FF2B5EF4-FFF2-40B4-BE49-F238E27FC236}">
                <a16:creationId xmlns:a16="http://schemas.microsoft.com/office/drawing/2014/main" xmlns="" id="{C236836A-07A4-499B-8B2D-03DDF89A13C2}"/>
              </a:ext>
            </a:extLst>
          </p:cNvPr>
          <p:cNvSpPr txBox="1"/>
          <p:nvPr/>
        </p:nvSpPr>
        <p:spPr>
          <a:xfrm>
            <a:off x="403860" y="4525249"/>
            <a:ext cx="8134066" cy="2031325"/>
          </a:xfrm>
          <a:prstGeom prst="rect">
            <a:avLst/>
          </a:prstGeom>
        </p:spPr>
        <p:txBody>
          <a:bodyPr rtlCol="0">
            <a:spAutoFit/>
          </a:bodyPr>
          <a:lstStyle/>
          <a:p>
            <a:r>
              <a:rPr lang="en-US" dirty="0"/>
              <a:t>For this part, you just need to write a small program where you declare the variables from your table + initialize them to some value, given the syntax shown.  Then, you can print those values out to the screen, embedded in some statement, again as shown in the example.</a:t>
            </a:r>
          </a:p>
          <a:p>
            <a:endParaRPr lang="en-US" dirty="0"/>
          </a:p>
          <a:p>
            <a:r>
              <a:rPr lang="en-US" dirty="0"/>
              <a:t>If you are unsure how to create and execute a program in NetBeans, see the video tutorials linked to the first entry in the online course syllabus.</a:t>
            </a:r>
          </a:p>
        </p:txBody>
      </p:sp>
    </p:spTree>
    <p:extLst>
      <p:ext uri="{BB962C8B-B14F-4D97-AF65-F5344CB8AC3E}">
        <p14:creationId xmlns:p14="http://schemas.microsoft.com/office/powerpoint/2010/main" val="1856133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1167</Words>
  <Application>Microsoft Office PowerPoint</Application>
  <PresentationFormat>On-screen Show (4:3)</PresentationFormat>
  <Paragraphs>119</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Cox, Karin M</cp:lastModifiedBy>
  <cp:revision>71</cp:revision>
  <dcterms:created xsi:type="dcterms:W3CDTF">2020-01-08T21:39:42Z</dcterms:created>
  <dcterms:modified xsi:type="dcterms:W3CDTF">2020-01-13T15:41:47Z</dcterms:modified>
</cp:coreProperties>
</file>