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293134"/>
    <a:srgbClr val="B500FE"/>
    <a:srgbClr val="314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592" autoAdjust="0"/>
  </p:normalViewPr>
  <p:slideViewPr>
    <p:cSldViewPr showGuides="1">
      <p:cViewPr varScale="1">
        <p:scale>
          <a:sx n="108" d="100"/>
          <a:sy n="108" d="100"/>
        </p:scale>
        <p:origin x="138" y="120"/>
      </p:cViewPr>
      <p:guideLst>
        <p:guide orient="horz" pos="624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C7ED3-6993-4347-B443-83F433321F8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80A88-345B-45F5-AF9C-21D47CC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P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3/2/20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https://github.com/kc13/CS401PF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u="sng" dirty="0"/>
              <a:t>Agenda for today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CC"/>
                </a:solidFill>
              </a:rPr>
              <a:t>Please sign in sometime before you leave lab!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Description of the lab “assignment” #7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This consists of the first part of Assignment #2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(“assignment” is in quotes because it will not be graded separately as a lab – no demo required) </a:t>
            </a:r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72025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Season Class (example Season for The Office shown below)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08CDB5DC-F80B-4A62-89F1-F8F0A78F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27915" r="68018" b="57514"/>
          <a:stretch/>
        </p:blipFill>
        <p:spPr>
          <a:xfrm>
            <a:off x="111512" y="611452"/>
            <a:ext cx="3657600" cy="13341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15D61-542E-4E7C-8E9B-D67BEE255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6" y="2242969"/>
            <a:ext cx="7841673" cy="159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736DC20-BD61-4638-983D-FA83468D2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63" y="4131837"/>
            <a:ext cx="8007927" cy="565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E1DC11-F5AB-42E3-B496-4E8DA121D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73" y="4697229"/>
            <a:ext cx="7647709" cy="921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C5B543-B104-4D98-AA5C-4AEC478EB5EA}"/>
              </a:ext>
            </a:extLst>
          </p:cNvPr>
          <p:cNvSpPr txBox="1"/>
          <p:nvPr/>
        </p:nvSpPr>
        <p:spPr>
          <a:xfrm>
            <a:off x="3276768" y="2762988"/>
            <a:ext cx="3112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Episode described on later slides</a:t>
            </a:r>
          </a:p>
        </p:txBody>
      </p:sp>
    </p:spTree>
    <p:extLst>
      <p:ext uri="{BB962C8B-B14F-4D97-AF65-F5344CB8AC3E}">
        <p14:creationId xmlns:p14="http://schemas.microsoft.com/office/powerpoint/2010/main" val="35598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72025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Episode Class (see individual rows below)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08CDB5DC-F80B-4A62-89F1-F8F0A78F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27915" r="68018" b="57514"/>
          <a:stretch/>
        </p:blipFill>
        <p:spPr>
          <a:xfrm>
            <a:off x="111512" y="611452"/>
            <a:ext cx="3657600" cy="1334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C5B543-B104-4D98-AA5C-4AEC478EB5EA}"/>
              </a:ext>
            </a:extLst>
          </p:cNvPr>
          <p:cNvSpPr txBox="1"/>
          <p:nvPr/>
        </p:nvSpPr>
        <p:spPr>
          <a:xfrm>
            <a:off x="383871" y="2183124"/>
            <a:ext cx="49352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Will need class fields (and getter methods) for:</a:t>
            </a:r>
          </a:p>
          <a:p>
            <a:r>
              <a:rPr lang="en-US" dirty="0">
                <a:solidFill>
                  <a:srgbClr val="0000CC"/>
                </a:solidFill>
              </a:rPr>
              <a:t>  String </a:t>
            </a:r>
            <a:r>
              <a:rPr lang="en-US" dirty="0" err="1">
                <a:solidFill>
                  <a:srgbClr val="0000CC"/>
                </a:solidFill>
              </a:rPr>
              <a:t>episodeTitle</a:t>
            </a:r>
            <a:r>
              <a:rPr lang="en-US" dirty="0">
                <a:solidFill>
                  <a:srgbClr val="0000CC"/>
                </a:solidFill>
              </a:rPr>
              <a:t>;</a:t>
            </a:r>
          </a:p>
          <a:p>
            <a:r>
              <a:rPr lang="en-US" dirty="0">
                <a:solidFill>
                  <a:srgbClr val="0000CC"/>
                </a:solidFill>
              </a:rPr>
              <a:t>     int </a:t>
            </a:r>
            <a:r>
              <a:rPr lang="en-US" dirty="0" err="1">
                <a:solidFill>
                  <a:srgbClr val="0000CC"/>
                </a:solidFill>
              </a:rPr>
              <a:t>seasonEpisodeNumber</a:t>
            </a:r>
            <a:r>
              <a:rPr lang="en-US" dirty="0">
                <a:solidFill>
                  <a:srgbClr val="0000CC"/>
                </a:solidFill>
              </a:rPr>
              <a:t>;</a:t>
            </a:r>
          </a:p>
          <a:p>
            <a:r>
              <a:rPr lang="en-US" dirty="0">
                <a:solidFill>
                  <a:srgbClr val="0000CC"/>
                </a:solidFill>
              </a:rPr>
              <a:t>     int </a:t>
            </a:r>
            <a:r>
              <a:rPr lang="en-US" dirty="0" err="1">
                <a:solidFill>
                  <a:srgbClr val="0000CC"/>
                </a:solidFill>
              </a:rPr>
              <a:t>overallEpisodeNumber</a:t>
            </a:r>
            <a:r>
              <a:rPr lang="en-US" dirty="0">
                <a:solidFill>
                  <a:srgbClr val="0000CC"/>
                </a:solidFill>
              </a:rPr>
              <a:t>;</a:t>
            </a:r>
          </a:p>
          <a:p>
            <a:r>
              <a:rPr lang="en-US" dirty="0">
                <a:solidFill>
                  <a:srgbClr val="0000CC"/>
                </a:solidFill>
              </a:rPr>
              <a:t>     String </a:t>
            </a:r>
            <a:r>
              <a:rPr lang="en-US" dirty="0" err="1">
                <a:solidFill>
                  <a:srgbClr val="0000CC"/>
                </a:solidFill>
              </a:rPr>
              <a:t>releasedDate</a:t>
            </a:r>
            <a:r>
              <a:rPr lang="en-US" dirty="0">
                <a:solidFill>
                  <a:srgbClr val="0000CC"/>
                </a:solidFill>
              </a:rPr>
              <a:t>;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A constructor should be created to take in all the Episode info present on a line, and assign the appropriate values in the line to the appropriate class fields.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A </a:t>
            </a:r>
            <a:r>
              <a:rPr lang="en-US" dirty="0" err="1">
                <a:solidFill>
                  <a:srgbClr val="0000CC"/>
                </a:solidFill>
              </a:rPr>
              <a:t>toString</a:t>
            </a:r>
            <a:r>
              <a:rPr lang="en-US" dirty="0">
                <a:solidFill>
                  <a:srgbClr val="0000CC"/>
                </a:solidFill>
              </a:rPr>
              <a:t>() method should be created, which will supply the info for this </a:t>
            </a:r>
            <a:r>
              <a:rPr lang="en-US" dirty="0" err="1">
                <a:solidFill>
                  <a:srgbClr val="0000CC"/>
                </a:solidFill>
              </a:rPr>
              <a:t>JOptionPane</a:t>
            </a:r>
            <a:r>
              <a:rPr lang="en-US" dirty="0">
                <a:solidFill>
                  <a:srgbClr val="0000CC"/>
                </a:solidFill>
              </a:rPr>
              <a:t>: </a:t>
            </a:r>
          </a:p>
          <a:p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660CBFB-081E-4BCE-BAA1-C2763602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581" y="4381407"/>
            <a:ext cx="3269673" cy="24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#7 (first part of Assignment #2 – </a:t>
            </a:r>
            <a:r>
              <a:rPr lang="en-US" sz="2800" dirty="0" err="1">
                <a:solidFill>
                  <a:srgbClr val="002060"/>
                </a:solidFill>
              </a:rPr>
              <a:t>Netfliz</a:t>
            </a:r>
            <a:r>
              <a:rPr lang="en-US" sz="2800" dirty="0">
                <a:solidFill>
                  <a:srgbClr val="002060"/>
                </a:solidFill>
              </a:rPr>
              <a:t> App)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/>
              <a:t>Overview of the full assignment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You will create a program that presents users with information about different shows that they may watch, through a series of GUIs: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8" y="2451708"/>
            <a:ext cx="3546855" cy="2606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44" y="1884247"/>
            <a:ext cx="3656835" cy="1870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244" y="3755150"/>
            <a:ext cx="3271905" cy="29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#7 (first part of Assignment #2 – </a:t>
            </a:r>
            <a:r>
              <a:rPr lang="en-US" sz="2800" dirty="0" err="1">
                <a:solidFill>
                  <a:srgbClr val="002060"/>
                </a:solidFill>
              </a:rPr>
              <a:t>Netfliz</a:t>
            </a:r>
            <a:r>
              <a:rPr lang="en-US" sz="2800" dirty="0">
                <a:solidFill>
                  <a:srgbClr val="002060"/>
                </a:solidFill>
              </a:rPr>
              <a:t> App)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/>
              <a:t>Overview of the full assignment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The program will make use of several classes.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will be the focus for the lab assignment.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sz="2400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In total, you will need to create five classes: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 superclass)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Movie (extends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(extends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 (used by, but not a subclass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Episode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(used by, but not a subclass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LcParenR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</a:t>
            </a:r>
            <a:r>
              <a:rPr lang="en-US" sz="2800" dirty="0" err="1">
                <a:solidFill>
                  <a:srgbClr val="002060"/>
                </a:solidFill>
              </a:rPr>
              <a:t>StreamingVideo</a:t>
            </a:r>
            <a:r>
              <a:rPr lang="en-US" sz="2800" dirty="0">
                <a:solidFill>
                  <a:srgbClr val="002060"/>
                </a:solidFill>
              </a:rPr>
              <a:t> superclass (</a:t>
            </a:r>
            <a:r>
              <a:rPr lang="en-US" sz="2800" dirty="0" err="1">
                <a:solidFill>
                  <a:srgbClr val="002060"/>
                </a:solidFill>
              </a:rPr>
              <a:t>pg</a:t>
            </a:r>
            <a:r>
              <a:rPr lang="en-US" sz="2800" dirty="0">
                <a:solidFill>
                  <a:srgbClr val="002060"/>
                </a:solidFill>
              </a:rPr>
              <a:t> 4):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Just need some class fields and getters/setters for:</a:t>
            </a:r>
          </a:p>
          <a:p>
            <a:pPr lvl="2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3" y="1312833"/>
            <a:ext cx="3566160" cy="1526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48856" y="2882493"/>
            <a:ext cx="894394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C81"/>
                </a:solidFill>
              </a:rPr>
              <a:t>These fields are shared by the Movie/</a:t>
            </a:r>
            <a:r>
              <a:rPr lang="en-US" sz="2400" dirty="0" err="1">
                <a:solidFill>
                  <a:srgbClr val="0F4C81"/>
                </a:solidFill>
              </a:rPr>
              <a:t>TVShow</a:t>
            </a:r>
            <a:r>
              <a:rPr lang="en-US" sz="2400" dirty="0">
                <a:solidFill>
                  <a:srgbClr val="0F4C81"/>
                </a:solidFill>
              </a:rPr>
              <a:t> subclasses.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C81"/>
                </a:solidFill>
              </a:rPr>
              <a:t>No constructor required here.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Movie class (</a:t>
            </a:r>
            <a:r>
              <a:rPr lang="en-US" sz="2400" dirty="0" err="1">
                <a:solidFill>
                  <a:srgbClr val="002060"/>
                </a:solidFill>
              </a:rPr>
              <a:t>pg</a:t>
            </a:r>
            <a:r>
              <a:rPr lang="en-US" sz="2400" dirty="0">
                <a:solidFill>
                  <a:srgbClr val="002060"/>
                </a:solidFill>
              </a:rPr>
              <a:t> 4):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30749" y="539672"/>
            <a:ext cx="8943940" cy="6555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Extends </a:t>
            </a:r>
            <a:r>
              <a:rPr lang="en-US" sz="2200" dirty="0" err="1"/>
              <a:t>StreamingVideo</a:t>
            </a:r>
            <a:r>
              <a:rPr lang="en-US" sz="2200" dirty="0"/>
              <a:t>, and so inherits its methods and class fields (although the latter are declared as private, and so must be accessed through the getters/setters, rather than accessed directly).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CC"/>
                </a:solidFill>
              </a:rPr>
              <a:t>Example: to access the title, use </a:t>
            </a:r>
            <a:r>
              <a:rPr lang="en-US" sz="2200" i="1" dirty="0" err="1">
                <a:solidFill>
                  <a:srgbClr val="0000CC"/>
                </a:solidFill>
              </a:rPr>
              <a:t>getTitle</a:t>
            </a:r>
            <a:r>
              <a:rPr lang="en-US" sz="2200" i="1" dirty="0">
                <a:solidFill>
                  <a:srgbClr val="0000CC"/>
                </a:solidFill>
              </a:rPr>
              <a:t>()</a:t>
            </a:r>
            <a:r>
              <a:rPr lang="en-US" sz="2200" dirty="0">
                <a:solidFill>
                  <a:srgbClr val="0000CC"/>
                </a:solidFill>
              </a:rPr>
              <a:t> rather than just </a:t>
            </a:r>
            <a:r>
              <a:rPr lang="en-US" sz="2200" i="1" dirty="0">
                <a:solidFill>
                  <a:srgbClr val="0000CC"/>
                </a:solidFill>
              </a:rPr>
              <a:t>title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It will also have its own specific class fields – you should both declare these + create setters/getters for them: 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One constructor: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Argument: </a:t>
            </a:r>
            <a:r>
              <a:rPr lang="en-US" sz="2200" dirty="0" err="1"/>
              <a:t>filepath</a:t>
            </a:r>
            <a:r>
              <a:rPr lang="en-US" sz="2200" dirty="0"/>
              <a:t> of text file containing info about a movie (see appendices B and C – note you may have to try retyping characters if the copy-and-pasted text causes errors).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The constructor will read in the file, which will contain info needed to fill in the class fields (those specific to Movie, and those inherited from the </a:t>
            </a:r>
            <a:r>
              <a:rPr lang="en-US" sz="2200" dirty="0" err="1"/>
              <a:t>StreamingVideo</a:t>
            </a:r>
            <a:r>
              <a:rPr lang="en-US" sz="2200" dirty="0"/>
              <a:t> superclass).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36" y="3032662"/>
            <a:ext cx="3566160" cy="97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Movie class (</a:t>
            </a:r>
            <a:r>
              <a:rPr lang="en-US" sz="2400" dirty="0" err="1">
                <a:solidFill>
                  <a:srgbClr val="002060"/>
                </a:solidFill>
              </a:rPr>
              <a:t>pg</a:t>
            </a:r>
            <a:r>
              <a:rPr lang="en-US" sz="2400" dirty="0">
                <a:solidFill>
                  <a:srgbClr val="002060"/>
                </a:solidFill>
              </a:rPr>
              <a:t> 4):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30749" y="539672"/>
            <a:ext cx="8943940" cy="44935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en-US" sz="2200" dirty="0"/>
              <a:t>You’ll add a </a:t>
            </a:r>
            <a:r>
              <a:rPr lang="en-US" sz="2200" dirty="0" err="1"/>
              <a:t>toString</a:t>
            </a:r>
            <a:r>
              <a:rPr lang="en-US" sz="2200" dirty="0"/>
              <a:t>() that displays info about the following: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lvl="1"/>
            <a:r>
              <a:rPr lang="en-US" sz="2200" dirty="0"/>
              <a:t>You’ll put together the String using StringBuilder. </a:t>
            </a:r>
          </a:p>
          <a:p>
            <a:pPr lvl="1"/>
            <a:r>
              <a:rPr lang="en-US" sz="2200" dirty="0"/>
              <a:t>Note you can insert line breaks by appending “\n”.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4A8940-66D8-43DE-BDB7-171F957C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99" y="1087592"/>
            <a:ext cx="2468880" cy="21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TVShow</a:t>
            </a:r>
            <a:r>
              <a:rPr lang="en-US" sz="2400" dirty="0">
                <a:solidFill>
                  <a:srgbClr val="002060"/>
                </a:solidFill>
              </a:rPr>
              <a:t> class (</a:t>
            </a:r>
            <a:r>
              <a:rPr lang="en-US" sz="2400" dirty="0" err="1">
                <a:solidFill>
                  <a:srgbClr val="002060"/>
                </a:solidFill>
              </a:rPr>
              <a:t>pg</a:t>
            </a:r>
            <a:r>
              <a:rPr lang="en-US" sz="2400" dirty="0">
                <a:solidFill>
                  <a:srgbClr val="002060"/>
                </a:solidFill>
              </a:rPr>
              <a:t> 5):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30749" y="539672"/>
            <a:ext cx="8943940" cy="51706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Like Movie: Extends </a:t>
            </a:r>
            <a:r>
              <a:rPr lang="en-US" sz="2200" dirty="0" err="1"/>
              <a:t>StreamingVideo</a:t>
            </a:r>
            <a:r>
              <a:rPr lang="en-US" sz="2200" dirty="0"/>
              <a:t>, and so inherits its methods and class fields (although the latter are declared as private, and so must be accessed through the getters/setters, rather than accessed directly).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It will also have its own specific class fields – you should both declare these + create setters/getters for them: 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lvl="1"/>
            <a:r>
              <a:rPr lang="en-US" sz="2200" dirty="0">
                <a:solidFill>
                  <a:srgbClr val="0F4C81"/>
                </a:solidFill>
              </a:rPr>
              <a:t>(Note the List holds instances of the Season class, which you will create in another file).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196F80-B06D-4593-94E7-8B199378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3102087"/>
            <a:ext cx="3749040" cy="6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TVShow</a:t>
            </a:r>
            <a:r>
              <a:rPr lang="en-US" sz="2400" dirty="0">
                <a:solidFill>
                  <a:srgbClr val="002060"/>
                </a:solidFill>
              </a:rPr>
              <a:t> class (</a:t>
            </a:r>
            <a:r>
              <a:rPr lang="en-US" sz="2400" dirty="0" err="1">
                <a:solidFill>
                  <a:srgbClr val="002060"/>
                </a:solidFill>
              </a:rPr>
              <a:t>pg</a:t>
            </a:r>
            <a:r>
              <a:rPr lang="en-US" sz="2400" dirty="0">
                <a:solidFill>
                  <a:srgbClr val="002060"/>
                </a:solidFill>
              </a:rPr>
              <a:t> 5):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83806" y="568895"/>
            <a:ext cx="8943940" cy="51706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en-US" sz="2200" dirty="0"/>
              <a:t>One constructor: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Argument: </a:t>
            </a:r>
            <a:r>
              <a:rPr lang="en-US" sz="2200" dirty="0" err="1"/>
              <a:t>filepath</a:t>
            </a:r>
            <a:r>
              <a:rPr lang="en-US" sz="2200" dirty="0"/>
              <a:t> of text file containing info about a TV Show (see appendices D and E).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The constructor will read in the file, which will contain info needed to fill in the class fields (those specific to </a:t>
            </a:r>
            <a:r>
              <a:rPr lang="en-US" sz="2200" dirty="0" err="1"/>
              <a:t>TVShow</a:t>
            </a:r>
            <a:r>
              <a:rPr lang="en-US" sz="2200" dirty="0"/>
              <a:t>, and those inherited from the </a:t>
            </a:r>
            <a:r>
              <a:rPr lang="en-US" sz="2200" dirty="0" err="1"/>
              <a:t>StreamingVideo</a:t>
            </a:r>
            <a:r>
              <a:rPr lang="en-US" sz="2200" dirty="0"/>
              <a:t> superclass).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This is a little more complex of a process then is involved for the Movie class (see later slides).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lang="en-US" sz="2200" dirty="0"/>
              <a:t>A </a:t>
            </a:r>
            <a:r>
              <a:rPr lang="en-US" sz="2200" dirty="0" err="1"/>
              <a:t>toString</a:t>
            </a:r>
            <a:r>
              <a:rPr lang="en-US" sz="2200" dirty="0"/>
              <a:t>() method: Will use StringBuilder to create a string that will be later used by </a:t>
            </a:r>
            <a:r>
              <a:rPr lang="en-US" sz="2200" dirty="0" err="1"/>
              <a:t>JOptionPane</a:t>
            </a:r>
            <a:r>
              <a:rPr lang="en-US" sz="2200" dirty="0"/>
              <a:t>: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endParaRPr lang="en-US" sz="2200" dirty="0"/>
          </a:p>
          <a:p>
            <a:pPr marL="914400" lvl="1" indent="-457200">
              <a:buFont typeface="+mj-lt"/>
              <a:buAutoNum type="arabicPeriod" startAt="3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6161B1-A1BF-4B0B-9311-229788109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3" r="46839" b="41756"/>
          <a:stretch/>
        </p:blipFill>
        <p:spPr>
          <a:xfrm>
            <a:off x="5502607" y="3980299"/>
            <a:ext cx="2743200" cy="26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72025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TVShow</a:t>
            </a:r>
            <a:r>
              <a:rPr lang="en-US" sz="2400" dirty="0">
                <a:solidFill>
                  <a:srgbClr val="002060"/>
                </a:solidFill>
              </a:rPr>
              <a:t> class: top part of example file for a tv show (The Office)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08CDB5DC-F80B-4A62-89F1-F8F0A78F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t="10954" r="4158" b="4732"/>
          <a:stretch/>
        </p:blipFill>
        <p:spPr>
          <a:xfrm>
            <a:off x="78059" y="616233"/>
            <a:ext cx="8642195" cy="57428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A3164FF-5AE1-4959-AB1F-478616A5CDD0}"/>
              </a:ext>
            </a:extLst>
          </p:cNvPr>
          <p:cNvCxnSpPr/>
          <p:nvPr/>
        </p:nvCxnSpPr>
        <p:spPr>
          <a:xfrm flipH="1">
            <a:off x="1994747" y="1731199"/>
            <a:ext cx="7136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BCF706F-0430-4BFB-BC8A-56207574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955" y="1790883"/>
            <a:ext cx="5852160" cy="167664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360127" y="2432482"/>
            <a:ext cx="309526" cy="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34141" y="2317071"/>
            <a:ext cx="4252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You could consider using a for loop for this, since you know the # of seasons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8295" y="3487673"/>
            <a:ext cx="450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You could consider using a while loop for this, since you do not know the # of episodes until you’ve read through the subsequent lines of the file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445404" y="3097513"/>
            <a:ext cx="821404" cy="51093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42155" y="2457990"/>
            <a:ext cx="4252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Described on next slide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19201" y="2755397"/>
            <a:ext cx="4252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Episode described on a later slide</a:t>
            </a:r>
            <a:endParaRPr lang="en-US" sz="1000" dirty="0">
              <a:solidFill>
                <a:srgbClr val="0070C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83742"/>
              </p:ext>
            </p:extLst>
          </p:nvPr>
        </p:nvGraphicFramePr>
        <p:xfrm>
          <a:off x="3774980" y="3960601"/>
          <a:ext cx="1277966" cy="1174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966"/>
              </a:tblGrid>
              <a:tr h="283814"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bg1"/>
                          </a:solidFill>
                        </a:rPr>
                        <a:t>list</a:t>
                      </a:r>
                      <a:r>
                        <a:rPr lang="en-US" sz="1000" b="1" baseline="0" dirty="0" err="1" smtClean="0">
                          <a:solidFill>
                            <a:schemeClr val="bg1"/>
                          </a:solidFill>
                        </a:rPr>
                        <a:t>OfSeasons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94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(0): Season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#1 object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94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(1)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: Season #2 object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94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(2): Season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#3 object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5109861" y="4428800"/>
            <a:ext cx="365760" cy="2206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75447"/>
              </p:ext>
            </p:extLst>
          </p:nvPr>
        </p:nvGraphicFramePr>
        <p:xfrm>
          <a:off x="5563152" y="3969122"/>
          <a:ext cx="1577485" cy="963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485"/>
              </a:tblGrid>
              <a:tr h="321161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Season</a:t>
                      </a:r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</a:rPr>
                        <a:t> #1 object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161"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</a:rPr>
                        <a:t>seasonNumber</a:t>
                      </a:r>
                      <a:endParaRPr 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161"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bg1"/>
                          </a:solidFill>
                        </a:rPr>
                        <a:t>listOfEpisodes</a:t>
                      </a:r>
                      <a:endParaRPr 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5637518" y="4800600"/>
            <a:ext cx="76200" cy="28731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14169"/>
              </p:ext>
            </p:extLst>
          </p:nvPr>
        </p:nvGraphicFramePr>
        <p:xfrm>
          <a:off x="5078657" y="5105400"/>
          <a:ext cx="1474543" cy="1178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4543"/>
              </a:tblGrid>
              <a:tr h="284790"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bg1"/>
                          </a:solidFill>
                        </a:rPr>
                        <a:t>list</a:t>
                      </a:r>
                      <a:r>
                        <a:rPr lang="en-US" sz="1000" b="1" baseline="0" dirty="0" err="1" smtClean="0">
                          <a:solidFill>
                            <a:schemeClr val="bg1"/>
                          </a:solidFill>
                        </a:rPr>
                        <a:t>OfEpisodes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96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(0):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Episode #1 object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96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(1):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Episode #2 object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964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bg1"/>
                          </a:solidFill>
                        </a:rPr>
                        <a:t>etc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… (list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length varies)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6497261" y="5502203"/>
            <a:ext cx="26308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94662"/>
              </p:ext>
            </p:extLst>
          </p:nvPr>
        </p:nvGraphicFramePr>
        <p:xfrm>
          <a:off x="6818276" y="5164117"/>
          <a:ext cx="1577485" cy="869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485"/>
              </a:tblGrid>
              <a:tr h="321161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</a:rPr>
                        <a:t>Episode #1 object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161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1"/>
                          </a:solidFill>
                        </a:rPr>
                        <a:t>Four</a:t>
                      </a:r>
                      <a:r>
                        <a:rPr lang="en-US" sz="1000" b="0" baseline="0" dirty="0" smtClean="0">
                          <a:solidFill>
                            <a:schemeClr val="bg1"/>
                          </a:solidFill>
                        </a:rPr>
                        <a:t> class fields (for the 4 pieces of info separated by semicolons)</a:t>
                      </a:r>
                      <a:endParaRPr 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5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4550</TotalTime>
  <Words>844</Words>
  <Application>Microsoft Office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202</cp:revision>
  <dcterms:created xsi:type="dcterms:W3CDTF">2020-01-08T21:39:42Z</dcterms:created>
  <dcterms:modified xsi:type="dcterms:W3CDTF">2020-03-02T15:19:15Z</dcterms:modified>
</cp:coreProperties>
</file>