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61" r:id="rId4"/>
    <p:sldId id="262" r:id="rId5"/>
    <p:sldId id="264" r:id="rId6"/>
    <p:sldId id="265" r:id="rId7"/>
    <p:sldId id="267" r:id="rId8"/>
    <p:sldId id="266" r:id="rId9"/>
    <p:sldId id="269" r:id="rId10"/>
    <p:sldId id="268" r:id="rId11"/>
    <p:sldId id="271" r:id="rId12"/>
    <p:sldId id="270" r:id="rId13"/>
    <p:sldId id="273" r:id="rId14"/>
    <p:sldId id="272" r:id="rId15"/>
    <p:sldId id="274" r:id="rId16"/>
    <p:sldId id="276" r:id="rId17"/>
    <p:sldId id="275" r:id="rId18"/>
    <p:sldId id="277" r:id="rId19"/>
    <p:sldId id="278" r:id="rId20"/>
    <p:sldId id="279" r:id="rId21"/>
    <p:sldId id="280"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8"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in Cox" initials="KC" lastIdx="1" clrIdx="0">
    <p:extLst>
      <p:ext uri="{19B8F6BF-5375-455C-9EA6-DF929625EA0E}">
        <p15:presenceInfo xmlns:p15="http://schemas.microsoft.com/office/powerpoint/2012/main" userId="dd82fc35ea2bed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6" autoAdjust="0"/>
    <p:restoredTop sz="93592" autoAdjust="0"/>
  </p:normalViewPr>
  <p:slideViewPr>
    <p:cSldViewPr snapToGrid="0" showGuides="1">
      <p:cViewPr varScale="1">
        <p:scale>
          <a:sx n="102" d="100"/>
          <a:sy n="102" d="100"/>
        </p:scale>
        <p:origin x="150" y="102"/>
      </p:cViewPr>
      <p:guideLst>
        <p:guide orient="horz" pos="64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C7ED3-6993-4347-B443-83F433321F8D}" type="datetimeFigureOut">
              <a:rPr lang="en-US" smtClean="0"/>
              <a:t>1/27/2020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F80A88-345B-45F5-AF9C-21D47CCF5ECB}" type="slidenum">
              <a:rPr lang="en-US" smtClean="0"/>
              <a:t>‹#›</a:t>
            </a:fld>
            <a:endParaRPr lang="en-US"/>
          </a:p>
        </p:txBody>
      </p:sp>
    </p:spTree>
    <p:extLst>
      <p:ext uri="{BB962C8B-B14F-4D97-AF65-F5344CB8AC3E}">
        <p14:creationId xmlns:p14="http://schemas.microsoft.com/office/powerpoint/2010/main" val="2917203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1D76CF-5E7C-420B-89A3-7189BACB8345}"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97477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1D76CF-5E7C-420B-89A3-7189BACB8345}"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3071543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1D76CF-5E7C-420B-89A3-7189BACB8345}"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1585573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1D76CF-5E7C-420B-89A3-7189BACB8345}"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108606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1D76CF-5E7C-420B-89A3-7189BACB8345}"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51960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1D76CF-5E7C-420B-89A3-7189BACB8345}"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150015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1D76CF-5E7C-420B-89A3-7189BACB8345}" type="datetimeFigureOut">
              <a:rPr lang="en-US" smtClean="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177498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1D76CF-5E7C-420B-89A3-7189BACB8345}"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862908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1D76CF-5E7C-420B-89A3-7189BACB8345}" type="datetimeFigureOut">
              <a:rPr lang="en-US" smtClean="0"/>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353527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1D76CF-5E7C-420B-89A3-7189BACB8345}"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0424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1D76CF-5E7C-420B-89A3-7189BACB8345}"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3475742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1D76CF-5E7C-420B-89A3-7189BACB8345}" type="datetimeFigureOut">
              <a:rPr lang="en-US" smtClean="0"/>
              <a:t>1/27/2020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DAD6F-56F8-4A9C-9A17-FB6D18A5D2A1}" type="slidenum">
              <a:rPr lang="en-US" smtClean="0"/>
              <a:t>‹#›</a:t>
            </a:fld>
            <a:endParaRPr lang="en-US"/>
          </a:p>
        </p:txBody>
      </p:sp>
    </p:spTree>
    <p:extLst>
      <p:ext uri="{BB962C8B-B14F-4D97-AF65-F5344CB8AC3E}">
        <p14:creationId xmlns:p14="http://schemas.microsoft.com/office/powerpoint/2010/main" val="3824448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c13/CS401P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kc13/CS401PF"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baeldung.com/java-compare-string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1.xml"/><Relationship Id="rId4" Type="http://schemas.openxmlformats.org/officeDocument/2006/relationships/image" Target="../media/image3.tm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A67A37A-C488-40D7-A088-6774405888B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CS401 Lab 1/27/20</a:t>
            </a:r>
          </a:p>
        </p:txBody>
      </p:sp>
      <p:sp>
        <p:nvSpPr>
          <p:cNvPr id="5" name="TextBox 4">
            <a:extLst>
              <a:ext uri="{FF2B5EF4-FFF2-40B4-BE49-F238E27FC236}">
                <a16:creationId xmlns:a16="http://schemas.microsoft.com/office/drawing/2014/main" xmlns="" id="{EC931DCA-4690-4B93-9419-BA902293A61A}"/>
              </a:ext>
            </a:extLst>
          </p:cNvPr>
          <p:cNvSpPr txBox="1"/>
          <p:nvPr/>
        </p:nvSpPr>
        <p:spPr>
          <a:xfrm>
            <a:off x="-148856" y="702634"/>
            <a:ext cx="7761768" cy="5601533"/>
          </a:xfrm>
          <a:prstGeom prst="rect">
            <a:avLst/>
          </a:prstGeom>
        </p:spPr>
        <p:txBody>
          <a:bodyPr wrap="square" rtlCol="0">
            <a:spAutoFit/>
          </a:bodyPr>
          <a:lstStyle/>
          <a:p>
            <a:pPr lvl="1"/>
            <a:r>
              <a:rPr lang="en-US" sz="2400" dirty="0">
                <a:sym typeface="Wingdings" panose="05000000000000000000" pitchFamily="2" charset="2"/>
              </a:rPr>
              <a:t>These slides will be available online: </a:t>
            </a:r>
            <a:r>
              <a:rPr lang="en-US" sz="2400" dirty="0"/>
              <a:t> </a:t>
            </a:r>
          </a:p>
          <a:p>
            <a:pPr lvl="1"/>
            <a:r>
              <a:rPr lang="en-US" sz="2400" dirty="0">
                <a:hlinkClick r:id="rId2"/>
              </a:rPr>
              <a:t>https://github.com/kc13/CS401PF</a:t>
            </a:r>
            <a:endParaRPr lang="en-US" sz="2400" dirty="0"/>
          </a:p>
          <a:p>
            <a:pPr lvl="1"/>
            <a:endParaRPr lang="en-US" sz="2400" dirty="0"/>
          </a:p>
          <a:p>
            <a:pPr lvl="1"/>
            <a:r>
              <a:rPr lang="en-US" sz="2400" u="sng" dirty="0"/>
              <a:t>Agenda for today</a:t>
            </a:r>
            <a:r>
              <a:rPr lang="en-US" sz="2400" dirty="0"/>
              <a:t>:</a:t>
            </a:r>
          </a:p>
          <a:p>
            <a:pPr marL="914400" lvl="1" indent="-457200">
              <a:buFont typeface="+mj-lt"/>
              <a:buAutoNum type="arabicPeriod"/>
            </a:pPr>
            <a:r>
              <a:rPr lang="en-US" sz="2400" dirty="0"/>
              <a:t>Please sign in sometime before you leave lab!</a:t>
            </a:r>
          </a:p>
          <a:p>
            <a:pPr marL="914400" lvl="1" indent="-457200">
              <a:buFont typeface="+mj-lt"/>
              <a:buAutoNum type="arabicPeriod"/>
            </a:pPr>
            <a:r>
              <a:rPr lang="en-US" sz="2400" dirty="0"/>
              <a:t>Quick review of some of the lab policies</a:t>
            </a:r>
          </a:p>
          <a:p>
            <a:pPr marL="914400" lvl="1" indent="-457200">
              <a:buFont typeface="+mj-lt"/>
              <a:buAutoNum type="arabicPeriod"/>
            </a:pPr>
            <a:r>
              <a:rPr lang="en-US" sz="2400" dirty="0"/>
              <a:t>Review of what is expected for demos of Labs 1-2</a:t>
            </a:r>
          </a:p>
          <a:p>
            <a:pPr marL="914400" lvl="1" indent="-457200">
              <a:buFont typeface="+mj-lt"/>
              <a:buAutoNum type="arabicPeriod"/>
            </a:pPr>
            <a:r>
              <a:rPr lang="en-US" sz="2400" dirty="0"/>
              <a:t>Demos of Lab #1</a:t>
            </a:r>
          </a:p>
          <a:p>
            <a:pPr marL="914400" lvl="1" indent="-457200">
              <a:buFont typeface="+mj-lt"/>
              <a:buAutoNum type="arabicPeriod"/>
            </a:pPr>
            <a:r>
              <a:rPr lang="en-US" sz="2400" dirty="0"/>
              <a:t>Demos of Lab #2</a:t>
            </a:r>
          </a:p>
          <a:p>
            <a:pPr marL="914400" lvl="1" indent="-457200">
              <a:buFont typeface="+mj-lt"/>
              <a:buAutoNum type="arabicPeriod"/>
            </a:pPr>
            <a:r>
              <a:rPr lang="en-US" sz="2400" dirty="0"/>
              <a:t>Comments regarding Lab #3 (time permitting – otherwise you can access this material online later)</a:t>
            </a:r>
          </a:p>
          <a:p>
            <a:pPr marL="1371600" lvl="2" indent="-457200">
              <a:buFont typeface="Arial" panose="020B0604020202020204" pitchFamily="34" charset="0"/>
              <a:buChar char="•"/>
            </a:pPr>
            <a:r>
              <a:rPr lang="en-US" sz="2200" dirty="0"/>
              <a:t>(if applicable): any Lab #3 demos that are ready</a:t>
            </a:r>
          </a:p>
          <a:p>
            <a:pPr marL="914400" lvl="1" indent="-457200">
              <a:buFont typeface="+mj-lt"/>
              <a:buAutoNum type="arabicPeriod"/>
            </a:pPr>
            <a:endParaRPr lang="en-US" sz="2400" dirty="0"/>
          </a:p>
          <a:p>
            <a:pPr marL="914400" lvl="1" indent="-457200">
              <a:buFont typeface="+mj-lt"/>
              <a:buAutoNum type="arabicPeriod"/>
            </a:pPr>
            <a:endParaRPr lang="en-US" sz="2400" dirty="0"/>
          </a:p>
          <a:p>
            <a:pPr lvl="1"/>
            <a:endParaRPr lang="en-US" sz="2400" u="sng" dirty="0"/>
          </a:p>
        </p:txBody>
      </p:sp>
    </p:spTree>
    <p:extLst>
      <p:ext uri="{BB962C8B-B14F-4D97-AF65-F5344CB8AC3E}">
        <p14:creationId xmlns:p14="http://schemas.microsoft.com/office/powerpoint/2010/main" val="1594562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882EAC00-0723-4478-82AE-41368060B6D4}"/>
              </a:ext>
            </a:extLst>
          </p:cNvPr>
          <p:cNvSpPr txBox="1"/>
          <p:nvPr/>
        </p:nvSpPr>
        <p:spPr>
          <a:xfrm>
            <a:off x="0" y="66907"/>
            <a:ext cx="8134066" cy="954107"/>
          </a:xfrm>
          <a:prstGeom prst="rect">
            <a:avLst/>
          </a:prstGeom>
        </p:spPr>
        <p:txBody>
          <a:bodyPr rtlCol="0">
            <a:spAutoFit/>
          </a:bodyPr>
          <a:lstStyle/>
          <a:p>
            <a:r>
              <a:rPr lang="en-US" sz="2800" dirty="0">
                <a:solidFill>
                  <a:srgbClr val="002060"/>
                </a:solidFill>
              </a:rPr>
              <a:t>Lab #3: The Tile Game – skipping ahead to final page of instructions</a:t>
            </a:r>
          </a:p>
        </p:txBody>
      </p:sp>
      <p:pic>
        <p:nvPicPr>
          <p:cNvPr id="5" name="Picture 4" descr="The_Tile_Game.pdf - Adobe Acrobat Reader DC">
            <a:extLst>
              <a:ext uri="{FF2B5EF4-FFF2-40B4-BE49-F238E27FC236}">
                <a16:creationId xmlns:a16="http://schemas.microsoft.com/office/drawing/2014/main" xmlns="" id="{F0889651-F4DB-45CB-9F1C-D24E36A26104}"/>
              </a:ext>
            </a:extLst>
          </p:cNvPr>
          <p:cNvPicPr>
            <a:picLocks noChangeAspect="1"/>
          </p:cNvPicPr>
          <p:nvPr/>
        </p:nvPicPr>
        <p:blipFill rotWithShape="1">
          <a:blip r:embed="rId2">
            <a:extLst>
              <a:ext uri="{28A0092B-C50C-407E-A947-70E740481C1C}">
                <a14:useLocalDpi xmlns:a14="http://schemas.microsoft.com/office/drawing/2010/main" val="0"/>
              </a:ext>
            </a:extLst>
          </a:blip>
          <a:srcRect l="14080" t="14685" r="29605"/>
          <a:stretch/>
        </p:blipFill>
        <p:spPr>
          <a:xfrm>
            <a:off x="1860080" y="672128"/>
            <a:ext cx="7223760" cy="5932265"/>
          </a:xfrm>
          <a:prstGeom prst="rect">
            <a:avLst/>
          </a:prstGeom>
          <a:ln>
            <a:solidFill>
              <a:schemeClr val="tx1"/>
            </a:solidFill>
          </a:ln>
        </p:spPr>
      </p:pic>
    </p:spTree>
    <p:extLst>
      <p:ext uri="{BB962C8B-B14F-4D97-AF65-F5344CB8AC3E}">
        <p14:creationId xmlns:p14="http://schemas.microsoft.com/office/powerpoint/2010/main" val="1683550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Getting started</a:t>
            </a:r>
          </a:p>
        </p:txBody>
      </p:sp>
      <p:pic>
        <p:nvPicPr>
          <p:cNvPr id="3" name="Picture 2" descr="The_Tile_Game.pdf - Adobe Acrobat Reader DC">
            <a:extLst>
              <a:ext uri="{FF2B5EF4-FFF2-40B4-BE49-F238E27FC236}">
                <a16:creationId xmlns:a16="http://schemas.microsoft.com/office/drawing/2014/main" xmlns="" id="{4AD9A04C-4A97-4DDC-AEBA-05B40DE7BF58}"/>
              </a:ext>
            </a:extLst>
          </p:cNvPr>
          <p:cNvPicPr>
            <a:picLocks noChangeAspect="1"/>
          </p:cNvPicPr>
          <p:nvPr/>
        </p:nvPicPr>
        <p:blipFill rotWithShape="1">
          <a:blip r:embed="rId2">
            <a:extLst>
              <a:ext uri="{28A0092B-C50C-407E-A947-70E740481C1C}">
                <a14:useLocalDpi xmlns:a14="http://schemas.microsoft.com/office/drawing/2010/main" val="0"/>
              </a:ext>
            </a:extLst>
          </a:blip>
          <a:srcRect l="14737" t="27425" r="30263" b="9464"/>
          <a:stretch/>
        </p:blipFill>
        <p:spPr>
          <a:xfrm>
            <a:off x="192505" y="590132"/>
            <a:ext cx="7406640" cy="4607013"/>
          </a:xfrm>
          <a:prstGeom prst="rect">
            <a:avLst/>
          </a:prstGeom>
          <a:ln>
            <a:solidFill>
              <a:schemeClr val="tx1"/>
            </a:solidFill>
          </a:ln>
        </p:spPr>
      </p:pic>
      <p:sp>
        <p:nvSpPr>
          <p:cNvPr id="5" name="TextBox 4">
            <a:extLst>
              <a:ext uri="{FF2B5EF4-FFF2-40B4-BE49-F238E27FC236}">
                <a16:creationId xmlns:a16="http://schemas.microsoft.com/office/drawing/2014/main" xmlns="" id="{2C212B8D-B3FE-4D6D-9564-0B6B9ABCF88C}"/>
              </a:ext>
            </a:extLst>
          </p:cNvPr>
          <p:cNvSpPr txBox="1"/>
          <p:nvPr/>
        </p:nvSpPr>
        <p:spPr>
          <a:xfrm>
            <a:off x="348916" y="5474368"/>
            <a:ext cx="7976937" cy="923330"/>
          </a:xfrm>
          <a:prstGeom prst="rect">
            <a:avLst/>
          </a:prstGeom>
          <a:noFill/>
        </p:spPr>
        <p:txBody>
          <a:bodyPr wrap="square" rtlCol="0">
            <a:spAutoFit/>
          </a:bodyPr>
          <a:lstStyle/>
          <a:p>
            <a:r>
              <a:rPr lang="en-US" dirty="0"/>
              <a:t>If you want to take the alternative approach (declare methods as static, and call from within main), that is OK, so long as you know how to do this + can get the program working.</a:t>
            </a:r>
          </a:p>
        </p:txBody>
      </p:sp>
    </p:spTree>
    <p:extLst>
      <p:ext uri="{BB962C8B-B14F-4D97-AF65-F5344CB8AC3E}">
        <p14:creationId xmlns:p14="http://schemas.microsoft.com/office/powerpoint/2010/main" val="22244918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Getting started – skipping ahead to page 4</a:t>
            </a:r>
          </a:p>
        </p:txBody>
      </p:sp>
      <p:sp>
        <p:nvSpPr>
          <p:cNvPr id="5" name="TextBox 4">
            <a:extLst>
              <a:ext uri="{FF2B5EF4-FFF2-40B4-BE49-F238E27FC236}">
                <a16:creationId xmlns:a16="http://schemas.microsoft.com/office/drawing/2014/main" xmlns="" id="{2C212B8D-B3FE-4D6D-9564-0B6B9ABCF88C}"/>
              </a:ext>
            </a:extLst>
          </p:cNvPr>
          <p:cNvSpPr txBox="1"/>
          <p:nvPr/>
        </p:nvSpPr>
        <p:spPr>
          <a:xfrm>
            <a:off x="78564" y="3681662"/>
            <a:ext cx="7976937" cy="1477328"/>
          </a:xfrm>
          <a:prstGeom prst="rect">
            <a:avLst/>
          </a:prstGeom>
          <a:noFill/>
        </p:spPr>
        <p:txBody>
          <a:bodyPr wrap="square" rtlCol="0">
            <a:spAutoFit/>
          </a:bodyPr>
          <a:lstStyle/>
          <a:p>
            <a:pPr marL="342900" indent="-342900">
              <a:buFont typeface="+mj-lt"/>
              <a:buAutoNum type="arabicPeriod"/>
            </a:pPr>
            <a:r>
              <a:rPr lang="en-US" dirty="0"/>
              <a:t>You’ll want to declare these 2D arrays after the line “public class </a:t>
            </a:r>
            <a:r>
              <a:rPr lang="en-US" dirty="0" err="1"/>
              <a:t>TileGameApp</a:t>
            </a:r>
            <a:r>
              <a:rPr lang="en-US" dirty="0"/>
              <a:t> {…” and before the main method. </a:t>
            </a:r>
          </a:p>
          <a:p>
            <a:pPr marL="342900" indent="-342900">
              <a:buFont typeface="+mj-lt"/>
              <a:buAutoNum type="arabicPeriod"/>
            </a:pPr>
            <a:endParaRPr lang="en-US" dirty="0"/>
          </a:p>
          <a:p>
            <a:pPr marL="342900" indent="-342900">
              <a:buFont typeface="+mj-lt"/>
              <a:buAutoNum type="arabicPeriod"/>
            </a:pPr>
            <a:r>
              <a:rPr lang="en-US" strike="sngStrike" dirty="0"/>
              <a:t>You’ll fill in the actual values (shown above) in the </a:t>
            </a:r>
            <a:r>
              <a:rPr lang="en-US" strike="sngStrike" dirty="0" err="1"/>
              <a:t>initializeGame</a:t>
            </a:r>
            <a:r>
              <a:rPr lang="en-US" strike="sngStrike" dirty="0"/>
              <a:t> method (to be described on a later slide).</a:t>
            </a:r>
          </a:p>
        </p:txBody>
      </p:sp>
      <p:pic>
        <p:nvPicPr>
          <p:cNvPr id="8" name="Picture 7" descr="The_Tile_Game.pdf - Adobe Acrobat Reader DC">
            <a:extLst>
              <a:ext uri="{FF2B5EF4-FFF2-40B4-BE49-F238E27FC236}">
                <a16:creationId xmlns:a16="http://schemas.microsoft.com/office/drawing/2014/main" xmlns="" id="{207EB044-CA9A-4D3C-9B01-4686469F46FD}"/>
              </a:ext>
            </a:extLst>
          </p:cNvPr>
          <p:cNvPicPr>
            <a:picLocks noChangeAspect="1"/>
          </p:cNvPicPr>
          <p:nvPr/>
        </p:nvPicPr>
        <p:blipFill rotWithShape="1">
          <a:blip r:embed="rId2">
            <a:extLst>
              <a:ext uri="{28A0092B-C50C-407E-A947-70E740481C1C}">
                <a14:useLocalDpi xmlns:a14="http://schemas.microsoft.com/office/drawing/2010/main" val="0"/>
              </a:ext>
            </a:extLst>
          </a:blip>
          <a:srcRect l="24342" t="50000" r="30790" b="13590"/>
          <a:stretch/>
        </p:blipFill>
        <p:spPr>
          <a:xfrm>
            <a:off x="108282" y="693842"/>
            <a:ext cx="6217920" cy="2735158"/>
          </a:xfrm>
          <a:prstGeom prst="rect">
            <a:avLst/>
          </a:prstGeom>
          <a:ln>
            <a:solidFill>
              <a:schemeClr val="tx1"/>
            </a:solidFill>
          </a:ln>
        </p:spPr>
      </p:pic>
    </p:spTree>
    <p:extLst>
      <p:ext uri="{BB962C8B-B14F-4D97-AF65-F5344CB8AC3E}">
        <p14:creationId xmlns:p14="http://schemas.microsoft.com/office/powerpoint/2010/main" val="42876159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Getting started – main game loop (provided)</a:t>
            </a:r>
          </a:p>
        </p:txBody>
      </p:sp>
      <p:sp>
        <p:nvSpPr>
          <p:cNvPr id="5" name="TextBox 4">
            <a:extLst>
              <a:ext uri="{FF2B5EF4-FFF2-40B4-BE49-F238E27FC236}">
                <a16:creationId xmlns:a16="http://schemas.microsoft.com/office/drawing/2014/main" xmlns="" id="{2C212B8D-B3FE-4D6D-9564-0B6B9ABCF88C}"/>
              </a:ext>
            </a:extLst>
          </p:cNvPr>
          <p:cNvSpPr txBox="1"/>
          <p:nvPr/>
        </p:nvSpPr>
        <p:spPr>
          <a:xfrm>
            <a:off x="0" y="5029199"/>
            <a:ext cx="7976937" cy="1754326"/>
          </a:xfrm>
          <a:prstGeom prst="rect">
            <a:avLst/>
          </a:prstGeom>
          <a:noFill/>
        </p:spPr>
        <p:txBody>
          <a:bodyPr wrap="square" rtlCol="0">
            <a:spAutoFit/>
          </a:bodyPr>
          <a:lstStyle/>
          <a:p>
            <a:pPr marL="342900" indent="-342900">
              <a:buFont typeface="+mj-lt"/>
              <a:buAutoNum type="arabicPeriod"/>
            </a:pPr>
            <a:r>
              <a:rPr lang="en-US" dirty="0"/>
              <a:t>You just need to copy this into your code.</a:t>
            </a:r>
          </a:p>
          <a:p>
            <a:pPr marL="342900" indent="-342900">
              <a:buFont typeface="+mj-lt"/>
              <a:buAutoNum type="arabicPeriod"/>
            </a:pPr>
            <a:endParaRPr lang="en-US" dirty="0"/>
          </a:p>
          <a:p>
            <a:pPr marL="342900" indent="-342900">
              <a:buFont typeface="+mj-lt"/>
              <a:buAutoNum type="arabicPeriod"/>
            </a:pPr>
            <a:r>
              <a:rPr lang="en-US" dirty="0"/>
              <a:t>You will need to complete the methods called here.</a:t>
            </a:r>
          </a:p>
          <a:p>
            <a:pPr marL="342900" indent="-342900">
              <a:buFont typeface="+mj-lt"/>
              <a:buAutoNum type="arabicPeriod"/>
            </a:pPr>
            <a:endParaRPr lang="en-US" dirty="0"/>
          </a:p>
          <a:p>
            <a:pPr marL="342900" indent="-342900">
              <a:buFont typeface="+mj-lt"/>
              <a:buAutoNum type="arabicPeriod"/>
            </a:pPr>
            <a:r>
              <a:rPr lang="en-US" dirty="0"/>
              <a:t>Note the two int[] arrays are two-element arrays that will hold information in the format of [row number][column number]</a:t>
            </a:r>
          </a:p>
        </p:txBody>
      </p:sp>
      <p:pic>
        <p:nvPicPr>
          <p:cNvPr id="3" name="Picture 2" descr="The_Tile_Game.pdf - Adobe Acrobat Reader DC">
            <a:extLst>
              <a:ext uri="{FF2B5EF4-FFF2-40B4-BE49-F238E27FC236}">
                <a16:creationId xmlns:a16="http://schemas.microsoft.com/office/drawing/2014/main" xmlns="" id="{BB3DC201-7163-4F9A-A9FD-29123E083DD6}"/>
              </a:ext>
            </a:extLst>
          </p:cNvPr>
          <p:cNvPicPr>
            <a:picLocks noChangeAspect="1"/>
          </p:cNvPicPr>
          <p:nvPr/>
        </p:nvPicPr>
        <p:blipFill rotWithShape="1">
          <a:blip r:embed="rId2">
            <a:extLst>
              <a:ext uri="{28A0092B-C50C-407E-A947-70E740481C1C}">
                <a14:useLocalDpi xmlns:a14="http://schemas.microsoft.com/office/drawing/2010/main" val="0"/>
              </a:ext>
            </a:extLst>
          </a:blip>
          <a:srcRect l="14869" t="26212" r="31316" b="21601"/>
          <a:stretch/>
        </p:blipFill>
        <p:spPr>
          <a:xfrm>
            <a:off x="239428" y="778745"/>
            <a:ext cx="7498080" cy="3941520"/>
          </a:xfrm>
          <a:prstGeom prst="rect">
            <a:avLst/>
          </a:prstGeom>
          <a:ln>
            <a:solidFill>
              <a:schemeClr val="tx1"/>
            </a:solidFill>
          </a:ln>
        </p:spPr>
      </p:pic>
    </p:spTree>
    <p:extLst>
      <p:ext uri="{BB962C8B-B14F-4D97-AF65-F5344CB8AC3E}">
        <p14:creationId xmlns:p14="http://schemas.microsoft.com/office/powerpoint/2010/main" val="563013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a:t>
            </a:r>
            <a:r>
              <a:rPr lang="en-US" sz="2800" dirty="0" err="1">
                <a:solidFill>
                  <a:srgbClr val="002060"/>
                </a:solidFill>
              </a:rPr>
              <a:t>printGameOnScreen</a:t>
            </a:r>
            <a:r>
              <a:rPr lang="en-US" sz="2800" dirty="0">
                <a:solidFill>
                  <a:srgbClr val="002060"/>
                </a:solidFill>
              </a:rPr>
              <a:t>()</a:t>
            </a:r>
          </a:p>
        </p:txBody>
      </p:sp>
      <p:sp>
        <p:nvSpPr>
          <p:cNvPr id="5" name="TextBox 4">
            <a:extLst>
              <a:ext uri="{FF2B5EF4-FFF2-40B4-BE49-F238E27FC236}">
                <a16:creationId xmlns:a16="http://schemas.microsoft.com/office/drawing/2014/main" xmlns="" id="{2C212B8D-B3FE-4D6D-9564-0B6B9ABCF88C}"/>
              </a:ext>
            </a:extLst>
          </p:cNvPr>
          <p:cNvSpPr txBox="1"/>
          <p:nvPr/>
        </p:nvSpPr>
        <p:spPr>
          <a:xfrm>
            <a:off x="157129" y="4150893"/>
            <a:ext cx="7976937" cy="1754326"/>
          </a:xfrm>
          <a:prstGeom prst="rect">
            <a:avLst/>
          </a:prstGeom>
          <a:noFill/>
        </p:spPr>
        <p:txBody>
          <a:bodyPr wrap="square" rtlCol="0">
            <a:spAutoFit/>
          </a:bodyPr>
          <a:lstStyle/>
          <a:p>
            <a:pPr marL="342900" indent="-342900">
              <a:buFont typeface="+mj-lt"/>
              <a:buAutoNum type="arabicPeriod"/>
            </a:pPr>
            <a:r>
              <a:rPr lang="en-US" dirty="0"/>
              <a:t>Returns void, takes no arguments</a:t>
            </a:r>
          </a:p>
          <a:p>
            <a:pPr marL="342900" indent="-342900">
              <a:buFont typeface="+mj-lt"/>
              <a:buAutoNum type="arabicPeriod"/>
            </a:pPr>
            <a:endParaRPr lang="en-US" dirty="0"/>
          </a:p>
          <a:p>
            <a:pPr marL="342900" indent="-342900">
              <a:buFont typeface="+mj-lt"/>
              <a:buAutoNum type="arabicPeriod"/>
            </a:pPr>
            <a:r>
              <a:rPr lang="en-US" dirty="0"/>
              <a:t>You will have to figure out some way to align the numbers as shown (note only single whitespace between one number and the next if the number on the right has two digits).</a:t>
            </a:r>
          </a:p>
          <a:p>
            <a:pPr marL="800100" lvl="1" indent="-342900">
              <a:buFont typeface="Arial" panose="020B0604020202020204" pitchFamily="34" charset="0"/>
              <a:buChar char="•"/>
            </a:pPr>
            <a:r>
              <a:rPr lang="en-US" sz="1600" dirty="0"/>
              <a:t>There are multiple ways to get this to work; whatever works for you is fine.</a:t>
            </a:r>
          </a:p>
        </p:txBody>
      </p:sp>
      <p:pic>
        <p:nvPicPr>
          <p:cNvPr id="10" name="Picture 9" descr="The_Tile_Game.pdf - Adobe Acrobat Reader DC">
            <a:extLst>
              <a:ext uri="{FF2B5EF4-FFF2-40B4-BE49-F238E27FC236}">
                <a16:creationId xmlns:a16="http://schemas.microsoft.com/office/drawing/2014/main" xmlns="" id="{8390E7A5-DE75-4DEB-923E-CFEF6C4B1506}"/>
              </a:ext>
            </a:extLst>
          </p:cNvPr>
          <p:cNvPicPr>
            <a:picLocks noChangeAspect="1"/>
          </p:cNvPicPr>
          <p:nvPr/>
        </p:nvPicPr>
        <p:blipFill rotWithShape="1">
          <a:blip r:embed="rId2">
            <a:extLst>
              <a:ext uri="{28A0092B-C50C-407E-A947-70E740481C1C}">
                <a14:useLocalDpi xmlns:a14="http://schemas.microsoft.com/office/drawing/2010/main" val="0"/>
              </a:ext>
            </a:extLst>
          </a:blip>
          <a:srcRect l="15000" t="51699" r="30789" b="11891"/>
          <a:stretch/>
        </p:blipFill>
        <p:spPr>
          <a:xfrm>
            <a:off x="228600" y="745938"/>
            <a:ext cx="8686800" cy="3162659"/>
          </a:xfrm>
          <a:prstGeom prst="rect">
            <a:avLst/>
          </a:prstGeom>
          <a:ln>
            <a:solidFill>
              <a:schemeClr val="tx1"/>
            </a:solidFill>
          </a:ln>
        </p:spPr>
      </p:pic>
    </p:spTree>
    <p:extLst>
      <p:ext uri="{BB962C8B-B14F-4D97-AF65-F5344CB8AC3E}">
        <p14:creationId xmlns:p14="http://schemas.microsoft.com/office/powerpoint/2010/main" val="3154647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a:t>
            </a:r>
            <a:r>
              <a:rPr lang="en-US" sz="2800" dirty="0" err="1">
                <a:solidFill>
                  <a:srgbClr val="002060"/>
                </a:solidFill>
              </a:rPr>
              <a:t>getUserSelectedTile</a:t>
            </a:r>
            <a:r>
              <a:rPr lang="en-US" sz="2800" dirty="0">
                <a:solidFill>
                  <a:srgbClr val="002060"/>
                </a:solidFill>
              </a:rPr>
              <a:t>()</a:t>
            </a:r>
          </a:p>
        </p:txBody>
      </p:sp>
      <p:sp>
        <p:nvSpPr>
          <p:cNvPr id="5" name="TextBox 4">
            <a:extLst>
              <a:ext uri="{FF2B5EF4-FFF2-40B4-BE49-F238E27FC236}">
                <a16:creationId xmlns:a16="http://schemas.microsoft.com/office/drawing/2014/main" xmlns="" id="{2C212B8D-B3FE-4D6D-9564-0B6B9ABCF88C}"/>
              </a:ext>
            </a:extLst>
          </p:cNvPr>
          <p:cNvSpPr txBox="1"/>
          <p:nvPr/>
        </p:nvSpPr>
        <p:spPr>
          <a:xfrm>
            <a:off x="157129" y="4150893"/>
            <a:ext cx="7976937" cy="923330"/>
          </a:xfrm>
          <a:prstGeom prst="rect">
            <a:avLst/>
          </a:prstGeom>
          <a:noFill/>
        </p:spPr>
        <p:txBody>
          <a:bodyPr wrap="square" rtlCol="0">
            <a:spAutoFit/>
          </a:bodyPr>
          <a:lstStyle/>
          <a:p>
            <a:pPr marL="342900" indent="-342900">
              <a:buFont typeface="+mj-lt"/>
              <a:buAutoNum type="arabicPeriod"/>
            </a:pPr>
            <a:r>
              <a:rPr lang="en-US" dirty="0"/>
              <a:t>The sample code illustrates how to approach the bonus part. </a:t>
            </a:r>
          </a:p>
          <a:p>
            <a:pPr marL="342900" indent="-342900">
              <a:buFont typeface="+mj-lt"/>
              <a:buAutoNum type="arabicPeriod"/>
            </a:pPr>
            <a:r>
              <a:rPr lang="en-US" dirty="0"/>
              <a:t>It does also show the appropriate header line, and you’ll likely want to use a loop of some form.</a:t>
            </a:r>
          </a:p>
        </p:txBody>
      </p:sp>
      <p:pic>
        <p:nvPicPr>
          <p:cNvPr id="3" name="Picture 2" descr="The_Tile_Game.pdf - Adobe Acrobat Reader DC">
            <a:extLst>
              <a:ext uri="{FF2B5EF4-FFF2-40B4-BE49-F238E27FC236}">
                <a16:creationId xmlns:a16="http://schemas.microsoft.com/office/drawing/2014/main" xmlns="" id="{2A177AEE-B2CB-4945-8F21-30B224347DDE}"/>
              </a:ext>
            </a:extLst>
          </p:cNvPr>
          <p:cNvPicPr>
            <a:picLocks noChangeAspect="1"/>
          </p:cNvPicPr>
          <p:nvPr/>
        </p:nvPicPr>
        <p:blipFill rotWithShape="1">
          <a:blip r:embed="rId2">
            <a:extLst>
              <a:ext uri="{28A0092B-C50C-407E-A947-70E740481C1C}">
                <a14:useLocalDpi xmlns:a14="http://schemas.microsoft.com/office/drawing/2010/main" val="0"/>
              </a:ext>
            </a:extLst>
          </a:blip>
          <a:srcRect l="14737" t="29368" r="29737" b="14076"/>
          <a:stretch/>
        </p:blipFill>
        <p:spPr>
          <a:xfrm>
            <a:off x="157129" y="590127"/>
            <a:ext cx="6309360" cy="3483604"/>
          </a:xfrm>
          <a:prstGeom prst="rect">
            <a:avLst/>
          </a:prstGeom>
          <a:ln>
            <a:solidFill>
              <a:schemeClr val="tx1"/>
            </a:solidFill>
          </a:ln>
        </p:spPr>
      </p:pic>
    </p:spTree>
    <p:extLst>
      <p:ext uri="{BB962C8B-B14F-4D97-AF65-F5344CB8AC3E}">
        <p14:creationId xmlns:p14="http://schemas.microsoft.com/office/powerpoint/2010/main" val="8523596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a:t>
            </a:r>
            <a:r>
              <a:rPr lang="en-US" sz="2800" dirty="0" err="1">
                <a:solidFill>
                  <a:srgbClr val="002060"/>
                </a:solidFill>
              </a:rPr>
              <a:t>getTileLocation</a:t>
            </a:r>
            <a:r>
              <a:rPr lang="en-US" sz="2800" dirty="0">
                <a:solidFill>
                  <a:srgbClr val="002060"/>
                </a:solidFill>
              </a:rPr>
              <a:t>()</a:t>
            </a:r>
          </a:p>
        </p:txBody>
      </p:sp>
      <p:sp>
        <p:nvSpPr>
          <p:cNvPr id="5" name="TextBox 4">
            <a:extLst>
              <a:ext uri="{FF2B5EF4-FFF2-40B4-BE49-F238E27FC236}">
                <a16:creationId xmlns:a16="http://schemas.microsoft.com/office/drawing/2014/main" xmlns="" id="{2C212B8D-B3FE-4D6D-9564-0B6B9ABCF88C}"/>
              </a:ext>
            </a:extLst>
          </p:cNvPr>
          <p:cNvSpPr txBox="1"/>
          <p:nvPr/>
        </p:nvSpPr>
        <p:spPr>
          <a:xfrm>
            <a:off x="337603" y="3348124"/>
            <a:ext cx="7976937" cy="1200329"/>
          </a:xfrm>
          <a:prstGeom prst="rect">
            <a:avLst/>
          </a:prstGeom>
          <a:noFill/>
        </p:spPr>
        <p:txBody>
          <a:bodyPr wrap="square" rtlCol="0">
            <a:spAutoFit/>
          </a:bodyPr>
          <a:lstStyle/>
          <a:p>
            <a:pPr marL="342900" indent="-342900">
              <a:buFont typeface="+mj-lt"/>
              <a:buAutoNum type="arabicPeriod"/>
            </a:pPr>
            <a:r>
              <a:rPr lang="en-US" dirty="0"/>
              <a:t>This method will search for the number provided as an input argument, and return its location in [row, column] format.</a:t>
            </a:r>
          </a:p>
          <a:p>
            <a:pPr marL="342900" indent="-342900">
              <a:buFont typeface="+mj-lt"/>
              <a:buAutoNum type="arabicPeriod"/>
            </a:pPr>
            <a:r>
              <a:rPr lang="en-US" dirty="0"/>
              <a:t>If you want to use a different approach than that described here, that’s fine, so long as you accept the inputs and return the outputs that are expected. </a:t>
            </a:r>
          </a:p>
        </p:txBody>
      </p:sp>
      <p:pic>
        <p:nvPicPr>
          <p:cNvPr id="4" name="Picture 3" descr="The_Tile_Game.pdf - Adobe Acrobat Reader DC">
            <a:extLst>
              <a:ext uri="{FF2B5EF4-FFF2-40B4-BE49-F238E27FC236}">
                <a16:creationId xmlns:a16="http://schemas.microsoft.com/office/drawing/2014/main" xmlns="" id="{CDFB2A34-60CF-4A16-88B1-EF5317DC6F8C}"/>
              </a:ext>
            </a:extLst>
          </p:cNvPr>
          <p:cNvPicPr>
            <a:picLocks noChangeAspect="1"/>
          </p:cNvPicPr>
          <p:nvPr/>
        </p:nvPicPr>
        <p:blipFill rotWithShape="1">
          <a:blip r:embed="rId2">
            <a:extLst>
              <a:ext uri="{28A0092B-C50C-407E-A947-70E740481C1C}">
                <a14:useLocalDpi xmlns:a14="http://schemas.microsoft.com/office/drawing/2010/main" val="0"/>
              </a:ext>
            </a:extLst>
          </a:blip>
          <a:srcRect l="14606" t="45144" r="31184" b="24757"/>
          <a:stretch/>
        </p:blipFill>
        <p:spPr>
          <a:xfrm>
            <a:off x="178786" y="746231"/>
            <a:ext cx="7955280" cy="2394314"/>
          </a:xfrm>
          <a:prstGeom prst="rect">
            <a:avLst/>
          </a:prstGeom>
          <a:ln>
            <a:solidFill>
              <a:schemeClr val="tx1"/>
            </a:solidFill>
          </a:ln>
        </p:spPr>
      </p:pic>
    </p:spTree>
    <p:extLst>
      <p:ext uri="{BB962C8B-B14F-4D97-AF65-F5344CB8AC3E}">
        <p14:creationId xmlns:p14="http://schemas.microsoft.com/office/powerpoint/2010/main" val="26529980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a:t>
            </a:r>
            <a:r>
              <a:rPr lang="en-US" sz="2800" dirty="0" err="1">
                <a:solidFill>
                  <a:srgbClr val="002060"/>
                </a:solidFill>
              </a:rPr>
              <a:t>canTileBeMoved</a:t>
            </a:r>
            <a:r>
              <a:rPr lang="en-US" sz="2800" dirty="0">
                <a:solidFill>
                  <a:srgbClr val="002060"/>
                </a:solidFill>
              </a:rPr>
              <a:t>()</a:t>
            </a:r>
          </a:p>
        </p:txBody>
      </p:sp>
      <p:pic>
        <p:nvPicPr>
          <p:cNvPr id="8" name="Picture 7" descr="The_Tile_Game.pdf - Adobe Acrobat Reader DC">
            <a:extLst>
              <a:ext uri="{FF2B5EF4-FFF2-40B4-BE49-F238E27FC236}">
                <a16:creationId xmlns:a16="http://schemas.microsoft.com/office/drawing/2014/main" xmlns="" id="{C1D446B4-80CA-44B6-AE80-F4446C2874C9}"/>
              </a:ext>
            </a:extLst>
          </p:cNvPr>
          <p:cNvPicPr>
            <a:picLocks noChangeAspect="1"/>
          </p:cNvPicPr>
          <p:nvPr/>
        </p:nvPicPr>
        <p:blipFill rotWithShape="1">
          <a:blip r:embed="rId2">
            <a:extLst>
              <a:ext uri="{28A0092B-C50C-407E-A947-70E740481C1C}">
                <a14:useLocalDpi xmlns:a14="http://schemas.microsoft.com/office/drawing/2010/main" val="0"/>
              </a:ext>
            </a:extLst>
          </a:blip>
          <a:srcRect l="15000" t="35436" r="30789" b="25484"/>
          <a:stretch/>
        </p:blipFill>
        <p:spPr>
          <a:xfrm>
            <a:off x="168441" y="739922"/>
            <a:ext cx="8686800" cy="3394614"/>
          </a:xfrm>
          <a:prstGeom prst="rect">
            <a:avLst/>
          </a:prstGeom>
          <a:ln>
            <a:solidFill>
              <a:schemeClr val="tx1"/>
            </a:solidFill>
          </a:ln>
        </p:spPr>
      </p:pic>
      <p:sp>
        <p:nvSpPr>
          <p:cNvPr id="9" name="TextBox 8">
            <a:extLst>
              <a:ext uri="{FF2B5EF4-FFF2-40B4-BE49-F238E27FC236}">
                <a16:creationId xmlns:a16="http://schemas.microsoft.com/office/drawing/2014/main" xmlns="" id="{CA2092E9-0B3F-4C3A-B4AE-27E81F293862}"/>
              </a:ext>
            </a:extLst>
          </p:cNvPr>
          <p:cNvSpPr txBox="1"/>
          <p:nvPr/>
        </p:nvSpPr>
        <p:spPr>
          <a:xfrm>
            <a:off x="157129" y="4455030"/>
            <a:ext cx="7976937" cy="923330"/>
          </a:xfrm>
          <a:prstGeom prst="rect">
            <a:avLst/>
          </a:prstGeom>
          <a:noFill/>
        </p:spPr>
        <p:txBody>
          <a:bodyPr wrap="square" rtlCol="0">
            <a:spAutoFit/>
          </a:bodyPr>
          <a:lstStyle/>
          <a:p>
            <a:pPr marL="342900" indent="-342900">
              <a:buFont typeface="+mj-lt"/>
              <a:buAutoNum type="arabicPeriod"/>
            </a:pPr>
            <a:r>
              <a:rPr lang="en-US" dirty="0"/>
              <a:t>Main idea: Given the row, column information for the tile to move, and the empty spot, make sure that these are neighbors (above/below/left/right – diagonals don’t count).</a:t>
            </a:r>
          </a:p>
        </p:txBody>
      </p:sp>
    </p:spTree>
    <p:extLst>
      <p:ext uri="{BB962C8B-B14F-4D97-AF65-F5344CB8AC3E}">
        <p14:creationId xmlns:p14="http://schemas.microsoft.com/office/powerpoint/2010/main" val="660483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a:t>
            </a:r>
            <a:r>
              <a:rPr lang="en-US" sz="2800" dirty="0" err="1">
                <a:solidFill>
                  <a:srgbClr val="002060"/>
                </a:solidFill>
              </a:rPr>
              <a:t>moveTile</a:t>
            </a:r>
            <a:r>
              <a:rPr lang="en-US" sz="2800" dirty="0">
                <a:solidFill>
                  <a:srgbClr val="002060"/>
                </a:solidFill>
              </a:rPr>
              <a:t>()</a:t>
            </a:r>
          </a:p>
        </p:txBody>
      </p:sp>
      <p:sp>
        <p:nvSpPr>
          <p:cNvPr id="6" name="TextBox 5">
            <a:extLst>
              <a:ext uri="{FF2B5EF4-FFF2-40B4-BE49-F238E27FC236}">
                <a16:creationId xmlns:a16="http://schemas.microsoft.com/office/drawing/2014/main" xmlns="" id="{EBE535B4-2F5A-4361-9659-D93E52186A33}"/>
              </a:ext>
            </a:extLst>
          </p:cNvPr>
          <p:cNvSpPr txBox="1"/>
          <p:nvPr/>
        </p:nvSpPr>
        <p:spPr>
          <a:xfrm>
            <a:off x="157129" y="4996451"/>
            <a:ext cx="7976937" cy="1200329"/>
          </a:xfrm>
          <a:prstGeom prst="rect">
            <a:avLst/>
          </a:prstGeom>
          <a:noFill/>
        </p:spPr>
        <p:txBody>
          <a:bodyPr wrap="square" rtlCol="0">
            <a:spAutoFit/>
          </a:bodyPr>
          <a:lstStyle/>
          <a:p>
            <a:pPr marL="342900" indent="-342900">
              <a:buFont typeface="+mj-lt"/>
              <a:buAutoNum type="arabicPeriod"/>
            </a:pPr>
            <a:r>
              <a:rPr lang="en-US" dirty="0"/>
              <a:t>Some of this repeats the functionality of </a:t>
            </a:r>
            <a:r>
              <a:rPr lang="en-US" dirty="0" err="1"/>
              <a:t>canTileBeMoved</a:t>
            </a:r>
            <a:r>
              <a:rPr lang="en-US" dirty="0"/>
              <a:t>()</a:t>
            </a:r>
          </a:p>
          <a:p>
            <a:pPr marL="342900" indent="-342900">
              <a:buFont typeface="+mj-lt"/>
              <a:buAutoNum type="arabicPeriod"/>
            </a:pPr>
            <a:r>
              <a:rPr lang="en-US" dirty="0"/>
              <a:t>It also goes beyond this other method, when the two coordinates are neighbors: You need to update the </a:t>
            </a:r>
            <a:r>
              <a:rPr lang="en-US" dirty="0" err="1"/>
              <a:t>gameBoard</a:t>
            </a:r>
            <a:r>
              <a:rPr lang="en-US" dirty="0"/>
              <a:t> array so that the empty spot and the other tile swap positions.   </a:t>
            </a:r>
          </a:p>
        </p:txBody>
      </p:sp>
      <p:pic>
        <p:nvPicPr>
          <p:cNvPr id="4" name="Picture 3" descr="The_Tile_Game.pdf - Adobe Acrobat Reader DC">
            <a:extLst>
              <a:ext uri="{FF2B5EF4-FFF2-40B4-BE49-F238E27FC236}">
                <a16:creationId xmlns:a16="http://schemas.microsoft.com/office/drawing/2014/main" xmlns="" id="{DA8DDC52-ED85-468C-87E4-A8F5B3462AC5}"/>
              </a:ext>
            </a:extLst>
          </p:cNvPr>
          <p:cNvPicPr>
            <a:picLocks noChangeAspect="1"/>
          </p:cNvPicPr>
          <p:nvPr/>
        </p:nvPicPr>
        <p:blipFill rotWithShape="1">
          <a:blip r:embed="rId2">
            <a:extLst>
              <a:ext uri="{28A0092B-C50C-407E-A947-70E740481C1C}">
                <a14:useLocalDpi xmlns:a14="http://schemas.microsoft.com/office/drawing/2010/main" val="0"/>
              </a:ext>
            </a:extLst>
          </a:blip>
          <a:srcRect l="15263" t="28154" r="31053" b="21359"/>
          <a:stretch/>
        </p:blipFill>
        <p:spPr>
          <a:xfrm>
            <a:off x="433137" y="721895"/>
            <a:ext cx="7589520" cy="3869153"/>
          </a:xfrm>
          <a:prstGeom prst="rect">
            <a:avLst/>
          </a:prstGeom>
          <a:ln>
            <a:solidFill>
              <a:schemeClr val="tx1"/>
            </a:solidFill>
          </a:ln>
        </p:spPr>
      </p:pic>
    </p:spTree>
    <p:extLst>
      <p:ext uri="{BB962C8B-B14F-4D97-AF65-F5344CB8AC3E}">
        <p14:creationId xmlns:p14="http://schemas.microsoft.com/office/powerpoint/2010/main" val="37898279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a:t>
            </a:r>
            <a:r>
              <a:rPr lang="en-US" sz="2800" dirty="0" err="1">
                <a:solidFill>
                  <a:srgbClr val="002060"/>
                </a:solidFill>
              </a:rPr>
              <a:t>isGameSolved</a:t>
            </a:r>
            <a:r>
              <a:rPr lang="en-US" sz="2800" dirty="0">
                <a:solidFill>
                  <a:srgbClr val="002060"/>
                </a:solidFill>
              </a:rPr>
              <a:t>()</a:t>
            </a:r>
          </a:p>
        </p:txBody>
      </p:sp>
      <p:pic>
        <p:nvPicPr>
          <p:cNvPr id="3" name="Picture 2" descr="The_Tile_Game.pdf - Adobe Acrobat Reader DC">
            <a:extLst>
              <a:ext uri="{FF2B5EF4-FFF2-40B4-BE49-F238E27FC236}">
                <a16:creationId xmlns:a16="http://schemas.microsoft.com/office/drawing/2014/main" xmlns="" id="{546D0A79-5523-49F5-A2CA-B4D6AC9944A5}"/>
              </a:ext>
            </a:extLst>
          </p:cNvPr>
          <p:cNvPicPr>
            <a:picLocks noChangeAspect="1"/>
          </p:cNvPicPr>
          <p:nvPr/>
        </p:nvPicPr>
        <p:blipFill rotWithShape="1">
          <a:blip r:embed="rId2">
            <a:extLst>
              <a:ext uri="{28A0092B-C50C-407E-A947-70E740481C1C}">
                <a14:useLocalDpi xmlns:a14="http://schemas.microsoft.com/office/drawing/2010/main" val="0"/>
              </a:ext>
            </a:extLst>
          </a:blip>
          <a:srcRect l="14211" t="20388" r="29342" b="15289"/>
          <a:stretch/>
        </p:blipFill>
        <p:spPr>
          <a:xfrm>
            <a:off x="421104" y="782052"/>
            <a:ext cx="5161547" cy="3188369"/>
          </a:xfrm>
          <a:prstGeom prst="rect">
            <a:avLst/>
          </a:prstGeom>
          <a:ln>
            <a:solidFill>
              <a:schemeClr val="tx1"/>
            </a:solidFill>
          </a:ln>
        </p:spPr>
      </p:pic>
      <p:sp>
        <p:nvSpPr>
          <p:cNvPr id="8" name="TextBox 7">
            <a:extLst>
              <a:ext uri="{FF2B5EF4-FFF2-40B4-BE49-F238E27FC236}">
                <a16:creationId xmlns:a16="http://schemas.microsoft.com/office/drawing/2014/main" xmlns="" id="{D54BECD9-603D-4E4C-82B9-5CFB69FF720F}"/>
              </a:ext>
            </a:extLst>
          </p:cNvPr>
          <p:cNvSpPr txBox="1"/>
          <p:nvPr/>
        </p:nvSpPr>
        <p:spPr>
          <a:xfrm>
            <a:off x="157129" y="4346746"/>
            <a:ext cx="7976937" cy="646331"/>
          </a:xfrm>
          <a:prstGeom prst="rect">
            <a:avLst/>
          </a:prstGeom>
          <a:noFill/>
        </p:spPr>
        <p:txBody>
          <a:bodyPr wrap="square" rtlCol="0">
            <a:spAutoFit/>
          </a:bodyPr>
          <a:lstStyle/>
          <a:p>
            <a:r>
              <a:rPr lang="en-US" dirty="0"/>
              <a:t>Main idea: Check whether the contents of gameboard appear in ascending order (as illustrated in the earlier slide).</a:t>
            </a:r>
          </a:p>
        </p:txBody>
      </p:sp>
    </p:spTree>
    <p:extLst>
      <p:ext uri="{BB962C8B-B14F-4D97-AF65-F5344CB8AC3E}">
        <p14:creationId xmlns:p14="http://schemas.microsoft.com/office/powerpoint/2010/main" val="797184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A67A37A-C488-40D7-A088-6774405888B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Reminder: Basic info</a:t>
            </a:r>
          </a:p>
        </p:txBody>
      </p:sp>
      <p:sp>
        <p:nvSpPr>
          <p:cNvPr id="5" name="TextBox 4">
            <a:extLst>
              <a:ext uri="{FF2B5EF4-FFF2-40B4-BE49-F238E27FC236}">
                <a16:creationId xmlns:a16="http://schemas.microsoft.com/office/drawing/2014/main" xmlns="" id="{EC931DCA-4690-4B93-9419-BA902293A61A}"/>
              </a:ext>
            </a:extLst>
          </p:cNvPr>
          <p:cNvSpPr txBox="1"/>
          <p:nvPr/>
        </p:nvSpPr>
        <p:spPr>
          <a:xfrm>
            <a:off x="-148856" y="702634"/>
            <a:ext cx="7761768" cy="3416320"/>
          </a:xfrm>
          <a:prstGeom prst="rect">
            <a:avLst/>
          </a:prstGeom>
        </p:spPr>
        <p:txBody>
          <a:bodyPr wrap="square" rtlCol="0">
            <a:spAutoFit/>
          </a:bodyPr>
          <a:lstStyle/>
          <a:p>
            <a:pPr lvl="1"/>
            <a:r>
              <a:rPr lang="en-US" sz="2400" u="sng" dirty="0">
                <a:sym typeface="Wingdings" panose="05000000000000000000" pitchFamily="2" charset="2"/>
              </a:rPr>
              <a:t>TA</a:t>
            </a:r>
            <a:r>
              <a:rPr lang="en-US" sz="2400" dirty="0">
                <a:sym typeface="Wingdings" panose="05000000000000000000" pitchFamily="2" charset="2"/>
              </a:rPr>
              <a:t>: Karin Cox</a:t>
            </a:r>
          </a:p>
          <a:p>
            <a:pPr lvl="1"/>
            <a:r>
              <a:rPr lang="en-US" sz="2400" u="sng" dirty="0">
                <a:sym typeface="Wingdings" panose="05000000000000000000" pitchFamily="2" charset="2"/>
              </a:rPr>
              <a:t>Emai</a:t>
            </a:r>
            <a:r>
              <a:rPr lang="en-US" sz="2400" dirty="0">
                <a:sym typeface="Wingdings" panose="05000000000000000000" pitchFamily="2" charset="2"/>
              </a:rPr>
              <a:t>l: kmc51@pitt.edu</a:t>
            </a:r>
          </a:p>
          <a:p>
            <a:pPr lvl="1"/>
            <a:r>
              <a:rPr lang="en-US" sz="2400" u="sng" dirty="0">
                <a:sym typeface="Wingdings" panose="05000000000000000000" pitchFamily="2" charset="2"/>
              </a:rPr>
              <a:t>Office</a:t>
            </a:r>
            <a:r>
              <a:rPr lang="en-US" sz="2400" dirty="0">
                <a:sym typeface="Wingdings" panose="05000000000000000000" pitchFamily="2" charset="2"/>
              </a:rPr>
              <a:t>: 6150 </a:t>
            </a:r>
            <a:r>
              <a:rPr lang="en-US" sz="2400" dirty="0" err="1">
                <a:sym typeface="Wingdings" panose="05000000000000000000" pitchFamily="2" charset="2"/>
              </a:rPr>
              <a:t>Sennott</a:t>
            </a:r>
            <a:r>
              <a:rPr lang="en-US" sz="2400" dirty="0">
                <a:sym typeface="Wingdings" panose="05000000000000000000" pitchFamily="2" charset="2"/>
              </a:rPr>
              <a:t> Square</a:t>
            </a:r>
          </a:p>
          <a:p>
            <a:pPr lvl="1"/>
            <a:r>
              <a:rPr lang="en-US" sz="2400" u="sng" dirty="0">
                <a:sym typeface="Wingdings" panose="05000000000000000000" pitchFamily="2" charset="2"/>
              </a:rPr>
              <a:t>Office hours</a:t>
            </a:r>
            <a:r>
              <a:rPr lang="en-US" sz="2400" dirty="0">
                <a:sym typeface="Wingdings" panose="05000000000000000000" pitchFamily="2" charset="2"/>
              </a:rPr>
              <a:t>: T 5:30-6:30 pm; F 2:00-4:00 pm</a:t>
            </a:r>
          </a:p>
          <a:p>
            <a:pPr lvl="1"/>
            <a:endParaRPr lang="en-US" sz="2400" dirty="0">
              <a:sym typeface="Wingdings" panose="05000000000000000000" pitchFamily="2" charset="2"/>
            </a:endParaRPr>
          </a:p>
          <a:p>
            <a:pPr lvl="1"/>
            <a:r>
              <a:rPr lang="en-US" sz="2400" u="sng" dirty="0">
                <a:sym typeface="Wingdings" panose="05000000000000000000" pitchFamily="2" charset="2"/>
              </a:rPr>
              <a:t>Slides</a:t>
            </a:r>
            <a:r>
              <a:rPr lang="en-US" sz="2400" dirty="0">
                <a:sym typeface="Wingdings" panose="05000000000000000000" pitchFamily="2" charset="2"/>
              </a:rPr>
              <a:t>: </a:t>
            </a:r>
          </a:p>
          <a:p>
            <a:pPr lvl="1"/>
            <a:r>
              <a:rPr lang="en-US" sz="2400" dirty="0">
                <a:sym typeface="Wingdings" panose="05000000000000000000" pitchFamily="2" charset="2"/>
                <a:hlinkClick r:id="rId2"/>
              </a:rPr>
              <a:t>https://github.com/kc13/CS401PF</a:t>
            </a:r>
            <a:endParaRPr lang="en-US" sz="2400" dirty="0">
              <a:sym typeface="Wingdings" panose="05000000000000000000" pitchFamily="2" charset="2"/>
            </a:endParaRPr>
          </a:p>
          <a:p>
            <a:pPr lvl="1"/>
            <a:r>
              <a:rPr lang="en-US" sz="2400" dirty="0">
                <a:sym typeface="Wingdings" panose="05000000000000000000" pitchFamily="2" charset="2"/>
              </a:rPr>
              <a:t>Optional to access; URL for </a:t>
            </a:r>
            <a:r>
              <a:rPr lang="en-US" sz="2400" dirty="0" err="1">
                <a:sym typeface="Wingdings" panose="05000000000000000000" pitchFamily="2" charset="2"/>
              </a:rPr>
              <a:t>Github</a:t>
            </a:r>
            <a:r>
              <a:rPr lang="en-US" sz="2400" dirty="0">
                <a:sym typeface="Wingdings" panose="05000000000000000000" pitchFamily="2" charset="2"/>
              </a:rPr>
              <a:t> site will always be on the first slide (PF = the instructor’s initials)</a:t>
            </a:r>
            <a:endParaRPr lang="en-US" sz="2400" dirty="0"/>
          </a:p>
        </p:txBody>
      </p:sp>
    </p:spTree>
    <p:extLst>
      <p:ext uri="{BB962C8B-B14F-4D97-AF65-F5344CB8AC3E}">
        <p14:creationId xmlns:p14="http://schemas.microsoft.com/office/powerpoint/2010/main" val="19472990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a:t>
            </a:r>
            <a:r>
              <a:rPr lang="en-US" sz="2800" dirty="0" err="1">
                <a:solidFill>
                  <a:srgbClr val="002060"/>
                </a:solidFill>
              </a:rPr>
              <a:t>printCongratsMessage</a:t>
            </a:r>
            <a:r>
              <a:rPr lang="en-US" sz="2800" dirty="0">
                <a:solidFill>
                  <a:srgbClr val="002060"/>
                </a:solidFill>
              </a:rPr>
              <a:t>() </a:t>
            </a:r>
          </a:p>
        </p:txBody>
      </p:sp>
      <p:pic>
        <p:nvPicPr>
          <p:cNvPr id="4" name="Picture 3" descr="The_Tile_Game.pdf - Adobe Acrobat Reader DC">
            <a:extLst>
              <a:ext uri="{FF2B5EF4-FFF2-40B4-BE49-F238E27FC236}">
                <a16:creationId xmlns:a16="http://schemas.microsoft.com/office/drawing/2014/main" xmlns="" id="{4FCDD319-DB14-430E-AA52-AAB4BAED8B54}"/>
              </a:ext>
            </a:extLst>
          </p:cNvPr>
          <p:cNvPicPr>
            <a:picLocks noChangeAspect="1"/>
          </p:cNvPicPr>
          <p:nvPr/>
        </p:nvPicPr>
        <p:blipFill rotWithShape="1">
          <a:blip r:embed="rId2">
            <a:extLst>
              <a:ext uri="{28A0092B-C50C-407E-A947-70E740481C1C}">
                <a14:useLocalDpi xmlns:a14="http://schemas.microsoft.com/office/drawing/2010/main" val="0"/>
              </a:ext>
            </a:extLst>
          </a:blip>
          <a:srcRect l="14868" t="30824" r="31579" b="50000"/>
          <a:stretch/>
        </p:blipFill>
        <p:spPr>
          <a:xfrm>
            <a:off x="240631" y="890318"/>
            <a:ext cx="8412480" cy="1632898"/>
          </a:xfrm>
          <a:prstGeom prst="rect">
            <a:avLst/>
          </a:prstGeom>
          <a:ln>
            <a:solidFill>
              <a:schemeClr val="tx1"/>
            </a:solidFill>
          </a:ln>
        </p:spPr>
      </p:pic>
    </p:spTree>
    <p:extLst>
      <p:ext uri="{BB962C8B-B14F-4D97-AF65-F5344CB8AC3E}">
        <p14:creationId xmlns:p14="http://schemas.microsoft.com/office/powerpoint/2010/main" val="164683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For the demos</a:t>
            </a:r>
          </a:p>
        </p:txBody>
      </p:sp>
      <p:sp>
        <p:nvSpPr>
          <p:cNvPr id="5" name="TextBox 4">
            <a:extLst>
              <a:ext uri="{FF2B5EF4-FFF2-40B4-BE49-F238E27FC236}">
                <a16:creationId xmlns:a16="http://schemas.microsoft.com/office/drawing/2014/main" xmlns="" id="{094D4860-AD51-4681-B295-EA05BCEBB2ED}"/>
              </a:ext>
            </a:extLst>
          </p:cNvPr>
          <p:cNvSpPr txBox="1"/>
          <p:nvPr/>
        </p:nvSpPr>
        <p:spPr>
          <a:xfrm>
            <a:off x="157129" y="761335"/>
            <a:ext cx="7976937" cy="2031325"/>
          </a:xfrm>
          <a:prstGeom prst="rect">
            <a:avLst/>
          </a:prstGeom>
          <a:noFill/>
        </p:spPr>
        <p:txBody>
          <a:bodyPr wrap="square" rtlCol="0">
            <a:spAutoFit/>
          </a:bodyPr>
          <a:lstStyle/>
          <a:p>
            <a:pPr marL="342900" indent="-342900">
              <a:buFont typeface="+mj-lt"/>
              <a:buAutoNum type="arabicPeriod"/>
            </a:pPr>
            <a:r>
              <a:rPr lang="en-US" dirty="0"/>
              <a:t>As on page 5 of the instructions, show a few rounds of normal game play, and how the program responds to the invalid input cases.</a:t>
            </a:r>
          </a:p>
          <a:p>
            <a:pPr marL="342900" indent="-342900">
              <a:buFont typeface="+mj-lt"/>
              <a:buAutoNum type="arabicPeriod"/>
            </a:pPr>
            <a:r>
              <a:rPr lang="en-US" dirty="0"/>
              <a:t>For successful completion, you don’t need to demonstrate a full game, start to finish. you may either: </a:t>
            </a:r>
          </a:p>
          <a:p>
            <a:pPr marL="800100" lvl="1" indent="-342900">
              <a:buFont typeface="Arial" panose="020B0604020202020204" pitchFamily="34" charset="0"/>
              <a:buChar char="•"/>
            </a:pPr>
            <a:r>
              <a:rPr lang="en-US" dirty="0">
                <a:solidFill>
                  <a:schemeClr val="tx1">
                    <a:lumMod val="95000"/>
                    <a:lumOff val="5000"/>
                  </a:schemeClr>
                </a:solidFill>
              </a:rPr>
              <a:t>Show a screenshot of a previous game that you finished to completion.</a:t>
            </a:r>
          </a:p>
          <a:p>
            <a:pPr marL="800100" lvl="1" indent="-342900">
              <a:buFont typeface="Arial" panose="020B0604020202020204" pitchFamily="34" charset="0"/>
              <a:buChar char="•"/>
            </a:pPr>
            <a:r>
              <a:rPr lang="en-US" dirty="0">
                <a:solidFill>
                  <a:schemeClr val="tx1">
                    <a:lumMod val="95000"/>
                    <a:lumOff val="5000"/>
                  </a:schemeClr>
                </a:solidFill>
              </a:rPr>
              <a:t>Or, change the </a:t>
            </a:r>
            <a:r>
              <a:rPr lang="en-US" dirty="0" err="1">
                <a:solidFill>
                  <a:schemeClr val="tx1">
                    <a:lumMod val="95000"/>
                    <a:lumOff val="5000"/>
                  </a:schemeClr>
                </a:solidFill>
              </a:rPr>
              <a:t>gameBoard</a:t>
            </a:r>
            <a:r>
              <a:rPr lang="en-US" dirty="0">
                <a:solidFill>
                  <a:schemeClr val="tx1">
                    <a:lumMod val="95000"/>
                    <a:lumOff val="5000"/>
                  </a:schemeClr>
                </a:solidFill>
              </a:rPr>
              <a:t> so that you may solve the puzzle very quickly.</a:t>
            </a:r>
          </a:p>
          <a:p>
            <a:pPr marL="800100" lvl="1" indent="-342900">
              <a:buFont typeface="Arial" panose="020B0604020202020204" pitchFamily="34" charset="0"/>
              <a:buChar char="•"/>
            </a:pPr>
            <a:r>
              <a:rPr lang="en-US" dirty="0">
                <a:solidFill>
                  <a:schemeClr val="tx1">
                    <a:lumMod val="95000"/>
                    <a:lumOff val="5000"/>
                  </a:schemeClr>
                </a:solidFill>
              </a:rPr>
              <a:t>In any case, please be sure to have your source code available to show.</a:t>
            </a:r>
          </a:p>
        </p:txBody>
      </p:sp>
      <p:pic>
        <p:nvPicPr>
          <p:cNvPr id="3" name="Picture 2" descr="The_Tile_Game.pdf - Adobe Acrobat Reader DC">
            <a:extLst>
              <a:ext uri="{FF2B5EF4-FFF2-40B4-BE49-F238E27FC236}">
                <a16:creationId xmlns:a16="http://schemas.microsoft.com/office/drawing/2014/main" xmlns="" id="{3C1690F0-DFE6-4C40-A3B3-486B65D08E82}"/>
              </a:ext>
            </a:extLst>
          </p:cNvPr>
          <p:cNvPicPr>
            <a:picLocks noChangeAspect="1"/>
          </p:cNvPicPr>
          <p:nvPr/>
        </p:nvPicPr>
        <p:blipFill rotWithShape="1">
          <a:blip r:embed="rId2">
            <a:extLst>
              <a:ext uri="{28A0092B-C50C-407E-A947-70E740481C1C}">
                <a14:useLocalDpi xmlns:a14="http://schemas.microsoft.com/office/drawing/2010/main" val="0"/>
              </a:ext>
            </a:extLst>
          </a:blip>
          <a:srcRect l="14342" t="22329" r="30921" b="17231"/>
          <a:stretch/>
        </p:blipFill>
        <p:spPr>
          <a:xfrm>
            <a:off x="2924392" y="3036282"/>
            <a:ext cx="6035040" cy="3612318"/>
          </a:xfrm>
          <a:prstGeom prst="rect">
            <a:avLst/>
          </a:prstGeom>
          <a:ln>
            <a:solidFill>
              <a:schemeClr val="tx1"/>
            </a:solidFill>
          </a:ln>
        </p:spPr>
      </p:pic>
    </p:spTree>
    <p:extLst>
      <p:ext uri="{BB962C8B-B14F-4D97-AF65-F5344CB8AC3E}">
        <p14:creationId xmlns:p14="http://schemas.microsoft.com/office/powerpoint/2010/main" val="3308207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A67A37A-C488-40D7-A088-6774405888BB}"/>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Some policy reminders (see also 1/13 slides):</a:t>
            </a:r>
          </a:p>
        </p:txBody>
      </p:sp>
      <p:sp>
        <p:nvSpPr>
          <p:cNvPr id="5" name="Rectangle 1">
            <a:extLst>
              <a:ext uri="{FF2B5EF4-FFF2-40B4-BE49-F238E27FC236}">
                <a16:creationId xmlns:a16="http://schemas.microsoft.com/office/drawing/2014/main" xmlns="" id="{E51EE319-5F52-4221-9BD6-52740D2580D7}"/>
              </a:ext>
            </a:extLst>
          </p:cNvPr>
          <p:cNvSpPr>
            <a:spLocks noChangeArrowheads="1"/>
          </p:cNvSpPr>
          <p:nvPr/>
        </p:nvSpPr>
        <p:spPr bwMode="auto">
          <a:xfrm>
            <a:off x="628650" y="34850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xmlns="" id="{502DB2D3-B162-4290-B093-D0C812309FC3}"/>
              </a:ext>
            </a:extLst>
          </p:cNvPr>
          <p:cNvSpPr/>
          <p:nvPr/>
        </p:nvSpPr>
        <p:spPr>
          <a:xfrm>
            <a:off x="431796" y="695191"/>
            <a:ext cx="3174267" cy="400110"/>
          </a:xfrm>
          <a:prstGeom prst="rect">
            <a:avLst/>
          </a:prstGeom>
        </p:spPr>
        <p:txBody>
          <a:bodyPr wrap="none">
            <a:spAutoFit/>
          </a:bodyPr>
          <a:lstStyle/>
          <a:p>
            <a:r>
              <a:rPr lang="en-US" sz="2000" b="1" dirty="0">
                <a:solidFill>
                  <a:srgbClr val="000000"/>
                </a:solidFill>
                <a:latin typeface="Arial" panose="020B0604020202020204" pitchFamily="34" charset="0"/>
              </a:rPr>
              <a:t>Recitation Due date/time</a:t>
            </a:r>
            <a:endParaRPr lang="en-US" sz="2000" b="1" dirty="0"/>
          </a:p>
        </p:txBody>
      </p:sp>
      <p:sp>
        <p:nvSpPr>
          <p:cNvPr id="7" name="Rectangle 6">
            <a:extLst>
              <a:ext uri="{FF2B5EF4-FFF2-40B4-BE49-F238E27FC236}">
                <a16:creationId xmlns:a16="http://schemas.microsoft.com/office/drawing/2014/main" xmlns="" id="{07E9A15F-2006-46CD-8EA4-7B3107F66E1C}"/>
              </a:ext>
            </a:extLst>
          </p:cNvPr>
          <p:cNvSpPr/>
          <p:nvPr/>
        </p:nvSpPr>
        <p:spPr>
          <a:xfrm>
            <a:off x="540079" y="1200365"/>
            <a:ext cx="8242973" cy="4801314"/>
          </a:xfrm>
          <a:prstGeom prst="rect">
            <a:avLst/>
          </a:prstGeom>
        </p:spPr>
        <p:txBody>
          <a:bodyPr wrap="square">
            <a:spAutoFit/>
          </a:bodyPr>
          <a:lstStyle/>
          <a:p>
            <a:pPr marL="342900" indent="-342900">
              <a:buFont typeface="+mj-lt"/>
              <a:buAutoNum type="arabicPeriod"/>
            </a:pPr>
            <a:r>
              <a:rPr lang="en-US" dirty="0">
                <a:solidFill>
                  <a:srgbClr val="000000"/>
                </a:solidFill>
                <a:latin typeface="Arial" panose="020B0604020202020204" pitchFamily="34" charset="0"/>
              </a:rPr>
              <a:t>Lab assignments should be demonstrated to the TA during lab time. </a:t>
            </a:r>
          </a:p>
          <a:p>
            <a:endParaRPr lang="en-US" dirty="0">
              <a:solidFill>
                <a:srgbClr val="000000"/>
              </a:solidFill>
              <a:latin typeface="Arial" panose="020B0604020202020204" pitchFamily="34" charset="0"/>
            </a:endParaRPr>
          </a:p>
          <a:p>
            <a:pPr marL="342900" indent="-342900">
              <a:buFont typeface="+mj-lt"/>
              <a:buAutoNum type="arabicPeriod" startAt="2"/>
            </a:pPr>
            <a:r>
              <a:rPr lang="en-US" dirty="0">
                <a:solidFill>
                  <a:srgbClr val="000000"/>
                </a:solidFill>
                <a:latin typeface="Arial" panose="020B0604020202020204" pitchFamily="34" charset="0"/>
              </a:rPr>
              <a:t>You can demonstrate your lab either (a) during the lab period when it is assigned, or (b) at the </a:t>
            </a:r>
            <a:r>
              <a:rPr lang="en-US" b="1" dirty="0">
                <a:solidFill>
                  <a:srgbClr val="000000"/>
                </a:solidFill>
                <a:latin typeface="Arial" panose="020B0604020202020204" pitchFamily="34" charset="0"/>
              </a:rPr>
              <a:t>beginning</a:t>
            </a:r>
            <a:r>
              <a:rPr lang="en-US" dirty="0">
                <a:solidFill>
                  <a:srgbClr val="000000"/>
                </a:solidFill>
                <a:latin typeface="Arial" panose="020B0604020202020204" pitchFamily="34" charset="0"/>
              </a:rPr>
              <a:t> of the next lab period.</a:t>
            </a:r>
          </a:p>
          <a:p>
            <a:pPr marL="800100" lvl="1" indent="-342900">
              <a:buFont typeface="Arial" panose="020B0604020202020204" pitchFamily="34" charset="0"/>
              <a:buChar char="•"/>
            </a:pPr>
            <a:r>
              <a:rPr lang="en-US" dirty="0">
                <a:solidFill>
                  <a:srgbClr val="002060"/>
                </a:solidFill>
                <a:latin typeface="Arial" panose="020B0604020202020204" pitchFamily="34" charset="0"/>
              </a:rPr>
              <a:t>This typically implies that you have </a:t>
            </a:r>
            <a:r>
              <a:rPr lang="en-US" u="sng" dirty="0">
                <a:solidFill>
                  <a:srgbClr val="002060"/>
                </a:solidFill>
                <a:latin typeface="Arial" panose="020B0604020202020204" pitchFamily="34" charset="0"/>
              </a:rPr>
              <a:t>one week</a:t>
            </a:r>
            <a:r>
              <a:rPr lang="en-US" dirty="0">
                <a:solidFill>
                  <a:srgbClr val="002060"/>
                </a:solidFill>
                <a:latin typeface="Arial" panose="020B0604020202020204" pitchFamily="34" charset="0"/>
              </a:rPr>
              <a:t> to finish the lab (exceptions: two weeks allowed lab assigned on 1/13, since there was no lab on 1/20; and lab #2 demos will be viewed after lab #1 demos on 1/27).</a:t>
            </a:r>
          </a:p>
          <a:p>
            <a:pPr lvl="1"/>
            <a:endParaRPr lang="en-US" dirty="0">
              <a:solidFill>
                <a:srgbClr val="002060"/>
              </a:solidFill>
              <a:latin typeface="Arial" panose="020B0604020202020204" pitchFamily="34" charset="0"/>
            </a:endParaRPr>
          </a:p>
          <a:p>
            <a:pPr marL="342900" indent="-342900">
              <a:buFont typeface="+mj-lt"/>
              <a:buAutoNum type="arabicPeriod" startAt="2"/>
            </a:pPr>
            <a:r>
              <a:rPr lang="en-US" dirty="0">
                <a:latin typeface="Arial" panose="020B0604020202020204" pitchFamily="34" charset="0"/>
              </a:rPr>
              <a:t>Lab work will not be accepted after the deadline described above.  A score of 0 will be given for a lab that is not demonstrated by the deadline.</a:t>
            </a:r>
          </a:p>
          <a:p>
            <a:pPr marL="342900" indent="-342900">
              <a:buFont typeface="+mj-lt"/>
              <a:buAutoNum type="arabicPeriod" startAt="2"/>
            </a:pPr>
            <a:endParaRPr lang="en-US" dirty="0">
              <a:solidFill>
                <a:srgbClr val="000000"/>
              </a:solidFill>
              <a:latin typeface="Arial" panose="020B0604020202020204" pitchFamily="34" charset="0"/>
            </a:endParaRPr>
          </a:p>
          <a:p>
            <a:pPr marL="342900" indent="-342900">
              <a:buFont typeface="+mj-lt"/>
              <a:buAutoNum type="arabicPeriod" startAt="2"/>
            </a:pPr>
            <a:r>
              <a:rPr lang="en-US" dirty="0">
                <a:solidFill>
                  <a:srgbClr val="000000"/>
                </a:solidFill>
                <a:latin typeface="Arial" panose="020B0604020202020204" pitchFamily="34" charset="0"/>
              </a:rPr>
              <a:t>Each lab will be given a score from 0-100 that will be posted in </a:t>
            </a:r>
            <a:r>
              <a:rPr lang="en-US" dirty="0" err="1">
                <a:solidFill>
                  <a:srgbClr val="000000"/>
                </a:solidFill>
                <a:latin typeface="Arial" panose="020B0604020202020204" pitchFamily="34" charset="0"/>
              </a:rPr>
              <a:t>Courseweb</a:t>
            </a:r>
            <a:r>
              <a:rPr lang="en-US" dirty="0">
                <a:solidFill>
                  <a:srgbClr val="000000"/>
                </a:solidFill>
                <a:latin typeface="Arial" panose="020B0604020202020204" pitchFamily="34" charset="0"/>
              </a:rPr>
              <a:t>.  </a:t>
            </a:r>
          </a:p>
          <a:p>
            <a:pPr marL="800100" lvl="1" indent="-342900">
              <a:buFont typeface="Arial" panose="020B0604020202020204" pitchFamily="34" charset="0"/>
              <a:buChar char="•"/>
            </a:pPr>
            <a:r>
              <a:rPr lang="en-US" dirty="0">
                <a:solidFill>
                  <a:srgbClr val="002060"/>
                </a:solidFill>
                <a:latin typeface="Arial" panose="020B0604020202020204" pitchFamily="34" charset="0"/>
              </a:rPr>
              <a:t>More detailed information about scoring will be given for the individual labs, if/when partial credit is given.</a:t>
            </a:r>
          </a:p>
          <a:p>
            <a:pPr marL="800100" lvl="1" indent="-342900">
              <a:buFont typeface="Arial" panose="020B0604020202020204" pitchFamily="34" charset="0"/>
              <a:buChar char="•"/>
            </a:pPr>
            <a:r>
              <a:rPr lang="en-US" dirty="0">
                <a:solidFill>
                  <a:srgbClr val="002060"/>
                </a:solidFill>
                <a:latin typeface="Arial" panose="020B0604020202020204" pitchFamily="34" charset="0"/>
              </a:rPr>
              <a:t>Note that many assignments will be such that there are multiple ways to successfully complete it.</a:t>
            </a:r>
          </a:p>
        </p:txBody>
      </p:sp>
    </p:spTree>
    <p:extLst>
      <p:ext uri="{BB962C8B-B14F-4D97-AF65-F5344CB8AC3E}">
        <p14:creationId xmlns:p14="http://schemas.microsoft.com/office/powerpoint/2010/main" val="1863638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A67A37A-C488-40D7-A088-6774405888BB}"/>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More reminders:</a:t>
            </a:r>
          </a:p>
        </p:txBody>
      </p:sp>
      <p:sp>
        <p:nvSpPr>
          <p:cNvPr id="5" name="Rectangle 1">
            <a:extLst>
              <a:ext uri="{FF2B5EF4-FFF2-40B4-BE49-F238E27FC236}">
                <a16:creationId xmlns:a16="http://schemas.microsoft.com/office/drawing/2014/main" xmlns="" id="{E51EE319-5F52-4221-9BD6-52740D2580D7}"/>
              </a:ext>
            </a:extLst>
          </p:cNvPr>
          <p:cNvSpPr>
            <a:spLocks noChangeArrowheads="1"/>
          </p:cNvSpPr>
          <p:nvPr/>
        </p:nvSpPr>
        <p:spPr bwMode="auto">
          <a:xfrm>
            <a:off x="604587" y="310573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xmlns="" id="{502DB2D3-B162-4290-B093-D0C812309FC3}"/>
              </a:ext>
            </a:extLst>
          </p:cNvPr>
          <p:cNvSpPr/>
          <p:nvPr/>
        </p:nvSpPr>
        <p:spPr>
          <a:xfrm>
            <a:off x="404631" y="775535"/>
            <a:ext cx="2953181" cy="400110"/>
          </a:xfrm>
          <a:prstGeom prst="rect">
            <a:avLst/>
          </a:prstGeom>
        </p:spPr>
        <p:txBody>
          <a:bodyPr wrap="none">
            <a:spAutoFit/>
          </a:bodyPr>
          <a:lstStyle/>
          <a:p>
            <a:r>
              <a:rPr lang="en-US" sz="2000" b="1" dirty="0">
                <a:solidFill>
                  <a:srgbClr val="000000"/>
                </a:solidFill>
                <a:latin typeface="Arial" panose="020B0604020202020204" pitchFamily="34" charset="0"/>
              </a:rPr>
              <a:t>Recitation Attendance </a:t>
            </a:r>
            <a:endParaRPr lang="en-US" sz="2000" b="1" dirty="0"/>
          </a:p>
        </p:txBody>
      </p:sp>
      <p:sp>
        <p:nvSpPr>
          <p:cNvPr id="9" name="Rectangle 2">
            <a:extLst>
              <a:ext uri="{FF2B5EF4-FFF2-40B4-BE49-F238E27FC236}">
                <a16:creationId xmlns:a16="http://schemas.microsoft.com/office/drawing/2014/main" xmlns="" id="{97C1BB62-F76A-44D4-AF78-D16C19C3EB65}"/>
              </a:ext>
            </a:extLst>
          </p:cNvPr>
          <p:cNvSpPr>
            <a:spLocks noChangeArrowheads="1"/>
          </p:cNvSpPr>
          <p:nvPr/>
        </p:nvSpPr>
        <p:spPr bwMode="auto">
          <a:xfrm>
            <a:off x="604587" y="3124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xmlns="" id="{2240D99A-3DB9-4B55-B867-D90A8C65326A}"/>
              </a:ext>
            </a:extLst>
          </p:cNvPr>
          <p:cNvSpPr/>
          <p:nvPr/>
        </p:nvSpPr>
        <p:spPr>
          <a:xfrm>
            <a:off x="604587" y="1351408"/>
            <a:ext cx="7243345" cy="1477328"/>
          </a:xfrm>
          <a:prstGeom prst="rect">
            <a:avLst/>
          </a:prstGeom>
        </p:spPr>
        <p:txBody>
          <a:bodyPr wrap="square">
            <a:spAutoFit/>
          </a:bodyPr>
          <a:lstStyle/>
          <a:p>
            <a:pPr marL="342900" indent="-342900">
              <a:buFont typeface="+mj-lt"/>
              <a:buAutoNum type="arabicPeriod"/>
            </a:pPr>
            <a:r>
              <a:rPr lang="en-US" dirty="0">
                <a:solidFill>
                  <a:srgbClr val="000000"/>
                </a:solidFill>
                <a:latin typeface="Arial" panose="020B0604020202020204" pitchFamily="34" charset="0"/>
              </a:rPr>
              <a:t>Students should be present in all recitations.</a:t>
            </a:r>
          </a:p>
          <a:p>
            <a:pPr marL="800100" lvl="1" indent="-342900">
              <a:buFont typeface="Arial" panose="020B0604020202020204" pitchFamily="34" charset="0"/>
              <a:buChar char="•"/>
            </a:pPr>
            <a:r>
              <a:rPr lang="en-US" dirty="0">
                <a:solidFill>
                  <a:schemeClr val="tx2"/>
                </a:solidFill>
                <a:latin typeface="Arial" panose="020B0604020202020204" pitchFamily="34" charset="0"/>
              </a:rPr>
              <a:t>Please sign in to record your attendance!</a:t>
            </a:r>
          </a:p>
          <a:p>
            <a:pPr marL="342900" indent="-342900">
              <a:buFont typeface="+mj-lt"/>
              <a:buAutoNum type="arabicPeriod"/>
            </a:pPr>
            <a:endParaRPr lang="en-US" dirty="0">
              <a:solidFill>
                <a:srgbClr val="000000"/>
              </a:solidFill>
              <a:latin typeface="Arial" panose="020B0604020202020204" pitchFamily="34" charset="0"/>
            </a:endParaRPr>
          </a:p>
          <a:p>
            <a:pPr marL="342900" indent="-342900">
              <a:buFont typeface="+mj-lt"/>
              <a:buAutoNum type="arabicPeriod"/>
            </a:pPr>
            <a:r>
              <a:rPr lang="en-US" dirty="0">
                <a:solidFill>
                  <a:srgbClr val="000000"/>
                </a:solidFill>
                <a:latin typeface="Arial" panose="020B0604020202020204" pitchFamily="34" charset="0"/>
              </a:rPr>
              <a:t>After each lab, an email will be sent out to any students who missed the lab, with the professor cc’d.</a:t>
            </a:r>
          </a:p>
        </p:txBody>
      </p:sp>
    </p:spTree>
    <p:extLst>
      <p:ext uri="{BB962C8B-B14F-4D97-AF65-F5344CB8AC3E}">
        <p14:creationId xmlns:p14="http://schemas.microsoft.com/office/powerpoint/2010/main" val="20994302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#1: Recap of what to demonstrate</a:t>
            </a:r>
          </a:p>
        </p:txBody>
      </p:sp>
      <p:sp>
        <p:nvSpPr>
          <p:cNvPr id="8" name="TextBox 7">
            <a:extLst>
              <a:ext uri="{FF2B5EF4-FFF2-40B4-BE49-F238E27FC236}">
                <a16:creationId xmlns:a16="http://schemas.microsoft.com/office/drawing/2014/main" xmlns="" id="{DB8E92E0-28F9-43D0-80C5-A9B98B82EE36}"/>
              </a:ext>
            </a:extLst>
          </p:cNvPr>
          <p:cNvSpPr txBox="1"/>
          <p:nvPr/>
        </p:nvSpPr>
        <p:spPr>
          <a:xfrm>
            <a:off x="504967" y="884504"/>
            <a:ext cx="8134066" cy="1754326"/>
          </a:xfrm>
          <a:prstGeom prst="rect">
            <a:avLst/>
          </a:prstGeom>
        </p:spPr>
        <p:txBody>
          <a:bodyPr rtlCol="0">
            <a:spAutoFit/>
          </a:bodyPr>
          <a:lstStyle/>
          <a:p>
            <a:pPr marL="285750" indent="-285750">
              <a:buFont typeface="Arial" panose="020B0604020202020204" pitchFamily="34" charset="0"/>
              <a:buChar char="•"/>
            </a:pPr>
            <a:r>
              <a:rPr lang="en-US" dirty="0"/>
              <a:t>There were two Parts, and multiple Activities within each part.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 were asked to write or edit several short programs.</a:t>
            </a: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Show that your short programs run and print out the requested information.  Make sure the source code is available for review.</a:t>
            </a:r>
            <a:endParaRPr lang="en-US" dirty="0"/>
          </a:p>
        </p:txBody>
      </p:sp>
      <p:sp>
        <p:nvSpPr>
          <p:cNvPr id="4" name="TextBox 3">
            <a:extLst>
              <a:ext uri="{FF2B5EF4-FFF2-40B4-BE49-F238E27FC236}">
                <a16:creationId xmlns:a16="http://schemas.microsoft.com/office/drawing/2014/main" xmlns="" id="{DB8E92E0-28F9-43D0-80C5-A9B98B82EE36}"/>
              </a:ext>
            </a:extLst>
          </p:cNvPr>
          <p:cNvSpPr txBox="1"/>
          <p:nvPr/>
        </p:nvSpPr>
        <p:spPr>
          <a:xfrm>
            <a:off x="269297" y="2826426"/>
            <a:ext cx="8134066" cy="2308324"/>
          </a:xfrm>
          <a:prstGeom prst="rect">
            <a:avLst/>
          </a:prstGeom>
        </p:spPr>
        <p:txBody>
          <a:bodyPr rtlCol="0">
            <a:spAutoFit/>
          </a:bodyPr>
          <a:lstStyle/>
          <a:p>
            <a:r>
              <a:rPr lang="en-US" dirty="0" smtClean="0">
                <a:solidFill>
                  <a:srgbClr val="002060"/>
                </a:solidFill>
              </a:rPr>
              <a:t>Note: When comparing Strings, do not use ==.</a:t>
            </a:r>
          </a:p>
          <a:p>
            <a:pPr marL="742950" lvl="1" indent="-285750">
              <a:buFont typeface="Arial" panose="020B0604020202020204" pitchFamily="34" charset="0"/>
              <a:buChar char="•"/>
            </a:pPr>
            <a:r>
              <a:rPr lang="en-US" dirty="0" smtClean="0"/>
              <a:t>This is always wrong, even if sometimes it might happen to give you the correct answer. </a:t>
            </a:r>
          </a:p>
          <a:p>
            <a:pPr marL="742950" lvl="1" indent="-285750">
              <a:buFont typeface="Arial" panose="020B0604020202020204" pitchFamily="34" charset="0"/>
              <a:buChar char="•"/>
            </a:pPr>
            <a:r>
              <a:rPr lang="en-US" dirty="0" smtClean="0">
                <a:solidFill>
                  <a:srgbClr val="002060"/>
                </a:solidFill>
              </a:rPr>
              <a:t>== compares memory addresses: for more explanation see: </a:t>
            </a:r>
          </a:p>
          <a:p>
            <a:pPr lvl="1"/>
            <a:r>
              <a:rPr lang="en-US" dirty="0" smtClean="0">
                <a:solidFill>
                  <a:srgbClr val="002060"/>
                </a:solidFill>
              </a:rPr>
              <a:t>	</a:t>
            </a:r>
            <a:r>
              <a:rPr lang="en-US" dirty="0" smtClean="0">
                <a:solidFill>
                  <a:srgbClr val="002060"/>
                </a:solidFill>
                <a:hlinkClick r:id="rId2"/>
              </a:rPr>
              <a:t>https</a:t>
            </a:r>
            <a:r>
              <a:rPr lang="en-US" dirty="0">
                <a:solidFill>
                  <a:srgbClr val="002060"/>
                </a:solidFill>
                <a:hlinkClick r:id="rId2"/>
              </a:rPr>
              <a:t>://www.baeldung.com/java-compare-strings</a:t>
            </a:r>
            <a:r>
              <a:rPr lang="en-US" dirty="0">
                <a:solidFill>
                  <a:srgbClr val="002060"/>
                </a:solidFill>
              </a:rPr>
              <a:t> </a:t>
            </a:r>
            <a:r>
              <a:rPr lang="en-US" dirty="0" smtClean="0">
                <a:solidFill>
                  <a:srgbClr val="002060"/>
                </a:solidFill>
              </a:rPr>
              <a:t> </a:t>
            </a:r>
          </a:p>
          <a:p>
            <a:pPr marL="1200150" lvl="2" indent="-285750">
              <a:buFont typeface="Arial" panose="020B0604020202020204" pitchFamily="34" charset="0"/>
              <a:buChar char="•"/>
            </a:pPr>
            <a:r>
              <a:rPr lang="en-US" dirty="0" smtClean="0">
                <a:solidFill>
                  <a:srgbClr val="002060"/>
                </a:solidFill>
              </a:rPr>
              <a:t>in some cases two String variables with the same content will point to the same memory location, but not always – you should not assume this</a:t>
            </a:r>
            <a:endParaRPr lang="en-US" dirty="0" smtClean="0">
              <a:solidFill>
                <a:srgbClr val="7030A0"/>
              </a:solidFill>
            </a:endParaRPr>
          </a:p>
          <a:p>
            <a:pPr marL="742950" lvl="1" indent="-285750">
              <a:buFont typeface="Arial" panose="020B0604020202020204" pitchFamily="34" charset="0"/>
              <a:buChar char="•"/>
            </a:pPr>
            <a:r>
              <a:rPr lang="en-US" dirty="0" smtClean="0"/>
              <a:t>String methods that you can use instead: .equals(), .</a:t>
            </a:r>
            <a:r>
              <a:rPr lang="en-US" dirty="0" err="1" smtClean="0"/>
              <a:t>equalsIgnoreCase</a:t>
            </a:r>
            <a:r>
              <a:rPr lang="en-US" dirty="0" smtClean="0"/>
              <a:t>(), etc.</a:t>
            </a:r>
            <a:endParaRPr lang="en-US" dirty="0"/>
          </a:p>
        </p:txBody>
      </p:sp>
    </p:spTree>
    <p:extLst>
      <p:ext uri="{BB962C8B-B14F-4D97-AF65-F5344CB8AC3E}">
        <p14:creationId xmlns:p14="http://schemas.microsoft.com/office/powerpoint/2010/main" val="1190224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#2: What to demonstrate</a:t>
            </a:r>
          </a:p>
        </p:txBody>
      </p:sp>
      <p:sp>
        <p:nvSpPr>
          <p:cNvPr id="8" name="TextBox 7">
            <a:extLst>
              <a:ext uri="{FF2B5EF4-FFF2-40B4-BE49-F238E27FC236}">
                <a16:creationId xmlns:a16="http://schemas.microsoft.com/office/drawing/2014/main" xmlns="" id="{DB8E92E0-28F9-43D0-80C5-A9B98B82EE36}"/>
              </a:ext>
            </a:extLst>
          </p:cNvPr>
          <p:cNvSpPr txBox="1"/>
          <p:nvPr/>
        </p:nvSpPr>
        <p:spPr>
          <a:xfrm>
            <a:off x="504967" y="884504"/>
            <a:ext cx="8134066" cy="5016758"/>
          </a:xfrm>
          <a:prstGeom prst="rect">
            <a:avLst/>
          </a:prstGeom>
        </p:spPr>
        <p:txBody>
          <a:bodyPr rtlCol="0">
            <a:spAutoFit/>
          </a:bodyPr>
          <a:lstStyle/>
          <a:p>
            <a:pPr marL="457200" indent="-457200">
              <a:buFont typeface="+mj-lt"/>
              <a:buAutoNum type="arabicPeriod"/>
            </a:pPr>
            <a:r>
              <a:rPr lang="en-US" sz="2000" u="sng" dirty="0"/>
              <a:t>If the program runs</a:t>
            </a:r>
            <a:r>
              <a:rPr lang="en-US" sz="2000" dirty="0"/>
              <a:t>:</a:t>
            </a:r>
          </a:p>
          <a:p>
            <a:pPr marL="914400" lvl="1" indent="-457200">
              <a:buFont typeface="Arial" panose="020B0604020202020204" pitchFamily="34" charset="0"/>
              <a:buChar char="•"/>
            </a:pPr>
            <a:r>
              <a:rPr lang="en-US" sz="2000" dirty="0"/>
              <a:t>You’ll be asked to do a quick run through the 10 questions, with some fraction of them answered incorrectly.</a:t>
            </a:r>
          </a:p>
          <a:p>
            <a:pPr marL="914400" lvl="1" indent="-457200">
              <a:buFont typeface="Arial" panose="020B0604020202020204" pitchFamily="34" charset="0"/>
              <a:buChar char="•"/>
            </a:pPr>
            <a:r>
              <a:rPr lang="en-US" sz="2000" dirty="0"/>
              <a:t>For full credit (100 points), the questions should be presented + and responses should be accepted in the manner described in the program instructions, and the final score should also be correctly presented as the instructions specify.</a:t>
            </a:r>
          </a:p>
          <a:p>
            <a:pPr marL="914400" lvl="1" indent="-457200">
              <a:buFont typeface="Arial" panose="020B0604020202020204" pitchFamily="34" charset="0"/>
              <a:buChar char="•"/>
            </a:pPr>
            <a:r>
              <a:rPr lang="en-US" sz="2000" dirty="0"/>
              <a:t>Partial credit may still be awarded if only part of this is accomplished.</a:t>
            </a:r>
          </a:p>
          <a:p>
            <a:pPr marL="914400" lvl="1" indent="-457200">
              <a:buFont typeface="Arial" panose="020B0604020202020204" pitchFamily="34" charset="0"/>
              <a:buChar char="•"/>
            </a:pPr>
            <a:endParaRPr lang="en-US" sz="2000" dirty="0"/>
          </a:p>
          <a:p>
            <a:pPr marL="457200" indent="-457200">
              <a:buFont typeface="+mj-lt"/>
              <a:buAutoNum type="arabicPeriod"/>
            </a:pPr>
            <a:r>
              <a:rPr lang="en-US" sz="2000" u="sng" dirty="0"/>
              <a:t>If the program does not run</a:t>
            </a:r>
            <a:r>
              <a:rPr lang="en-US" sz="2000" dirty="0"/>
              <a:t>: </a:t>
            </a:r>
          </a:p>
          <a:p>
            <a:pPr marL="914400" lvl="1" indent="-457200">
              <a:buFont typeface="Arial" panose="020B0604020202020204" pitchFamily="34" charset="0"/>
              <a:buChar char="•"/>
            </a:pPr>
            <a:r>
              <a:rPr lang="en-US" sz="2000" dirty="0"/>
              <a:t>It may be possible to earn some partial credit if you can show that at least one of the functional requirements was met (e.g., you can read in the file). </a:t>
            </a:r>
          </a:p>
          <a:p>
            <a:pPr marL="914400" lvl="1" indent="-457200">
              <a:buFont typeface="Arial" panose="020B0604020202020204" pitchFamily="34" charset="0"/>
              <a:buChar char="•"/>
            </a:pPr>
            <a:endParaRPr lang="en-US" sz="2000" dirty="0"/>
          </a:p>
          <a:p>
            <a:r>
              <a:rPr lang="en-US" sz="2000" dirty="0">
                <a:solidFill>
                  <a:srgbClr val="002060"/>
                </a:solidFill>
              </a:rPr>
              <a:t>Remember it is always a good idea to write and test your code incrementally.</a:t>
            </a:r>
          </a:p>
        </p:txBody>
      </p:sp>
    </p:spTree>
    <p:extLst>
      <p:ext uri="{BB962C8B-B14F-4D97-AF65-F5344CB8AC3E}">
        <p14:creationId xmlns:p14="http://schemas.microsoft.com/office/powerpoint/2010/main" val="323868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#2: Functional requirements (summarized)</a:t>
            </a:r>
          </a:p>
        </p:txBody>
      </p:sp>
      <p:sp>
        <p:nvSpPr>
          <p:cNvPr id="8" name="TextBox 7">
            <a:extLst>
              <a:ext uri="{FF2B5EF4-FFF2-40B4-BE49-F238E27FC236}">
                <a16:creationId xmlns:a16="http://schemas.microsoft.com/office/drawing/2014/main" xmlns="" id="{DB8E92E0-28F9-43D0-80C5-A9B98B82EE36}"/>
              </a:ext>
            </a:extLst>
          </p:cNvPr>
          <p:cNvSpPr txBox="1"/>
          <p:nvPr/>
        </p:nvSpPr>
        <p:spPr>
          <a:xfrm>
            <a:off x="504967" y="884504"/>
            <a:ext cx="8134066" cy="5170646"/>
          </a:xfrm>
          <a:prstGeom prst="rect">
            <a:avLst/>
          </a:prstGeom>
        </p:spPr>
        <p:txBody>
          <a:bodyPr rtlCol="0">
            <a:spAutoFit/>
          </a:bodyPr>
          <a:lstStyle/>
          <a:p>
            <a:pPr marL="457200" indent="-457200">
              <a:buFont typeface="+mj-lt"/>
              <a:buAutoNum type="arabicPeriod"/>
            </a:pPr>
            <a:r>
              <a:rPr lang="en-US" sz="2200" dirty="0"/>
              <a:t>Read the exam questions / choices / answers from the text file. </a:t>
            </a:r>
          </a:p>
          <a:p>
            <a:pPr marL="457200" indent="-457200">
              <a:buFont typeface="+mj-lt"/>
              <a:buAutoNum type="arabicPeriod"/>
            </a:pPr>
            <a:endParaRPr lang="en-US" sz="2200" dirty="0"/>
          </a:p>
          <a:p>
            <a:pPr marL="457200" indent="-457200">
              <a:buFont typeface="+mj-lt"/>
              <a:buAutoNum type="arabicPeriod"/>
            </a:pPr>
            <a:r>
              <a:rPr lang="en-US" sz="2200" dirty="0"/>
              <a:t>Place the Strings you read from the file into the appropriate arrays.</a:t>
            </a:r>
          </a:p>
          <a:p>
            <a:pPr marL="457200" indent="-457200">
              <a:buFont typeface="+mj-lt"/>
              <a:buAutoNum type="arabicPeriod"/>
            </a:pPr>
            <a:endParaRPr lang="en-US" sz="2200" dirty="0"/>
          </a:p>
          <a:p>
            <a:pPr marL="457200" indent="-457200">
              <a:buFont typeface="+mj-lt"/>
              <a:buAutoNum type="arabicPeriod"/>
            </a:pPr>
            <a:r>
              <a:rPr lang="en-US" sz="2200" dirty="0"/>
              <a:t>Present the questions and choice options (using </a:t>
            </a:r>
            <a:r>
              <a:rPr lang="en-US" sz="2200" dirty="0" err="1"/>
              <a:t>JOptionPane</a:t>
            </a:r>
            <a:r>
              <a:rPr lang="en-US" sz="2200" dirty="0"/>
              <a:t> – this also applies to #4 and #5).</a:t>
            </a:r>
          </a:p>
          <a:p>
            <a:pPr marL="457200" indent="-457200">
              <a:buFont typeface="+mj-lt"/>
              <a:buAutoNum type="arabicPeriod"/>
            </a:pPr>
            <a:endParaRPr lang="en-US" sz="2200" dirty="0"/>
          </a:p>
          <a:p>
            <a:pPr marL="457200" indent="-457200">
              <a:buFont typeface="+mj-lt"/>
              <a:buAutoNum type="arabicPeriod"/>
            </a:pPr>
            <a:r>
              <a:rPr lang="en-US" sz="2200" dirty="0"/>
              <a:t>Provide feedback for correct / incorrect answers.</a:t>
            </a:r>
          </a:p>
          <a:p>
            <a:pPr marL="457200" indent="-457200">
              <a:buFont typeface="+mj-lt"/>
              <a:buAutoNum type="arabicPeriod"/>
            </a:pPr>
            <a:endParaRPr lang="en-US" sz="2200" dirty="0"/>
          </a:p>
          <a:p>
            <a:pPr marL="457200" indent="-457200">
              <a:buFont typeface="+mj-lt"/>
              <a:buAutoNum type="arabicPeriod"/>
            </a:pPr>
            <a:r>
              <a:rPr lang="en-US" sz="2200" dirty="0"/>
              <a:t>Inform the student of whether they have passed the test or not.</a:t>
            </a:r>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p:txBody>
      </p:sp>
    </p:spTree>
    <p:extLst>
      <p:ext uri="{BB962C8B-B14F-4D97-AF65-F5344CB8AC3E}">
        <p14:creationId xmlns:p14="http://schemas.microsoft.com/office/powerpoint/2010/main" val="1188845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The Tile Game</a:t>
            </a:r>
          </a:p>
        </p:txBody>
      </p:sp>
      <p:pic>
        <p:nvPicPr>
          <p:cNvPr id="3" name="Picture 2" descr="The_Tile_Game.pdf - Adobe Acrobat Reader DC">
            <a:extLst>
              <a:ext uri="{FF2B5EF4-FFF2-40B4-BE49-F238E27FC236}">
                <a16:creationId xmlns:a16="http://schemas.microsoft.com/office/drawing/2014/main" xmlns="" id="{5F395B11-0174-4728-B7C3-4EF29B738814}"/>
              </a:ext>
            </a:extLst>
          </p:cNvPr>
          <p:cNvPicPr>
            <a:picLocks noChangeAspect="1"/>
          </p:cNvPicPr>
          <p:nvPr/>
        </p:nvPicPr>
        <p:blipFill rotWithShape="1">
          <a:blip r:embed="rId2">
            <a:extLst>
              <a:ext uri="{28A0092B-C50C-407E-A947-70E740481C1C}">
                <a14:useLocalDpi xmlns:a14="http://schemas.microsoft.com/office/drawing/2010/main" val="0"/>
              </a:ext>
            </a:extLst>
          </a:blip>
          <a:srcRect l="8290" t="41262" r="40921" b="15532"/>
          <a:stretch/>
        </p:blipFill>
        <p:spPr>
          <a:xfrm>
            <a:off x="264694" y="842788"/>
            <a:ext cx="4937760" cy="2276999"/>
          </a:xfrm>
          <a:prstGeom prst="rect">
            <a:avLst/>
          </a:prstGeom>
          <a:ln w="28575">
            <a:solidFill>
              <a:schemeClr val="tx1"/>
            </a:solidFill>
          </a:ln>
        </p:spPr>
      </p:pic>
      <p:sp>
        <p:nvSpPr>
          <p:cNvPr id="4" name="TextBox 3">
            <a:extLst>
              <a:ext uri="{FF2B5EF4-FFF2-40B4-BE49-F238E27FC236}">
                <a16:creationId xmlns:a16="http://schemas.microsoft.com/office/drawing/2014/main" xmlns="" id="{999888BB-AEF6-4586-B106-50A0036A675D}"/>
              </a:ext>
            </a:extLst>
          </p:cNvPr>
          <p:cNvSpPr txBox="1"/>
          <p:nvPr/>
        </p:nvSpPr>
        <p:spPr>
          <a:xfrm>
            <a:off x="264694" y="3552112"/>
            <a:ext cx="938464" cy="430887"/>
          </a:xfrm>
          <a:prstGeom prst="rect">
            <a:avLst/>
          </a:prstGeom>
          <a:noFill/>
        </p:spPr>
        <p:txBody>
          <a:bodyPr wrap="square" rtlCol="0">
            <a:spAutoFit/>
          </a:bodyPr>
          <a:lstStyle/>
          <a:p>
            <a:r>
              <a:rPr lang="en-US" sz="2200" dirty="0"/>
              <a:t>Goal: </a:t>
            </a:r>
          </a:p>
        </p:txBody>
      </p:sp>
      <p:pic>
        <p:nvPicPr>
          <p:cNvPr id="12" name="Picture 11" descr="15 Puzzle: A sliding tile game - Thonky.com - Mozilla Firefox">
            <a:extLst>
              <a:ext uri="{FF2B5EF4-FFF2-40B4-BE49-F238E27FC236}">
                <a16:creationId xmlns:a16="http://schemas.microsoft.com/office/drawing/2014/main" xmlns="" id="{28D3D2E7-8A04-454E-8A7A-2FA97F116D63}"/>
              </a:ext>
            </a:extLst>
          </p:cNvPr>
          <p:cNvPicPr>
            <a:picLocks noChangeAspect="1"/>
          </p:cNvPicPr>
          <p:nvPr/>
        </p:nvPicPr>
        <p:blipFill rotWithShape="1">
          <a:blip r:embed="rId3">
            <a:extLst>
              <a:ext uri="{28A0092B-C50C-407E-A947-70E740481C1C}">
                <a14:useLocalDpi xmlns:a14="http://schemas.microsoft.com/office/drawing/2010/main" val="0"/>
              </a:ext>
            </a:extLst>
          </a:blip>
          <a:srcRect l="40395" t="36961" r="35921" b="26387"/>
          <a:stretch/>
        </p:blipFill>
        <p:spPr>
          <a:xfrm>
            <a:off x="24064" y="3945777"/>
            <a:ext cx="2165685" cy="1816769"/>
          </a:xfrm>
          <a:prstGeom prst="rect">
            <a:avLst/>
          </a:prstGeom>
        </p:spPr>
      </p:pic>
      <p:sp>
        <p:nvSpPr>
          <p:cNvPr id="13" name="TextBox 12">
            <a:extLst>
              <a:ext uri="{FF2B5EF4-FFF2-40B4-BE49-F238E27FC236}">
                <a16:creationId xmlns:a16="http://schemas.microsoft.com/office/drawing/2014/main" xmlns="" id="{86BC7574-DA6A-4B8C-B1F2-AE801FF9AD20}"/>
              </a:ext>
            </a:extLst>
          </p:cNvPr>
          <p:cNvSpPr txBox="1"/>
          <p:nvPr/>
        </p:nvSpPr>
        <p:spPr>
          <a:xfrm>
            <a:off x="3057220" y="3372448"/>
            <a:ext cx="5136283" cy="769441"/>
          </a:xfrm>
          <a:prstGeom prst="rect">
            <a:avLst/>
          </a:prstGeom>
          <a:noFill/>
        </p:spPr>
        <p:txBody>
          <a:bodyPr wrap="square" rtlCol="0">
            <a:spAutoFit/>
          </a:bodyPr>
          <a:lstStyle/>
          <a:p>
            <a:r>
              <a:rPr lang="en-US" sz="2200" dirty="0"/>
              <a:t>In your program, this will be rendered as text (instead of GUI): </a:t>
            </a:r>
          </a:p>
        </p:txBody>
      </p:sp>
      <p:pic>
        <p:nvPicPr>
          <p:cNvPr id="15" name="Picture 14" descr="C:\Users\Karin\Google Drive\CS\CS401PF\sample_output_tile_game.txt - Notepad++">
            <a:extLst>
              <a:ext uri="{FF2B5EF4-FFF2-40B4-BE49-F238E27FC236}">
                <a16:creationId xmlns:a16="http://schemas.microsoft.com/office/drawing/2014/main" xmlns="" id="{6EADA397-DB46-4A20-81DD-9C26CC37DEC2}"/>
              </a:ext>
            </a:extLst>
          </p:cNvPr>
          <p:cNvPicPr>
            <a:picLocks noChangeAspect="1"/>
          </p:cNvPicPr>
          <p:nvPr/>
        </p:nvPicPr>
        <p:blipFill rotWithShape="1">
          <a:blip r:embed="rId4">
            <a:extLst>
              <a:ext uri="{28A0092B-C50C-407E-A947-70E740481C1C}">
                <a14:useLocalDpi xmlns:a14="http://schemas.microsoft.com/office/drawing/2010/main" val="0"/>
              </a:ext>
            </a:extLst>
          </a:blip>
          <a:srcRect l="7764" t="55813" r="35130" b="13585"/>
          <a:stretch/>
        </p:blipFill>
        <p:spPr>
          <a:xfrm>
            <a:off x="3093317" y="4141889"/>
            <a:ext cx="5221705" cy="1627871"/>
          </a:xfrm>
          <a:prstGeom prst="rect">
            <a:avLst/>
          </a:prstGeom>
        </p:spPr>
      </p:pic>
    </p:spTree>
    <p:extLst>
      <p:ext uri="{BB962C8B-B14F-4D97-AF65-F5344CB8AC3E}">
        <p14:creationId xmlns:p14="http://schemas.microsoft.com/office/powerpoint/2010/main" val="4255737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The Tile Game: General idea</a:t>
            </a:r>
          </a:p>
        </p:txBody>
      </p:sp>
      <p:sp>
        <p:nvSpPr>
          <p:cNvPr id="4" name="TextBox 3">
            <a:extLst>
              <a:ext uri="{FF2B5EF4-FFF2-40B4-BE49-F238E27FC236}">
                <a16:creationId xmlns:a16="http://schemas.microsoft.com/office/drawing/2014/main" xmlns="" id="{E3C27F4F-95B1-4A6D-9E5C-E5985EB86477}"/>
              </a:ext>
            </a:extLst>
          </p:cNvPr>
          <p:cNvSpPr txBox="1"/>
          <p:nvPr/>
        </p:nvSpPr>
        <p:spPr>
          <a:xfrm>
            <a:off x="504967" y="884504"/>
            <a:ext cx="6653822" cy="2677656"/>
          </a:xfrm>
          <a:prstGeom prst="rect">
            <a:avLst/>
          </a:prstGeom>
        </p:spPr>
        <p:txBody>
          <a:bodyPr wrap="square" rtlCol="0">
            <a:spAutoFit/>
          </a:bodyPr>
          <a:lstStyle/>
          <a:p>
            <a:pPr marL="457200" indent="-457200">
              <a:buFont typeface="+mj-lt"/>
              <a:buAutoNum type="arabicPeriod"/>
            </a:pPr>
            <a:r>
              <a:rPr lang="en-US" sz="2400" dirty="0"/>
              <a:t>You are given some starter code, which calls several methods.</a:t>
            </a:r>
          </a:p>
          <a:p>
            <a:pPr marL="457200" indent="-457200">
              <a:buFont typeface="+mj-lt"/>
              <a:buAutoNum type="arabicPeriod"/>
            </a:pPr>
            <a:endParaRPr lang="en-US" sz="2400" dirty="0"/>
          </a:p>
          <a:p>
            <a:pPr marL="457200" indent="-457200">
              <a:buFont typeface="+mj-lt"/>
              <a:buAutoNum type="arabicPeriod"/>
            </a:pPr>
            <a:r>
              <a:rPr lang="en-US" sz="2400" dirty="0"/>
              <a:t>You are responsible for writing the methods.</a:t>
            </a:r>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p:txBody>
      </p:sp>
    </p:spTree>
    <p:extLst>
      <p:ext uri="{BB962C8B-B14F-4D97-AF65-F5344CB8AC3E}">
        <p14:creationId xmlns:p14="http://schemas.microsoft.com/office/powerpoint/2010/main" val="24112948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2030</TotalTime>
  <Words>1290</Words>
  <Application>Microsoft Office PowerPoint</Application>
  <PresentationFormat>On-screen Show (4:3)</PresentationFormat>
  <Paragraphs>120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Cox, Karin M</cp:lastModifiedBy>
  <cp:revision>109</cp:revision>
  <dcterms:created xsi:type="dcterms:W3CDTF">2020-01-08T21:39:42Z</dcterms:created>
  <dcterms:modified xsi:type="dcterms:W3CDTF">2020-01-27T19:24:58Z</dcterms:modified>
</cp:coreProperties>
</file>