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80" r:id="rId3"/>
    <p:sldId id="281" r:id="rId4"/>
    <p:sldId id="283" r:id="rId5"/>
    <p:sldId id="284" r:id="rId6"/>
    <p:sldId id="285" r:id="rId7"/>
    <p:sldId id="282" r:id="rId8"/>
    <p:sldId id="286" r:id="rId9"/>
    <p:sldId id="287" r:id="rId10"/>
    <p:sldId id="288" r:id="rId11"/>
    <p:sldId id="289" r:id="rId12"/>
    <p:sldId id="290" r:id="rId13"/>
    <p:sldId id="291" r:id="rId14"/>
    <p:sldId id="292" r:id="rId15"/>
    <p:sldId id="293" r:id="rId16"/>
    <p:sldId id="294" r:id="rId17"/>
    <p:sldId id="295" r:id="rId18"/>
    <p:sldId id="29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8" userDrawn="1">
          <p15:clr>
            <a:srgbClr val="A4A3A4"/>
          </p15:clr>
        </p15:guide>
        <p15:guide id="2" pos="290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Cox" initials="KC" lastIdx="1" clrIdx="0">
    <p:extLst>
      <p:ext uri="{19B8F6BF-5375-455C-9EA6-DF929625EA0E}">
        <p15:presenceInfo xmlns:p15="http://schemas.microsoft.com/office/powerpoint/2012/main" userId="dd82fc35ea2be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B500FE"/>
    <a:srgbClr val="3149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6" autoAdjust="0"/>
    <p:restoredTop sz="93592" autoAdjust="0"/>
  </p:normalViewPr>
  <p:slideViewPr>
    <p:cSldViewPr snapToGrid="0" showGuides="1">
      <p:cViewPr varScale="1">
        <p:scale>
          <a:sx n="80" d="100"/>
          <a:sy n="80" d="100"/>
        </p:scale>
        <p:origin x="924" y="96"/>
      </p:cViewPr>
      <p:guideLst>
        <p:guide orient="horz" pos="648"/>
        <p:guide pos="29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C7ED3-6993-4347-B443-83F433321F8D}" type="datetimeFigureOut">
              <a:rPr lang="en-US" smtClean="0"/>
              <a:t>2/2/2020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80A88-345B-45F5-AF9C-21D47CCF5ECB}" type="slidenum">
              <a:rPr lang="en-US" smtClean="0"/>
              <a:t>‹#›</a:t>
            </a:fld>
            <a:endParaRPr lang="en-US"/>
          </a:p>
        </p:txBody>
      </p:sp>
    </p:spTree>
    <p:extLst>
      <p:ext uri="{BB962C8B-B14F-4D97-AF65-F5344CB8AC3E}">
        <p14:creationId xmlns:p14="http://schemas.microsoft.com/office/powerpoint/2010/main" val="2917203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80A88-345B-45F5-AF9C-21D47CCF5ECB}" type="slidenum">
              <a:rPr lang="en-US" smtClean="0"/>
              <a:t>3</a:t>
            </a:fld>
            <a:endParaRPr lang="en-US"/>
          </a:p>
        </p:txBody>
      </p:sp>
    </p:spTree>
    <p:extLst>
      <p:ext uri="{BB962C8B-B14F-4D97-AF65-F5344CB8AC3E}">
        <p14:creationId xmlns:p14="http://schemas.microsoft.com/office/powerpoint/2010/main" val="1246991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80A88-345B-45F5-AF9C-21D47CCF5ECB}" type="slidenum">
              <a:rPr lang="en-US" smtClean="0"/>
              <a:t>14</a:t>
            </a:fld>
            <a:endParaRPr lang="en-US"/>
          </a:p>
        </p:txBody>
      </p:sp>
    </p:spTree>
    <p:extLst>
      <p:ext uri="{BB962C8B-B14F-4D97-AF65-F5344CB8AC3E}">
        <p14:creationId xmlns:p14="http://schemas.microsoft.com/office/powerpoint/2010/main" val="207561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97477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3071543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1585573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108606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1D76CF-5E7C-420B-89A3-7189BACB8345}" type="datetimeFigureOut">
              <a:rPr lang="en-US" smtClean="0"/>
              <a:t>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51960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1D76CF-5E7C-420B-89A3-7189BACB8345}" type="datetimeFigureOut">
              <a:rPr lang="en-US" smtClean="0"/>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150015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1D76CF-5E7C-420B-89A3-7189BACB8345}" type="datetimeFigureOut">
              <a:rPr lang="en-US" smtClean="0"/>
              <a:t>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17749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1D76CF-5E7C-420B-89A3-7189BACB8345}" type="datetimeFigureOut">
              <a:rPr lang="en-US" smtClean="0"/>
              <a:t>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86290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1D76CF-5E7C-420B-89A3-7189BACB8345}" type="datetimeFigureOut">
              <a:rPr lang="en-US" smtClean="0"/>
              <a:t>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353527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1D76CF-5E7C-420B-89A3-7189BACB8345}" type="datetimeFigureOut">
              <a:rPr lang="en-US" smtClean="0"/>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0424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1D76CF-5E7C-420B-89A3-7189BACB8345}" type="datetimeFigureOut">
              <a:rPr lang="en-US" smtClean="0"/>
              <a:t>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3475742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1D76CF-5E7C-420B-89A3-7189BACB8345}" type="datetimeFigureOut">
              <a:rPr lang="en-US" smtClean="0"/>
              <a:t>2/2/2020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DAD6F-56F8-4A9C-9A17-FB6D18A5D2A1}" type="slidenum">
              <a:rPr lang="en-US" smtClean="0"/>
              <a:t>‹#›</a:t>
            </a:fld>
            <a:endParaRPr lang="en-US"/>
          </a:p>
        </p:txBody>
      </p:sp>
    </p:spTree>
    <p:extLst>
      <p:ext uri="{BB962C8B-B14F-4D97-AF65-F5344CB8AC3E}">
        <p14:creationId xmlns:p14="http://schemas.microsoft.com/office/powerpoint/2010/main" val="3824448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401P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hyperlink" Target="https://docs.oracle.com/javase/tutorial/java/javaOO/constructors.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67A37A-C488-40D7-A088-6774405888B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CS401 Lab 2/3/20</a:t>
            </a:r>
          </a:p>
        </p:txBody>
      </p:sp>
      <p:sp>
        <p:nvSpPr>
          <p:cNvPr id="5" name="TextBox 4">
            <a:extLst>
              <a:ext uri="{FF2B5EF4-FFF2-40B4-BE49-F238E27FC236}">
                <a16:creationId xmlns:a16="http://schemas.microsoft.com/office/drawing/2014/main" id="{EC931DCA-4690-4B93-9419-BA902293A61A}"/>
              </a:ext>
            </a:extLst>
          </p:cNvPr>
          <p:cNvSpPr txBox="1"/>
          <p:nvPr/>
        </p:nvSpPr>
        <p:spPr>
          <a:xfrm>
            <a:off x="-148856" y="702634"/>
            <a:ext cx="7211393" cy="4862870"/>
          </a:xfrm>
          <a:prstGeom prst="rect">
            <a:avLst/>
          </a:prstGeom>
        </p:spPr>
        <p:txBody>
          <a:bodyPr wrap="square" rtlCol="0">
            <a:spAutoFit/>
          </a:bodyPr>
          <a:lstStyle/>
          <a:p>
            <a:pPr lvl="1"/>
            <a:r>
              <a:rPr lang="en-US" sz="2400" dirty="0">
                <a:sym typeface="Wingdings" panose="05000000000000000000" pitchFamily="2" charset="2"/>
              </a:rPr>
              <a:t>These slides will be available online: </a:t>
            </a:r>
            <a:r>
              <a:rPr lang="en-US" sz="2400" dirty="0"/>
              <a:t> </a:t>
            </a:r>
          </a:p>
          <a:p>
            <a:pPr lvl="1"/>
            <a:r>
              <a:rPr lang="en-US" sz="2400" dirty="0">
                <a:hlinkClick r:id="rId2"/>
              </a:rPr>
              <a:t>https://github.com/kc13/CS401PF</a:t>
            </a:r>
            <a:endParaRPr lang="en-US" sz="2400" dirty="0"/>
          </a:p>
          <a:p>
            <a:pPr lvl="1"/>
            <a:endParaRPr lang="en-US" sz="2400" dirty="0"/>
          </a:p>
          <a:p>
            <a:pPr lvl="1"/>
            <a:r>
              <a:rPr lang="en-US" sz="2400" u="sng" dirty="0"/>
              <a:t>Agenda for today</a:t>
            </a:r>
            <a:r>
              <a:rPr lang="en-US" sz="2400" dirty="0"/>
              <a:t>:</a:t>
            </a:r>
          </a:p>
          <a:p>
            <a:pPr marL="914400" lvl="1" indent="-457200">
              <a:buFont typeface="+mj-lt"/>
              <a:buAutoNum type="arabicPeriod"/>
            </a:pPr>
            <a:r>
              <a:rPr lang="en-US" sz="2400" dirty="0">
                <a:solidFill>
                  <a:srgbClr val="0000CC"/>
                </a:solidFill>
              </a:rPr>
              <a:t>Please sign in sometime before you leave lab!</a:t>
            </a:r>
          </a:p>
          <a:p>
            <a:pPr marL="914400" lvl="1" indent="-457200">
              <a:buFont typeface="+mj-lt"/>
              <a:buAutoNum type="arabicPeriod"/>
            </a:pPr>
            <a:r>
              <a:rPr lang="en-US" sz="2400" dirty="0"/>
              <a:t>What is expected for demos of Lab 3 / Partial credit breakdown</a:t>
            </a:r>
          </a:p>
          <a:p>
            <a:pPr marL="914400" lvl="1" indent="-457200">
              <a:buFont typeface="+mj-lt"/>
              <a:buAutoNum type="arabicPeriod"/>
            </a:pPr>
            <a:r>
              <a:rPr lang="en-US" sz="2400" dirty="0"/>
              <a:t>Demos of Lab #3</a:t>
            </a:r>
          </a:p>
          <a:p>
            <a:pPr marL="914400" lvl="1" indent="-457200">
              <a:buFont typeface="+mj-lt"/>
              <a:buAutoNum type="arabicPeriod"/>
            </a:pPr>
            <a:r>
              <a:rPr lang="en-US" sz="2400" dirty="0"/>
              <a:t>Comments regarding Lab #4 </a:t>
            </a:r>
          </a:p>
          <a:p>
            <a:pPr marL="1371600" lvl="2" indent="-457200">
              <a:buFont typeface="Arial" panose="020B0604020202020204" pitchFamily="34" charset="0"/>
              <a:buChar char="•"/>
            </a:pPr>
            <a:r>
              <a:rPr lang="en-US" sz="2200" dirty="0"/>
              <a:t>(if applicable): any Lab #4 demos that are ready</a:t>
            </a:r>
          </a:p>
          <a:p>
            <a:pPr marL="914400" lvl="1" indent="-457200">
              <a:buFont typeface="+mj-lt"/>
              <a:buAutoNum type="arabicPeriod"/>
            </a:pPr>
            <a:endParaRPr lang="en-US" sz="2400" dirty="0"/>
          </a:p>
          <a:p>
            <a:pPr marL="914400" lvl="1" indent="-457200">
              <a:buFont typeface="+mj-lt"/>
              <a:buAutoNum type="arabicPeriod"/>
            </a:pPr>
            <a:endParaRPr lang="en-US" sz="2400" dirty="0"/>
          </a:p>
          <a:p>
            <a:pPr lvl="1"/>
            <a:endParaRPr lang="en-US" sz="2400" u="sng" dirty="0"/>
          </a:p>
        </p:txBody>
      </p:sp>
    </p:spTree>
    <p:extLst>
      <p:ext uri="{BB962C8B-B14F-4D97-AF65-F5344CB8AC3E}">
        <p14:creationId xmlns:p14="http://schemas.microsoft.com/office/powerpoint/2010/main" val="1594562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765F18-81A5-4851-9673-D37CD741FDD0}"/>
              </a:ext>
            </a:extLst>
          </p:cNvPr>
          <p:cNvSpPr txBox="1"/>
          <p:nvPr/>
        </p:nvSpPr>
        <p:spPr>
          <a:xfrm>
            <a:off x="0" y="103001"/>
            <a:ext cx="8915400" cy="523220"/>
          </a:xfrm>
          <a:prstGeom prst="rect">
            <a:avLst/>
          </a:prstGeom>
        </p:spPr>
        <p:txBody>
          <a:bodyPr wrap="square" rtlCol="0">
            <a:spAutoFit/>
          </a:bodyPr>
          <a:lstStyle/>
          <a:p>
            <a:r>
              <a:rPr lang="en-US" sz="2800" dirty="0">
                <a:solidFill>
                  <a:srgbClr val="002060"/>
                </a:solidFill>
              </a:rPr>
              <a:t>Lab #4: 4.2.1.2.2: Create the two non-default constructors</a:t>
            </a:r>
          </a:p>
        </p:txBody>
      </p:sp>
      <p:sp>
        <p:nvSpPr>
          <p:cNvPr id="6" name="TextBox 5">
            <a:extLst>
              <a:ext uri="{FF2B5EF4-FFF2-40B4-BE49-F238E27FC236}">
                <a16:creationId xmlns:a16="http://schemas.microsoft.com/office/drawing/2014/main" id="{0F06448E-63C2-4574-A099-ED3FA8709618}"/>
              </a:ext>
            </a:extLst>
          </p:cNvPr>
          <p:cNvSpPr txBox="1"/>
          <p:nvPr/>
        </p:nvSpPr>
        <p:spPr>
          <a:xfrm>
            <a:off x="253022" y="813256"/>
            <a:ext cx="8457841" cy="3477875"/>
          </a:xfrm>
          <a:prstGeom prst="rect">
            <a:avLst/>
          </a:prstGeom>
          <a:noFill/>
        </p:spPr>
        <p:txBody>
          <a:bodyPr wrap="square" rtlCol="0">
            <a:spAutoFit/>
          </a:bodyPr>
          <a:lstStyle/>
          <a:p>
            <a:r>
              <a:rPr lang="en-US" sz="2200" dirty="0">
                <a:solidFill>
                  <a:srgbClr val="31493F"/>
                </a:solidFill>
              </a:rPr>
              <a:t>The second constructor should accept one argument: </a:t>
            </a:r>
          </a:p>
          <a:p>
            <a:pPr marL="342900" indent="-342900">
              <a:buFont typeface="Arial" panose="020B0604020202020204" pitchFamily="34" charset="0"/>
              <a:buChar char="•"/>
            </a:pPr>
            <a:r>
              <a:rPr lang="en-US" sz="2200" dirty="0">
                <a:solidFill>
                  <a:srgbClr val="31493F"/>
                </a:solidFill>
              </a:rPr>
              <a:t>Year</a:t>
            </a:r>
          </a:p>
          <a:p>
            <a:endParaRPr lang="en-US" sz="2200" dirty="0">
              <a:solidFill>
                <a:srgbClr val="31493F"/>
              </a:solidFill>
            </a:endParaRPr>
          </a:p>
          <a:p>
            <a:r>
              <a:rPr lang="en-US" sz="2200" dirty="0">
                <a:solidFill>
                  <a:srgbClr val="31493F"/>
                </a:solidFill>
              </a:rPr>
              <a:t>On the header line of the constructor, you will need to specify this single feature as the one input parameter.</a:t>
            </a:r>
          </a:p>
          <a:p>
            <a:endParaRPr lang="en-US" sz="2200" dirty="0">
              <a:solidFill>
                <a:srgbClr val="31493F"/>
              </a:solidFill>
            </a:endParaRPr>
          </a:p>
          <a:p>
            <a:r>
              <a:rPr lang="en-US" sz="2200" dirty="0">
                <a:solidFill>
                  <a:srgbClr val="31493F"/>
                </a:solidFill>
              </a:rPr>
              <a:t>In the body of the constructor, you will need to:</a:t>
            </a:r>
          </a:p>
          <a:p>
            <a:pPr marL="457200" indent="-457200">
              <a:buFont typeface="+mj-lt"/>
              <a:buAutoNum type="arabicPeriod"/>
            </a:pPr>
            <a:r>
              <a:rPr lang="en-US" sz="2200" dirty="0">
                <a:solidFill>
                  <a:srgbClr val="31493F"/>
                </a:solidFill>
              </a:rPr>
              <a:t>Assign the value provided by the user to the class field for year.</a:t>
            </a:r>
          </a:p>
          <a:p>
            <a:pPr marL="457200" indent="-457200">
              <a:buFont typeface="+mj-lt"/>
              <a:buAutoNum type="arabicPeriod"/>
            </a:pPr>
            <a:r>
              <a:rPr lang="en-US" sz="2200" dirty="0">
                <a:solidFill>
                  <a:srgbClr val="31493F"/>
                </a:solidFill>
              </a:rPr>
              <a:t>For the remaining, unspecified fields, you should assign the default, “standard” values.</a:t>
            </a:r>
          </a:p>
        </p:txBody>
      </p:sp>
    </p:spTree>
    <p:extLst>
      <p:ext uri="{BB962C8B-B14F-4D97-AF65-F5344CB8AC3E}">
        <p14:creationId xmlns:p14="http://schemas.microsoft.com/office/powerpoint/2010/main" val="3184387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765F18-81A5-4851-9673-D37CD741FDD0}"/>
              </a:ext>
            </a:extLst>
          </p:cNvPr>
          <p:cNvSpPr txBox="1"/>
          <p:nvPr/>
        </p:nvSpPr>
        <p:spPr>
          <a:xfrm>
            <a:off x="0" y="103001"/>
            <a:ext cx="8915400" cy="523220"/>
          </a:xfrm>
          <a:prstGeom prst="rect">
            <a:avLst/>
          </a:prstGeom>
        </p:spPr>
        <p:txBody>
          <a:bodyPr wrap="square" rtlCol="0">
            <a:spAutoFit/>
          </a:bodyPr>
          <a:lstStyle/>
          <a:p>
            <a:r>
              <a:rPr lang="en-US" sz="2800" dirty="0">
                <a:solidFill>
                  <a:srgbClr val="002060"/>
                </a:solidFill>
              </a:rPr>
              <a:t>Lab #4: 4.2.1.3: Create the setting and getting methods</a:t>
            </a:r>
          </a:p>
        </p:txBody>
      </p:sp>
      <p:sp>
        <p:nvSpPr>
          <p:cNvPr id="6" name="TextBox 5">
            <a:extLst>
              <a:ext uri="{FF2B5EF4-FFF2-40B4-BE49-F238E27FC236}">
                <a16:creationId xmlns:a16="http://schemas.microsoft.com/office/drawing/2014/main" id="{0F06448E-63C2-4574-A099-ED3FA8709618}"/>
              </a:ext>
            </a:extLst>
          </p:cNvPr>
          <p:cNvSpPr txBox="1"/>
          <p:nvPr/>
        </p:nvSpPr>
        <p:spPr>
          <a:xfrm>
            <a:off x="343079" y="837319"/>
            <a:ext cx="8457841" cy="1938992"/>
          </a:xfrm>
          <a:prstGeom prst="rect">
            <a:avLst/>
          </a:prstGeom>
          <a:noFill/>
        </p:spPr>
        <p:txBody>
          <a:bodyPr wrap="square" rtlCol="0">
            <a:spAutoFit/>
          </a:bodyPr>
          <a:lstStyle/>
          <a:p>
            <a:r>
              <a:rPr lang="en-US" sz="2400" dirty="0">
                <a:solidFill>
                  <a:srgbClr val="31493F"/>
                </a:solidFill>
              </a:rPr>
              <a:t>The first method will be used to allow the user to set the car’s price, which may be different from what was originally assigned by the constructor. </a:t>
            </a:r>
          </a:p>
          <a:p>
            <a:endParaRPr lang="en-US" sz="2400" dirty="0">
              <a:solidFill>
                <a:srgbClr val="31493F"/>
              </a:solidFill>
            </a:endParaRPr>
          </a:p>
          <a:p>
            <a:r>
              <a:rPr lang="en-US" sz="2400" dirty="0">
                <a:solidFill>
                  <a:srgbClr val="31493F"/>
                </a:solidFill>
              </a:rPr>
              <a:t>The method will take this form:</a:t>
            </a:r>
          </a:p>
        </p:txBody>
      </p:sp>
      <p:pic>
        <p:nvPicPr>
          <p:cNvPr id="2" name="Picture 1">
            <a:extLst>
              <a:ext uri="{FF2B5EF4-FFF2-40B4-BE49-F238E27FC236}">
                <a16:creationId xmlns:a16="http://schemas.microsoft.com/office/drawing/2014/main" id="{541D5F2B-52BA-4506-BE19-8706CC04D269}"/>
              </a:ext>
            </a:extLst>
          </p:cNvPr>
          <p:cNvPicPr>
            <a:picLocks noChangeAspect="1"/>
          </p:cNvPicPr>
          <p:nvPr/>
        </p:nvPicPr>
        <p:blipFill>
          <a:blip r:embed="rId2"/>
          <a:stretch>
            <a:fillRect/>
          </a:stretch>
        </p:blipFill>
        <p:spPr>
          <a:xfrm>
            <a:off x="346679" y="2788680"/>
            <a:ext cx="8454241" cy="640320"/>
          </a:xfrm>
          <a:prstGeom prst="rect">
            <a:avLst/>
          </a:prstGeom>
        </p:spPr>
      </p:pic>
      <p:sp>
        <p:nvSpPr>
          <p:cNvPr id="5" name="TextBox 4">
            <a:extLst>
              <a:ext uri="{FF2B5EF4-FFF2-40B4-BE49-F238E27FC236}">
                <a16:creationId xmlns:a16="http://schemas.microsoft.com/office/drawing/2014/main" id="{4207138A-F062-48C6-B790-9F73CF77E594}"/>
              </a:ext>
            </a:extLst>
          </p:cNvPr>
          <p:cNvSpPr txBox="1"/>
          <p:nvPr/>
        </p:nvSpPr>
        <p:spPr>
          <a:xfrm>
            <a:off x="228779" y="3696824"/>
            <a:ext cx="8457841" cy="2554545"/>
          </a:xfrm>
          <a:prstGeom prst="rect">
            <a:avLst/>
          </a:prstGeom>
          <a:noFill/>
        </p:spPr>
        <p:txBody>
          <a:bodyPr wrap="square" rtlCol="0">
            <a:spAutoFit/>
          </a:bodyPr>
          <a:lstStyle/>
          <a:p>
            <a:r>
              <a:rPr lang="en-US" sz="2400" i="1" dirty="0">
                <a:solidFill>
                  <a:srgbClr val="31493F"/>
                </a:solidFill>
              </a:rPr>
              <a:t>Before</a:t>
            </a:r>
            <a:r>
              <a:rPr lang="en-US" sz="2400" dirty="0">
                <a:solidFill>
                  <a:srgbClr val="31493F"/>
                </a:solidFill>
              </a:rPr>
              <a:t> updating the price field to the user’s value, you should first confirm that it falls within the range provided in the table (18000-20000, see page 2).  </a:t>
            </a:r>
          </a:p>
          <a:p>
            <a:pPr marL="800100" lvl="1" indent="-342900">
              <a:buFont typeface="Arial" panose="020B0604020202020204" pitchFamily="34" charset="0"/>
              <a:buChar char="•"/>
            </a:pPr>
            <a:r>
              <a:rPr lang="en-US" sz="2200" dirty="0">
                <a:solidFill>
                  <a:srgbClr val="0000CC"/>
                </a:solidFill>
              </a:rPr>
              <a:t>If the price is </a:t>
            </a:r>
            <a:r>
              <a:rPr lang="en-US" sz="2200" u="sng" dirty="0">
                <a:solidFill>
                  <a:srgbClr val="0000CC"/>
                </a:solidFill>
              </a:rPr>
              <a:t>outside</a:t>
            </a:r>
            <a:r>
              <a:rPr lang="en-US" sz="2200" dirty="0">
                <a:solidFill>
                  <a:srgbClr val="0000CC"/>
                </a:solidFill>
              </a:rPr>
              <a:t> of the range, </a:t>
            </a:r>
            <a:r>
              <a:rPr lang="en-US" sz="2200" u="sng" dirty="0">
                <a:solidFill>
                  <a:srgbClr val="0000CC"/>
                </a:solidFill>
              </a:rPr>
              <a:t>do not</a:t>
            </a:r>
            <a:r>
              <a:rPr lang="en-US" sz="2200" dirty="0">
                <a:solidFill>
                  <a:srgbClr val="0000CC"/>
                </a:solidFill>
              </a:rPr>
              <a:t> update the price field.  Otherwise, go ahead and update the field. </a:t>
            </a:r>
          </a:p>
          <a:p>
            <a:pPr marL="800100" lvl="1" indent="-342900">
              <a:buFont typeface="Arial" panose="020B0604020202020204" pitchFamily="34" charset="0"/>
              <a:buChar char="•"/>
            </a:pPr>
            <a:r>
              <a:rPr lang="en-US" sz="2200" dirty="0">
                <a:solidFill>
                  <a:srgbClr val="0000CC"/>
                </a:solidFill>
              </a:rPr>
              <a:t>You may find it helpful to include print statements to report whether or not the price was updated.</a:t>
            </a:r>
          </a:p>
        </p:txBody>
      </p:sp>
    </p:spTree>
    <p:extLst>
      <p:ext uri="{BB962C8B-B14F-4D97-AF65-F5344CB8AC3E}">
        <p14:creationId xmlns:p14="http://schemas.microsoft.com/office/powerpoint/2010/main" val="3384192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765F18-81A5-4851-9673-D37CD741FDD0}"/>
              </a:ext>
            </a:extLst>
          </p:cNvPr>
          <p:cNvSpPr txBox="1"/>
          <p:nvPr/>
        </p:nvSpPr>
        <p:spPr>
          <a:xfrm>
            <a:off x="0" y="103001"/>
            <a:ext cx="8915400" cy="523220"/>
          </a:xfrm>
          <a:prstGeom prst="rect">
            <a:avLst/>
          </a:prstGeom>
        </p:spPr>
        <p:txBody>
          <a:bodyPr wrap="square" rtlCol="0">
            <a:spAutoFit/>
          </a:bodyPr>
          <a:lstStyle/>
          <a:p>
            <a:r>
              <a:rPr lang="en-US" sz="2800" dirty="0">
                <a:solidFill>
                  <a:srgbClr val="002060"/>
                </a:solidFill>
              </a:rPr>
              <a:t>Lab #4: 4.2.1.3: Create the setting and getting methods</a:t>
            </a:r>
          </a:p>
        </p:txBody>
      </p:sp>
      <p:sp>
        <p:nvSpPr>
          <p:cNvPr id="6" name="TextBox 5">
            <a:extLst>
              <a:ext uri="{FF2B5EF4-FFF2-40B4-BE49-F238E27FC236}">
                <a16:creationId xmlns:a16="http://schemas.microsoft.com/office/drawing/2014/main" id="{0F06448E-63C2-4574-A099-ED3FA8709618}"/>
              </a:ext>
            </a:extLst>
          </p:cNvPr>
          <p:cNvSpPr txBox="1"/>
          <p:nvPr/>
        </p:nvSpPr>
        <p:spPr>
          <a:xfrm>
            <a:off x="343079" y="837319"/>
            <a:ext cx="8457841" cy="830997"/>
          </a:xfrm>
          <a:prstGeom prst="rect">
            <a:avLst/>
          </a:prstGeom>
          <a:noFill/>
        </p:spPr>
        <p:txBody>
          <a:bodyPr wrap="square" rtlCol="0">
            <a:spAutoFit/>
          </a:bodyPr>
          <a:lstStyle/>
          <a:p>
            <a:r>
              <a:rPr lang="en-US" sz="2400" dirty="0">
                <a:solidFill>
                  <a:srgbClr val="31493F"/>
                </a:solidFill>
              </a:rPr>
              <a:t>The next method will be used to get the car’s price.   The header will take on this form: </a:t>
            </a:r>
          </a:p>
        </p:txBody>
      </p:sp>
      <p:sp>
        <p:nvSpPr>
          <p:cNvPr id="5" name="TextBox 4">
            <a:extLst>
              <a:ext uri="{FF2B5EF4-FFF2-40B4-BE49-F238E27FC236}">
                <a16:creationId xmlns:a16="http://schemas.microsoft.com/office/drawing/2014/main" id="{4207138A-F062-48C6-B790-9F73CF77E594}"/>
              </a:ext>
            </a:extLst>
          </p:cNvPr>
          <p:cNvSpPr txBox="1"/>
          <p:nvPr/>
        </p:nvSpPr>
        <p:spPr>
          <a:xfrm>
            <a:off x="895800" y="2520188"/>
            <a:ext cx="7430054" cy="430887"/>
          </a:xfrm>
          <a:prstGeom prst="rect">
            <a:avLst/>
          </a:prstGeom>
          <a:noFill/>
        </p:spPr>
        <p:txBody>
          <a:bodyPr wrap="square" rtlCol="0">
            <a:spAutoFit/>
          </a:bodyPr>
          <a:lstStyle/>
          <a:p>
            <a:r>
              <a:rPr lang="en-US" sz="2200" dirty="0">
                <a:solidFill>
                  <a:srgbClr val="0000CC"/>
                </a:solidFill>
              </a:rPr>
              <a:t>The method should simply return the current price. </a:t>
            </a:r>
          </a:p>
        </p:txBody>
      </p:sp>
      <p:pic>
        <p:nvPicPr>
          <p:cNvPr id="3" name="Picture 2">
            <a:extLst>
              <a:ext uri="{FF2B5EF4-FFF2-40B4-BE49-F238E27FC236}">
                <a16:creationId xmlns:a16="http://schemas.microsoft.com/office/drawing/2014/main" id="{7B36EE38-370B-4EE3-88B5-633D1D163408}"/>
              </a:ext>
            </a:extLst>
          </p:cNvPr>
          <p:cNvPicPr>
            <a:picLocks noChangeAspect="1"/>
          </p:cNvPicPr>
          <p:nvPr/>
        </p:nvPicPr>
        <p:blipFill rotWithShape="1">
          <a:blip r:embed="rId2"/>
          <a:srcRect t="-1" r="9608" b="-281"/>
          <a:stretch/>
        </p:blipFill>
        <p:spPr>
          <a:xfrm>
            <a:off x="1375680" y="1879414"/>
            <a:ext cx="3388825" cy="430886"/>
          </a:xfrm>
          <a:prstGeom prst="rect">
            <a:avLst/>
          </a:prstGeom>
        </p:spPr>
      </p:pic>
    </p:spTree>
    <p:extLst>
      <p:ext uri="{BB962C8B-B14F-4D97-AF65-F5344CB8AC3E}">
        <p14:creationId xmlns:p14="http://schemas.microsoft.com/office/powerpoint/2010/main" val="1263471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765F18-81A5-4851-9673-D37CD741FDD0}"/>
              </a:ext>
            </a:extLst>
          </p:cNvPr>
          <p:cNvSpPr txBox="1"/>
          <p:nvPr/>
        </p:nvSpPr>
        <p:spPr>
          <a:xfrm>
            <a:off x="0" y="103001"/>
            <a:ext cx="8915400" cy="523220"/>
          </a:xfrm>
          <a:prstGeom prst="rect">
            <a:avLst/>
          </a:prstGeom>
        </p:spPr>
        <p:txBody>
          <a:bodyPr wrap="square" rtlCol="0">
            <a:spAutoFit/>
          </a:bodyPr>
          <a:lstStyle/>
          <a:p>
            <a:r>
              <a:rPr lang="en-US" sz="2800" dirty="0">
                <a:solidFill>
                  <a:srgbClr val="002060"/>
                </a:solidFill>
              </a:rPr>
              <a:t>Lab #4: 4.2.1.3: Create the setting and getting methods</a:t>
            </a:r>
          </a:p>
        </p:txBody>
      </p:sp>
      <p:sp>
        <p:nvSpPr>
          <p:cNvPr id="6" name="TextBox 5">
            <a:extLst>
              <a:ext uri="{FF2B5EF4-FFF2-40B4-BE49-F238E27FC236}">
                <a16:creationId xmlns:a16="http://schemas.microsoft.com/office/drawing/2014/main" id="{0F06448E-63C2-4574-A099-ED3FA8709618}"/>
              </a:ext>
            </a:extLst>
          </p:cNvPr>
          <p:cNvSpPr txBox="1"/>
          <p:nvPr/>
        </p:nvSpPr>
        <p:spPr>
          <a:xfrm>
            <a:off x="343079" y="837319"/>
            <a:ext cx="8457841" cy="461665"/>
          </a:xfrm>
          <a:prstGeom prst="rect">
            <a:avLst/>
          </a:prstGeom>
          <a:noFill/>
        </p:spPr>
        <p:txBody>
          <a:bodyPr wrap="square" rtlCol="0">
            <a:spAutoFit/>
          </a:bodyPr>
          <a:lstStyle/>
          <a:p>
            <a:r>
              <a:rPr lang="en-US" sz="2400" dirty="0">
                <a:solidFill>
                  <a:srgbClr val="31493F"/>
                </a:solidFill>
              </a:rPr>
              <a:t>From page 5: </a:t>
            </a:r>
          </a:p>
        </p:txBody>
      </p:sp>
      <p:pic>
        <p:nvPicPr>
          <p:cNvPr id="2" name="Picture 1">
            <a:extLst>
              <a:ext uri="{FF2B5EF4-FFF2-40B4-BE49-F238E27FC236}">
                <a16:creationId xmlns:a16="http://schemas.microsoft.com/office/drawing/2014/main" id="{FFCE41E7-7D10-4B88-9697-5931FE10DB65}"/>
              </a:ext>
            </a:extLst>
          </p:cNvPr>
          <p:cNvPicPr>
            <a:picLocks noChangeAspect="1"/>
          </p:cNvPicPr>
          <p:nvPr/>
        </p:nvPicPr>
        <p:blipFill>
          <a:blip r:embed="rId2"/>
          <a:stretch>
            <a:fillRect/>
          </a:stretch>
        </p:blipFill>
        <p:spPr>
          <a:xfrm>
            <a:off x="119339" y="1335079"/>
            <a:ext cx="8676721" cy="334080"/>
          </a:xfrm>
          <a:prstGeom prst="rect">
            <a:avLst/>
          </a:prstGeom>
        </p:spPr>
      </p:pic>
      <p:sp>
        <p:nvSpPr>
          <p:cNvPr id="7" name="TextBox 6">
            <a:extLst>
              <a:ext uri="{FF2B5EF4-FFF2-40B4-BE49-F238E27FC236}">
                <a16:creationId xmlns:a16="http://schemas.microsoft.com/office/drawing/2014/main" id="{612D4C02-465E-46F0-9262-C252BEA37B66}"/>
              </a:ext>
            </a:extLst>
          </p:cNvPr>
          <p:cNvSpPr txBox="1"/>
          <p:nvPr/>
        </p:nvSpPr>
        <p:spPr>
          <a:xfrm>
            <a:off x="228778" y="1905779"/>
            <a:ext cx="8457841" cy="2862322"/>
          </a:xfrm>
          <a:prstGeom prst="rect">
            <a:avLst/>
          </a:prstGeom>
          <a:noFill/>
        </p:spPr>
        <p:txBody>
          <a:bodyPr wrap="square" rtlCol="0">
            <a:spAutoFit/>
          </a:bodyPr>
          <a:lstStyle/>
          <a:p>
            <a:r>
              <a:rPr lang="en-US" sz="2400" dirty="0">
                <a:solidFill>
                  <a:srgbClr val="31493F"/>
                </a:solidFill>
              </a:rPr>
              <a:t>This is asking you to create get and set methods for all of the other fields, excluding the model name: year, color, accessories.</a:t>
            </a:r>
          </a:p>
          <a:p>
            <a:pPr marL="800100" lvl="1" indent="-342900">
              <a:buFont typeface="Arial" panose="020B0604020202020204" pitchFamily="34" charset="0"/>
              <a:buChar char="•"/>
            </a:pPr>
            <a:r>
              <a:rPr lang="en-US" sz="2200" dirty="0">
                <a:solidFill>
                  <a:srgbClr val="0000CC"/>
                </a:solidFill>
              </a:rPr>
              <a:t>These methods should function in a manner analogous to the </a:t>
            </a:r>
            <a:r>
              <a:rPr lang="en-US" sz="2200" dirty="0" err="1">
                <a:solidFill>
                  <a:srgbClr val="0000CC"/>
                </a:solidFill>
              </a:rPr>
              <a:t>getPrice</a:t>
            </a:r>
            <a:r>
              <a:rPr lang="en-US" sz="2200" dirty="0">
                <a:solidFill>
                  <a:srgbClr val="0000CC"/>
                </a:solidFill>
              </a:rPr>
              <a:t> and </a:t>
            </a:r>
            <a:r>
              <a:rPr lang="en-US" sz="2200" dirty="0" err="1">
                <a:solidFill>
                  <a:srgbClr val="0000CC"/>
                </a:solidFill>
              </a:rPr>
              <a:t>setPrice</a:t>
            </a:r>
            <a:r>
              <a:rPr lang="en-US" sz="2200" dirty="0">
                <a:solidFill>
                  <a:srgbClr val="0000CC"/>
                </a:solidFill>
              </a:rPr>
              <a:t> methods. </a:t>
            </a:r>
          </a:p>
          <a:p>
            <a:pPr marL="1257300" lvl="2" indent="-342900">
              <a:buFont typeface="Arial" panose="020B0604020202020204" pitchFamily="34" charset="0"/>
              <a:buChar char="•"/>
            </a:pPr>
            <a:r>
              <a:rPr lang="en-US" sz="2200" dirty="0">
                <a:solidFill>
                  <a:srgbClr val="002060"/>
                </a:solidFill>
              </a:rPr>
              <a:t>The set methods should always confirm that the user provided a value that is considered permissible, given the information in the table. </a:t>
            </a:r>
          </a:p>
          <a:p>
            <a:pPr marL="1257300" lvl="2" indent="-342900">
              <a:buFont typeface="Arial" panose="020B0604020202020204" pitchFamily="34" charset="0"/>
              <a:buChar char="•"/>
            </a:pPr>
            <a:r>
              <a:rPr lang="en-US" sz="2200" dirty="0">
                <a:solidFill>
                  <a:srgbClr val="002060"/>
                </a:solidFill>
              </a:rPr>
              <a:t>The get methods should simply return the requested value.</a:t>
            </a:r>
          </a:p>
        </p:txBody>
      </p:sp>
    </p:spTree>
    <p:extLst>
      <p:ext uri="{BB962C8B-B14F-4D97-AF65-F5344CB8AC3E}">
        <p14:creationId xmlns:p14="http://schemas.microsoft.com/office/powerpoint/2010/main" val="968861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765F18-81A5-4851-9673-D37CD741FDD0}"/>
              </a:ext>
            </a:extLst>
          </p:cNvPr>
          <p:cNvSpPr txBox="1"/>
          <p:nvPr/>
        </p:nvSpPr>
        <p:spPr>
          <a:xfrm>
            <a:off x="0" y="103001"/>
            <a:ext cx="8915400" cy="523220"/>
          </a:xfrm>
          <a:prstGeom prst="rect">
            <a:avLst/>
          </a:prstGeom>
        </p:spPr>
        <p:txBody>
          <a:bodyPr wrap="square" rtlCol="0">
            <a:spAutoFit/>
          </a:bodyPr>
          <a:lstStyle/>
          <a:p>
            <a:r>
              <a:rPr lang="en-US" sz="2800" dirty="0">
                <a:solidFill>
                  <a:srgbClr val="002060"/>
                </a:solidFill>
              </a:rPr>
              <a:t>Lab #4: 4.2.1.3: Creating more methods</a:t>
            </a:r>
          </a:p>
        </p:txBody>
      </p:sp>
      <p:pic>
        <p:nvPicPr>
          <p:cNvPr id="3" name="Picture 2">
            <a:extLst>
              <a:ext uri="{FF2B5EF4-FFF2-40B4-BE49-F238E27FC236}">
                <a16:creationId xmlns:a16="http://schemas.microsoft.com/office/drawing/2014/main" id="{6D63EE13-1B4F-4F1D-8DC8-66FF2DE3BD2E}"/>
              </a:ext>
            </a:extLst>
          </p:cNvPr>
          <p:cNvPicPr>
            <a:picLocks noChangeAspect="1"/>
          </p:cNvPicPr>
          <p:nvPr/>
        </p:nvPicPr>
        <p:blipFill>
          <a:blip r:embed="rId3"/>
          <a:stretch>
            <a:fillRect/>
          </a:stretch>
        </p:blipFill>
        <p:spPr>
          <a:xfrm>
            <a:off x="4558095" y="3422040"/>
            <a:ext cx="27810" cy="13920"/>
          </a:xfrm>
          <a:prstGeom prst="rect">
            <a:avLst/>
          </a:prstGeom>
        </p:spPr>
      </p:pic>
      <p:pic>
        <p:nvPicPr>
          <p:cNvPr id="5" name="Picture 4">
            <a:extLst>
              <a:ext uri="{FF2B5EF4-FFF2-40B4-BE49-F238E27FC236}">
                <a16:creationId xmlns:a16="http://schemas.microsoft.com/office/drawing/2014/main" id="{9ADDE830-2E18-46AE-A915-B3B5B7440AB7}"/>
              </a:ext>
            </a:extLst>
          </p:cNvPr>
          <p:cNvPicPr>
            <a:picLocks noChangeAspect="1"/>
          </p:cNvPicPr>
          <p:nvPr/>
        </p:nvPicPr>
        <p:blipFill>
          <a:blip r:embed="rId4"/>
          <a:stretch>
            <a:fillRect/>
          </a:stretch>
        </p:blipFill>
        <p:spPr>
          <a:xfrm>
            <a:off x="150209" y="819645"/>
            <a:ext cx="8871391" cy="2192400"/>
          </a:xfrm>
          <a:prstGeom prst="rect">
            <a:avLst/>
          </a:prstGeom>
        </p:spPr>
      </p:pic>
      <p:sp>
        <p:nvSpPr>
          <p:cNvPr id="8" name="TextBox 7">
            <a:extLst>
              <a:ext uri="{FF2B5EF4-FFF2-40B4-BE49-F238E27FC236}">
                <a16:creationId xmlns:a16="http://schemas.microsoft.com/office/drawing/2014/main" id="{701273B9-BB11-4B20-992B-8BB92E5C0AE3}"/>
              </a:ext>
            </a:extLst>
          </p:cNvPr>
          <p:cNvSpPr txBox="1"/>
          <p:nvPr/>
        </p:nvSpPr>
        <p:spPr>
          <a:xfrm>
            <a:off x="493295" y="3296653"/>
            <a:ext cx="8265694" cy="2308324"/>
          </a:xfrm>
          <a:prstGeom prst="rect">
            <a:avLst/>
          </a:prstGeom>
          <a:noFill/>
        </p:spPr>
        <p:txBody>
          <a:bodyPr wrap="square" rtlCol="0">
            <a:spAutoFit/>
          </a:bodyPr>
          <a:lstStyle/>
          <a:p>
            <a:pPr marL="342900" indent="-342900">
              <a:buFont typeface="+mj-lt"/>
              <a:buAutoNum type="arabicPeriod"/>
            </a:pPr>
            <a:r>
              <a:rPr lang="en-US" dirty="0"/>
              <a:t>For the first method, just find some way to print to the terminal all of the specified information. </a:t>
            </a:r>
          </a:p>
          <a:p>
            <a:pPr marL="342900" indent="-342900">
              <a:buFont typeface="+mj-lt"/>
              <a:buAutoNum type="arabicPeriod"/>
            </a:pPr>
            <a:endParaRPr lang="en-US" dirty="0"/>
          </a:p>
          <a:p>
            <a:pPr marL="342900" indent="-342900">
              <a:buFont typeface="+mj-lt"/>
              <a:buAutoNum type="arabicPeriod"/>
            </a:pPr>
            <a:r>
              <a:rPr lang="en-US" dirty="0"/>
              <a:t>Use the second method to update the list of available accessories (not the specific accessories that this particular car has – this is already covered by the appropriate method made in the previous step). </a:t>
            </a:r>
          </a:p>
          <a:p>
            <a:pPr marL="342900" indent="-342900">
              <a:buFont typeface="+mj-lt"/>
              <a:buAutoNum type="arabicPeriod"/>
            </a:pPr>
            <a:endParaRPr lang="en-US" dirty="0"/>
          </a:p>
          <a:p>
            <a:pPr marL="342900" indent="-342900">
              <a:buFont typeface="+mj-lt"/>
              <a:buAutoNum type="arabicPeriod"/>
            </a:pPr>
            <a:r>
              <a:rPr lang="en-US" dirty="0"/>
              <a:t>For the third method, you can return the minimum of the price range.</a:t>
            </a:r>
          </a:p>
        </p:txBody>
      </p:sp>
    </p:spTree>
    <p:extLst>
      <p:ext uri="{BB962C8B-B14F-4D97-AF65-F5344CB8AC3E}">
        <p14:creationId xmlns:p14="http://schemas.microsoft.com/office/powerpoint/2010/main" val="1362044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80F309-F17A-4B3F-AF62-B22B7DD04BA9}"/>
              </a:ext>
            </a:extLst>
          </p:cNvPr>
          <p:cNvSpPr txBox="1"/>
          <p:nvPr/>
        </p:nvSpPr>
        <p:spPr>
          <a:xfrm>
            <a:off x="0" y="103001"/>
            <a:ext cx="8915400" cy="523220"/>
          </a:xfrm>
          <a:prstGeom prst="rect">
            <a:avLst/>
          </a:prstGeom>
        </p:spPr>
        <p:txBody>
          <a:bodyPr wrap="square" rtlCol="0">
            <a:spAutoFit/>
          </a:bodyPr>
          <a:lstStyle/>
          <a:p>
            <a:r>
              <a:rPr lang="en-US" sz="2800" dirty="0">
                <a:solidFill>
                  <a:srgbClr val="002060"/>
                </a:solidFill>
              </a:rPr>
              <a:t>Lab #4: Create the Camry and Sienna classes</a:t>
            </a:r>
          </a:p>
        </p:txBody>
      </p:sp>
      <p:pic>
        <p:nvPicPr>
          <p:cNvPr id="3" name="Picture 2">
            <a:extLst>
              <a:ext uri="{FF2B5EF4-FFF2-40B4-BE49-F238E27FC236}">
                <a16:creationId xmlns:a16="http://schemas.microsoft.com/office/drawing/2014/main" id="{6C42ADD0-8487-4166-AC77-9EB4E5710127}"/>
              </a:ext>
            </a:extLst>
          </p:cNvPr>
          <p:cNvPicPr>
            <a:picLocks noChangeAspect="1"/>
          </p:cNvPicPr>
          <p:nvPr/>
        </p:nvPicPr>
        <p:blipFill>
          <a:blip r:embed="rId2"/>
          <a:stretch>
            <a:fillRect/>
          </a:stretch>
        </p:blipFill>
        <p:spPr>
          <a:xfrm>
            <a:off x="0" y="2168261"/>
            <a:ext cx="9144000" cy="3508068"/>
          </a:xfrm>
          <a:prstGeom prst="rect">
            <a:avLst/>
          </a:prstGeom>
        </p:spPr>
      </p:pic>
      <p:sp>
        <p:nvSpPr>
          <p:cNvPr id="4" name="TextBox 3">
            <a:extLst>
              <a:ext uri="{FF2B5EF4-FFF2-40B4-BE49-F238E27FC236}">
                <a16:creationId xmlns:a16="http://schemas.microsoft.com/office/drawing/2014/main" id="{EA95E3AD-5D0D-4DB1-BD30-E213F8FD7058}"/>
              </a:ext>
            </a:extLst>
          </p:cNvPr>
          <p:cNvSpPr txBox="1"/>
          <p:nvPr/>
        </p:nvSpPr>
        <p:spPr>
          <a:xfrm>
            <a:off x="343079" y="837319"/>
            <a:ext cx="8457841" cy="1200329"/>
          </a:xfrm>
          <a:prstGeom prst="rect">
            <a:avLst/>
          </a:prstGeom>
          <a:noFill/>
        </p:spPr>
        <p:txBody>
          <a:bodyPr wrap="square" rtlCol="0">
            <a:spAutoFit/>
          </a:bodyPr>
          <a:lstStyle/>
          <a:p>
            <a:r>
              <a:rPr lang="en-US" sz="2400" dirty="0">
                <a:solidFill>
                  <a:srgbClr val="31493F"/>
                </a:solidFill>
              </a:rPr>
              <a:t>These classes will be very similar to the Corolla class.  You just need to adjust the default values, and the value ranges that you check in the setting methods.</a:t>
            </a:r>
          </a:p>
        </p:txBody>
      </p:sp>
    </p:spTree>
    <p:extLst>
      <p:ext uri="{BB962C8B-B14F-4D97-AF65-F5344CB8AC3E}">
        <p14:creationId xmlns:p14="http://schemas.microsoft.com/office/powerpoint/2010/main" val="862631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80F309-F17A-4B3F-AF62-B22B7DD04BA9}"/>
              </a:ext>
            </a:extLst>
          </p:cNvPr>
          <p:cNvSpPr txBox="1"/>
          <p:nvPr/>
        </p:nvSpPr>
        <p:spPr>
          <a:xfrm>
            <a:off x="0" y="103001"/>
            <a:ext cx="8915400" cy="523220"/>
          </a:xfrm>
          <a:prstGeom prst="rect">
            <a:avLst/>
          </a:prstGeom>
        </p:spPr>
        <p:txBody>
          <a:bodyPr wrap="square" rtlCol="0">
            <a:spAutoFit/>
          </a:bodyPr>
          <a:lstStyle/>
          <a:p>
            <a:r>
              <a:rPr lang="en-US" sz="2800" dirty="0">
                <a:solidFill>
                  <a:srgbClr val="002060"/>
                </a:solidFill>
              </a:rPr>
              <a:t>Lab #4: </a:t>
            </a:r>
            <a:r>
              <a:rPr lang="en-US" sz="2800" dirty="0" err="1">
                <a:solidFill>
                  <a:srgbClr val="002060"/>
                </a:solidFill>
              </a:rPr>
              <a:t>CarDealerApp</a:t>
            </a:r>
            <a:r>
              <a:rPr lang="en-US" sz="2800" dirty="0">
                <a:solidFill>
                  <a:srgbClr val="002060"/>
                </a:solidFill>
              </a:rPr>
              <a:t> Implementation </a:t>
            </a:r>
          </a:p>
        </p:txBody>
      </p:sp>
      <p:sp>
        <p:nvSpPr>
          <p:cNvPr id="5" name="TextBox 4">
            <a:extLst>
              <a:ext uri="{FF2B5EF4-FFF2-40B4-BE49-F238E27FC236}">
                <a16:creationId xmlns:a16="http://schemas.microsoft.com/office/drawing/2014/main" id="{823315DE-95A3-4C93-8623-ED508FE4DAF5}"/>
              </a:ext>
            </a:extLst>
          </p:cNvPr>
          <p:cNvSpPr txBox="1"/>
          <p:nvPr/>
        </p:nvSpPr>
        <p:spPr>
          <a:xfrm>
            <a:off x="343079" y="837319"/>
            <a:ext cx="8457841" cy="4154984"/>
          </a:xfrm>
          <a:prstGeom prst="rect">
            <a:avLst/>
          </a:prstGeom>
          <a:noFill/>
        </p:spPr>
        <p:txBody>
          <a:bodyPr wrap="square" rtlCol="0">
            <a:spAutoFit/>
          </a:bodyPr>
          <a:lstStyle/>
          <a:p>
            <a:pPr marL="457200" indent="-457200">
              <a:buFont typeface="+mj-lt"/>
              <a:buAutoNum type="arabicPeriod"/>
            </a:pPr>
            <a:r>
              <a:rPr lang="en-US" sz="2400" dirty="0">
                <a:solidFill>
                  <a:srgbClr val="31493F"/>
                </a:solidFill>
              </a:rPr>
              <a:t>This will all be written in the file that was originally created for your project, with the main method.</a:t>
            </a:r>
          </a:p>
          <a:p>
            <a:pPr marL="457200" indent="-457200">
              <a:buFont typeface="+mj-lt"/>
              <a:buAutoNum type="arabicPeriod"/>
            </a:pPr>
            <a:endParaRPr lang="en-US" sz="2400" dirty="0">
              <a:solidFill>
                <a:srgbClr val="31493F"/>
              </a:solidFill>
            </a:endParaRPr>
          </a:p>
          <a:p>
            <a:pPr marL="457200" indent="-457200">
              <a:buFont typeface="+mj-lt"/>
              <a:buAutoNum type="arabicPeriod"/>
            </a:pPr>
            <a:r>
              <a:rPr lang="en-US" sz="2400" dirty="0">
                <a:solidFill>
                  <a:srgbClr val="31493F"/>
                </a:solidFill>
              </a:rPr>
              <a:t>This code will allow you to demonstrate that you can create new instances of your classes, and set the feature values as appropriate.  Note this will require use of the constructors and your set methods.</a:t>
            </a:r>
          </a:p>
          <a:p>
            <a:pPr marL="457200" indent="-457200">
              <a:buFont typeface="+mj-lt"/>
              <a:buAutoNum type="arabicPeriod"/>
            </a:pPr>
            <a:endParaRPr lang="en-US" sz="2400" dirty="0">
              <a:solidFill>
                <a:srgbClr val="31493F"/>
              </a:solidFill>
            </a:endParaRPr>
          </a:p>
          <a:p>
            <a:pPr marL="457200" indent="-457200">
              <a:buFont typeface="+mj-lt"/>
              <a:buAutoNum type="arabicPeriod"/>
            </a:pPr>
            <a:r>
              <a:rPr lang="en-US" sz="2400" dirty="0">
                <a:solidFill>
                  <a:srgbClr val="31493F"/>
                </a:solidFill>
              </a:rPr>
              <a:t>You should create car instances according to the following table.  Make note of the statement about hard-coding being permissible.</a:t>
            </a:r>
          </a:p>
        </p:txBody>
      </p:sp>
      <p:pic>
        <p:nvPicPr>
          <p:cNvPr id="7" name="Picture 6" descr="Lab_for_First_Look_at_classes.pdf - Adobe Acrobat Reader DC">
            <a:extLst>
              <a:ext uri="{FF2B5EF4-FFF2-40B4-BE49-F238E27FC236}">
                <a16:creationId xmlns:a16="http://schemas.microsoft.com/office/drawing/2014/main" id="{EC986EA4-9000-4A57-ADAA-9F07D1101C51}"/>
              </a:ext>
            </a:extLst>
          </p:cNvPr>
          <p:cNvPicPr>
            <a:picLocks noChangeAspect="1"/>
          </p:cNvPicPr>
          <p:nvPr/>
        </p:nvPicPr>
        <p:blipFill rotWithShape="1">
          <a:blip r:embed="rId2">
            <a:extLst>
              <a:ext uri="{28A0092B-C50C-407E-A947-70E740481C1C}">
                <a14:useLocalDpi xmlns:a14="http://schemas.microsoft.com/office/drawing/2010/main" val="0"/>
              </a:ext>
            </a:extLst>
          </a:blip>
          <a:srcRect l="15000" t="32039" r="16711" b="29367"/>
          <a:stretch/>
        </p:blipFill>
        <p:spPr>
          <a:xfrm>
            <a:off x="2370221" y="4622971"/>
            <a:ext cx="6244389" cy="1913021"/>
          </a:xfrm>
          <a:prstGeom prst="rect">
            <a:avLst/>
          </a:prstGeom>
        </p:spPr>
      </p:pic>
    </p:spTree>
    <p:extLst>
      <p:ext uri="{BB962C8B-B14F-4D97-AF65-F5344CB8AC3E}">
        <p14:creationId xmlns:p14="http://schemas.microsoft.com/office/powerpoint/2010/main" val="29859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80F309-F17A-4B3F-AF62-B22B7DD04BA9}"/>
              </a:ext>
            </a:extLst>
          </p:cNvPr>
          <p:cNvSpPr txBox="1"/>
          <p:nvPr/>
        </p:nvSpPr>
        <p:spPr>
          <a:xfrm>
            <a:off x="0" y="103001"/>
            <a:ext cx="8915400" cy="523220"/>
          </a:xfrm>
          <a:prstGeom prst="rect">
            <a:avLst/>
          </a:prstGeom>
        </p:spPr>
        <p:txBody>
          <a:bodyPr wrap="square" rtlCol="0">
            <a:spAutoFit/>
          </a:bodyPr>
          <a:lstStyle/>
          <a:p>
            <a:r>
              <a:rPr lang="en-US" sz="2800" dirty="0">
                <a:solidFill>
                  <a:srgbClr val="002060"/>
                </a:solidFill>
              </a:rPr>
              <a:t>Lab #4: </a:t>
            </a:r>
            <a:r>
              <a:rPr lang="en-US" sz="2800" dirty="0" err="1">
                <a:solidFill>
                  <a:srgbClr val="002060"/>
                </a:solidFill>
              </a:rPr>
              <a:t>CarDealerApp</a:t>
            </a:r>
            <a:r>
              <a:rPr lang="en-US" sz="2800" dirty="0">
                <a:solidFill>
                  <a:srgbClr val="002060"/>
                </a:solidFill>
              </a:rPr>
              <a:t> Implementation </a:t>
            </a:r>
          </a:p>
        </p:txBody>
      </p:sp>
      <p:sp>
        <p:nvSpPr>
          <p:cNvPr id="5" name="TextBox 4">
            <a:extLst>
              <a:ext uri="{FF2B5EF4-FFF2-40B4-BE49-F238E27FC236}">
                <a16:creationId xmlns:a16="http://schemas.microsoft.com/office/drawing/2014/main" id="{823315DE-95A3-4C93-8623-ED508FE4DAF5}"/>
              </a:ext>
            </a:extLst>
          </p:cNvPr>
          <p:cNvSpPr txBox="1"/>
          <p:nvPr/>
        </p:nvSpPr>
        <p:spPr>
          <a:xfrm>
            <a:off x="343079" y="837319"/>
            <a:ext cx="8457841" cy="3785652"/>
          </a:xfrm>
          <a:prstGeom prst="rect">
            <a:avLst/>
          </a:prstGeom>
          <a:noFill/>
        </p:spPr>
        <p:txBody>
          <a:bodyPr wrap="square" rtlCol="0">
            <a:spAutoFit/>
          </a:bodyPr>
          <a:lstStyle/>
          <a:p>
            <a:pPr marL="457200" indent="-457200">
              <a:buFont typeface="+mj-lt"/>
              <a:buAutoNum type="arabicPeriod"/>
            </a:pPr>
            <a:r>
              <a:rPr lang="en-US" sz="2400" dirty="0">
                <a:solidFill>
                  <a:srgbClr val="31493F"/>
                </a:solidFill>
              </a:rPr>
              <a:t>Following the creation of the car instances, you are asked to print the information about all of the cars to the terminal.  You can make use of the individual classes’ </a:t>
            </a:r>
            <a:r>
              <a:rPr lang="en-US" sz="2400" dirty="0" err="1">
                <a:solidFill>
                  <a:srgbClr val="31493F"/>
                </a:solidFill>
              </a:rPr>
              <a:t>printInfo</a:t>
            </a:r>
            <a:r>
              <a:rPr lang="en-US" sz="2400" dirty="0">
                <a:solidFill>
                  <a:srgbClr val="31493F"/>
                </a:solidFill>
              </a:rPr>
              <a:t> methods for this.</a:t>
            </a:r>
            <a:br>
              <a:rPr lang="en-US" sz="2400" dirty="0">
                <a:solidFill>
                  <a:srgbClr val="31493F"/>
                </a:solidFill>
              </a:rPr>
            </a:br>
            <a:endParaRPr lang="en-US" sz="2400" dirty="0">
              <a:solidFill>
                <a:srgbClr val="31493F"/>
              </a:solidFill>
            </a:endParaRPr>
          </a:p>
          <a:p>
            <a:pPr marL="457200" indent="-457200">
              <a:buFont typeface="+mj-lt"/>
              <a:buAutoNum type="arabicPeriod"/>
            </a:pPr>
            <a:endParaRPr lang="en-US" sz="2400" dirty="0">
              <a:solidFill>
                <a:srgbClr val="31493F"/>
              </a:solidFill>
            </a:endParaRPr>
          </a:p>
          <a:p>
            <a:pPr marL="457200" indent="-457200">
              <a:buFont typeface="+mj-lt"/>
              <a:buAutoNum type="arabicPeriod"/>
            </a:pPr>
            <a:r>
              <a:rPr lang="en-US" sz="2400" dirty="0">
                <a:solidFill>
                  <a:srgbClr val="31493F"/>
                </a:solidFill>
              </a:rPr>
              <a:t>Subsequently, you should include some lines that attempt to set some of the cars’ features to values that either are or are not acceptable.  This is to test that your setting methods are working properly. </a:t>
            </a:r>
          </a:p>
        </p:txBody>
      </p:sp>
      <p:pic>
        <p:nvPicPr>
          <p:cNvPr id="4" name="Picture 3" descr="Lab_for_First_Look_at_classes.pdf - Adobe Acrobat Reader DC">
            <a:extLst>
              <a:ext uri="{FF2B5EF4-FFF2-40B4-BE49-F238E27FC236}">
                <a16:creationId xmlns:a16="http://schemas.microsoft.com/office/drawing/2014/main" id="{DA6DFB84-C733-45E1-81BE-B4E09037D740}"/>
              </a:ext>
            </a:extLst>
          </p:cNvPr>
          <p:cNvPicPr>
            <a:picLocks noChangeAspect="1"/>
          </p:cNvPicPr>
          <p:nvPr/>
        </p:nvPicPr>
        <p:blipFill rotWithShape="1">
          <a:blip r:embed="rId2">
            <a:extLst>
              <a:ext uri="{28A0092B-C50C-407E-A947-70E740481C1C}">
                <a14:useLocalDpi xmlns:a14="http://schemas.microsoft.com/office/drawing/2010/main" val="0"/>
              </a:ext>
            </a:extLst>
          </a:blip>
          <a:srcRect l="15263" t="51942" r="64079" b="37620"/>
          <a:stretch/>
        </p:blipFill>
        <p:spPr>
          <a:xfrm>
            <a:off x="1876926" y="2117559"/>
            <a:ext cx="2651760" cy="726278"/>
          </a:xfrm>
          <a:prstGeom prst="rect">
            <a:avLst/>
          </a:prstGeom>
        </p:spPr>
      </p:pic>
    </p:spTree>
    <p:extLst>
      <p:ext uri="{BB962C8B-B14F-4D97-AF65-F5344CB8AC3E}">
        <p14:creationId xmlns:p14="http://schemas.microsoft.com/office/powerpoint/2010/main" val="1135178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80F309-F17A-4B3F-AF62-B22B7DD04BA9}"/>
              </a:ext>
            </a:extLst>
          </p:cNvPr>
          <p:cNvSpPr txBox="1"/>
          <p:nvPr/>
        </p:nvSpPr>
        <p:spPr>
          <a:xfrm>
            <a:off x="0" y="103001"/>
            <a:ext cx="8915400" cy="523220"/>
          </a:xfrm>
          <a:prstGeom prst="rect">
            <a:avLst/>
          </a:prstGeom>
        </p:spPr>
        <p:txBody>
          <a:bodyPr wrap="square" rtlCol="0">
            <a:spAutoFit/>
          </a:bodyPr>
          <a:lstStyle/>
          <a:p>
            <a:r>
              <a:rPr lang="en-US" sz="2800" dirty="0">
                <a:solidFill>
                  <a:srgbClr val="002060"/>
                </a:solidFill>
              </a:rPr>
              <a:t>Lab #4: Demo</a:t>
            </a:r>
          </a:p>
        </p:txBody>
      </p:sp>
      <p:sp>
        <p:nvSpPr>
          <p:cNvPr id="5" name="TextBox 4">
            <a:extLst>
              <a:ext uri="{FF2B5EF4-FFF2-40B4-BE49-F238E27FC236}">
                <a16:creationId xmlns:a16="http://schemas.microsoft.com/office/drawing/2014/main" id="{823315DE-95A3-4C93-8623-ED508FE4DAF5}"/>
              </a:ext>
            </a:extLst>
          </p:cNvPr>
          <p:cNvSpPr txBox="1"/>
          <p:nvPr/>
        </p:nvSpPr>
        <p:spPr>
          <a:xfrm>
            <a:off x="343079" y="837319"/>
            <a:ext cx="8457841" cy="5632311"/>
          </a:xfrm>
          <a:prstGeom prst="rect">
            <a:avLst/>
          </a:prstGeom>
          <a:noFill/>
        </p:spPr>
        <p:txBody>
          <a:bodyPr wrap="square" rtlCol="0">
            <a:spAutoFit/>
          </a:bodyPr>
          <a:lstStyle/>
          <a:p>
            <a:pPr marL="457200" indent="-457200">
              <a:buFont typeface="+mj-lt"/>
              <a:buAutoNum type="arabicPeriod"/>
            </a:pPr>
            <a:r>
              <a:rPr lang="en-US" sz="2400" dirty="0">
                <a:solidFill>
                  <a:srgbClr val="31493F"/>
                </a:solidFill>
              </a:rPr>
              <a:t>Source code for the main file, and all of the classes, should be available.</a:t>
            </a:r>
          </a:p>
          <a:p>
            <a:pPr marL="457200" indent="-457200">
              <a:buFont typeface="+mj-lt"/>
              <a:buAutoNum type="arabicPeriod"/>
            </a:pPr>
            <a:endParaRPr lang="en-US" sz="2400" dirty="0">
              <a:solidFill>
                <a:srgbClr val="31493F"/>
              </a:solidFill>
            </a:endParaRPr>
          </a:p>
          <a:p>
            <a:pPr marL="457200" indent="-457200">
              <a:buFont typeface="+mj-lt"/>
              <a:buAutoNum type="arabicPeriod"/>
            </a:pPr>
            <a:r>
              <a:rPr lang="en-US" sz="2400" dirty="0">
                <a:solidFill>
                  <a:srgbClr val="31493F"/>
                </a:solidFill>
              </a:rPr>
              <a:t>You should be able to show, in your code and in the terminal window, that you are able to: </a:t>
            </a:r>
          </a:p>
          <a:p>
            <a:pPr marL="914400" lvl="1" indent="-457200">
              <a:buFont typeface="Arial" panose="020B0604020202020204" pitchFamily="34" charset="0"/>
              <a:buChar char="•"/>
            </a:pPr>
            <a:r>
              <a:rPr lang="en-US" sz="2400" dirty="0">
                <a:solidFill>
                  <a:srgbClr val="002060"/>
                </a:solidFill>
              </a:rPr>
              <a:t>Create the cars shown in the table, as verified with </a:t>
            </a:r>
            <a:r>
              <a:rPr lang="en-US" sz="2400" dirty="0" err="1">
                <a:solidFill>
                  <a:srgbClr val="002060"/>
                </a:solidFill>
              </a:rPr>
              <a:t>printInfo</a:t>
            </a:r>
            <a:r>
              <a:rPr lang="en-US" sz="2400" dirty="0">
                <a:solidFill>
                  <a:srgbClr val="002060"/>
                </a:solidFill>
              </a:rPr>
              <a:t>() statements.</a:t>
            </a:r>
          </a:p>
          <a:p>
            <a:pPr marL="914400" lvl="1" indent="-457200">
              <a:buFont typeface="Arial" panose="020B0604020202020204" pitchFamily="34" charset="0"/>
              <a:buChar char="•"/>
            </a:pPr>
            <a:r>
              <a:rPr lang="en-US" sz="2400" dirty="0">
                <a:solidFill>
                  <a:srgbClr val="002060"/>
                </a:solidFill>
              </a:rPr>
              <a:t>Use the set methods to update different features to legitimate values, and to reject invalid values.</a:t>
            </a:r>
          </a:p>
          <a:p>
            <a:pPr lvl="2"/>
            <a:r>
              <a:rPr lang="en-US" sz="2400" dirty="0">
                <a:solidFill>
                  <a:srgbClr val="002060"/>
                </a:solidFill>
                <a:sym typeface="Wingdings" panose="05000000000000000000" pitchFamily="2" charset="2"/>
              </a:rPr>
              <a:t> This can be confirmed using either </a:t>
            </a:r>
            <a:r>
              <a:rPr lang="en-US" sz="2400" dirty="0" err="1">
                <a:solidFill>
                  <a:srgbClr val="002060"/>
                </a:solidFill>
                <a:sym typeface="Wingdings" panose="05000000000000000000" pitchFamily="2" charset="2"/>
              </a:rPr>
              <a:t>printInfo</a:t>
            </a:r>
            <a:r>
              <a:rPr lang="en-US" sz="2400" dirty="0">
                <a:solidFill>
                  <a:srgbClr val="002060"/>
                </a:solidFill>
                <a:sym typeface="Wingdings" panose="05000000000000000000" pitchFamily="2" charset="2"/>
              </a:rPr>
              <a:t> statements, or print statements embedded in your setting methods.</a:t>
            </a:r>
            <a:endParaRPr lang="en-US" sz="2400" dirty="0">
              <a:solidFill>
                <a:srgbClr val="002060"/>
              </a:solidFill>
            </a:endParaRPr>
          </a:p>
          <a:p>
            <a:pPr marL="914400" lvl="1" indent="-457200">
              <a:buFont typeface="Arial" panose="020B0604020202020204" pitchFamily="34" charset="0"/>
              <a:buChar char="•"/>
            </a:pPr>
            <a:endParaRPr lang="en-US" sz="2400" dirty="0">
              <a:solidFill>
                <a:srgbClr val="002060"/>
              </a:solidFill>
            </a:endParaRPr>
          </a:p>
          <a:p>
            <a:pPr marL="914400" lvl="1" indent="-457200">
              <a:buFont typeface="Arial" panose="020B0604020202020204" pitchFamily="34" charset="0"/>
              <a:buChar char="•"/>
            </a:pPr>
            <a:endParaRPr lang="en-US" sz="2400" dirty="0">
              <a:solidFill>
                <a:srgbClr val="31493F"/>
              </a:solidFill>
            </a:endParaRPr>
          </a:p>
          <a:p>
            <a:pPr marL="457200" indent="-457200">
              <a:buFont typeface="+mj-lt"/>
              <a:buAutoNum type="arabicPeriod"/>
            </a:pPr>
            <a:endParaRPr lang="en-US" sz="2400" dirty="0">
              <a:solidFill>
                <a:srgbClr val="31493F"/>
              </a:solidFill>
            </a:endParaRPr>
          </a:p>
          <a:p>
            <a:pPr marL="457200" indent="-457200">
              <a:buFont typeface="+mj-lt"/>
              <a:buAutoNum type="arabicPeriod"/>
            </a:pPr>
            <a:endParaRPr lang="en-US" sz="2400" dirty="0">
              <a:solidFill>
                <a:srgbClr val="31493F"/>
              </a:solidFill>
            </a:endParaRPr>
          </a:p>
        </p:txBody>
      </p:sp>
    </p:spTree>
    <p:extLst>
      <p:ext uri="{BB962C8B-B14F-4D97-AF65-F5344CB8AC3E}">
        <p14:creationId xmlns:p14="http://schemas.microsoft.com/office/powerpoint/2010/main" val="2834018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For the demos</a:t>
            </a:r>
          </a:p>
        </p:txBody>
      </p:sp>
      <p:sp>
        <p:nvSpPr>
          <p:cNvPr id="5" name="TextBox 4">
            <a:extLst>
              <a:ext uri="{FF2B5EF4-FFF2-40B4-BE49-F238E27FC236}">
                <a16:creationId xmlns:a16="http://schemas.microsoft.com/office/drawing/2014/main" id="{094D4860-AD51-4681-B295-EA05BCEBB2ED}"/>
              </a:ext>
            </a:extLst>
          </p:cNvPr>
          <p:cNvSpPr txBox="1"/>
          <p:nvPr/>
        </p:nvSpPr>
        <p:spPr>
          <a:xfrm>
            <a:off x="157129" y="761335"/>
            <a:ext cx="7976937" cy="2031325"/>
          </a:xfrm>
          <a:prstGeom prst="rect">
            <a:avLst/>
          </a:prstGeom>
          <a:noFill/>
        </p:spPr>
        <p:txBody>
          <a:bodyPr wrap="square" rtlCol="0">
            <a:spAutoFit/>
          </a:bodyPr>
          <a:lstStyle/>
          <a:p>
            <a:pPr marL="342900" indent="-342900">
              <a:buFont typeface="+mj-lt"/>
              <a:buAutoNum type="arabicPeriod"/>
            </a:pPr>
            <a:r>
              <a:rPr lang="en-US" dirty="0"/>
              <a:t>As on page 5 of the instructions, show a few rounds of normal game play, and how the program responds to the invalid input cases.</a:t>
            </a:r>
          </a:p>
          <a:p>
            <a:pPr marL="342900" indent="-342900">
              <a:buFont typeface="+mj-lt"/>
              <a:buAutoNum type="arabicPeriod"/>
            </a:pPr>
            <a:r>
              <a:rPr lang="en-US" dirty="0"/>
              <a:t>For successful completion, you don’t need to demonstrate a full game, start to finish. You may either: </a:t>
            </a:r>
          </a:p>
          <a:p>
            <a:pPr marL="800100" lvl="1" indent="-342900">
              <a:buFont typeface="Arial" panose="020B0604020202020204" pitchFamily="34" charset="0"/>
              <a:buChar char="•"/>
            </a:pPr>
            <a:r>
              <a:rPr lang="en-US" dirty="0">
                <a:solidFill>
                  <a:schemeClr val="tx1">
                    <a:lumMod val="95000"/>
                    <a:lumOff val="5000"/>
                  </a:schemeClr>
                </a:solidFill>
              </a:rPr>
              <a:t>Show a screenshot of a previous game that you finished to completion.</a:t>
            </a:r>
          </a:p>
          <a:p>
            <a:pPr marL="800100" lvl="1" indent="-342900">
              <a:buFont typeface="Arial" panose="020B0604020202020204" pitchFamily="34" charset="0"/>
              <a:buChar char="•"/>
            </a:pPr>
            <a:r>
              <a:rPr lang="en-US" dirty="0">
                <a:solidFill>
                  <a:schemeClr val="tx1">
                    <a:lumMod val="95000"/>
                    <a:lumOff val="5000"/>
                  </a:schemeClr>
                </a:solidFill>
              </a:rPr>
              <a:t>Or, change the </a:t>
            </a:r>
            <a:r>
              <a:rPr lang="en-US" dirty="0" err="1">
                <a:solidFill>
                  <a:schemeClr val="tx1">
                    <a:lumMod val="95000"/>
                    <a:lumOff val="5000"/>
                  </a:schemeClr>
                </a:solidFill>
              </a:rPr>
              <a:t>gameBoard</a:t>
            </a:r>
            <a:r>
              <a:rPr lang="en-US" dirty="0">
                <a:solidFill>
                  <a:schemeClr val="tx1">
                    <a:lumMod val="95000"/>
                    <a:lumOff val="5000"/>
                  </a:schemeClr>
                </a:solidFill>
              </a:rPr>
              <a:t> so that you may solve the puzzle very quickly.</a:t>
            </a:r>
          </a:p>
          <a:p>
            <a:pPr marL="800100" lvl="1" indent="-342900">
              <a:buFont typeface="Arial" panose="020B0604020202020204" pitchFamily="34" charset="0"/>
              <a:buChar char="•"/>
            </a:pPr>
            <a:r>
              <a:rPr lang="en-US" dirty="0">
                <a:solidFill>
                  <a:schemeClr val="tx1">
                    <a:lumMod val="95000"/>
                    <a:lumOff val="5000"/>
                  </a:schemeClr>
                </a:solidFill>
              </a:rPr>
              <a:t>In any case, please be sure to have your source code available to show.</a:t>
            </a:r>
          </a:p>
        </p:txBody>
      </p:sp>
      <p:pic>
        <p:nvPicPr>
          <p:cNvPr id="3" name="Picture 2" descr="The_Tile_Game.pdf - Adobe Acrobat Reader DC">
            <a:extLst>
              <a:ext uri="{FF2B5EF4-FFF2-40B4-BE49-F238E27FC236}">
                <a16:creationId xmlns:a16="http://schemas.microsoft.com/office/drawing/2014/main" id="{3C1690F0-DFE6-4C40-A3B3-486B65D08E82}"/>
              </a:ext>
            </a:extLst>
          </p:cNvPr>
          <p:cNvPicPr>
            <a:picLocks noChangeAspect="1"/>
          </p:cNvPicPr>
          <p:nvPr/>
        </p:nvPicPr>
        <p:blipFill rotWithShape="1">
          <a:blip r:embed="rId2">
            <a:extLst>
              <a:ext uri="{28A0092B-C50C-407E-A947-70E740481C1C}">
                <a14:useLocalDpi xmlns:a14="http://schemas.microsoft.com/office/drawing/2010/main" val="0"/>
              </a:ext>
            </a:extLst>
          </a:blip>
          <a:srcRect l="14342" t="22329" r="30921" b="17231"/>
          <a:stretch/>
        </p:blipFill>
        <p:spPr>
          <a:xfrm>
            <a:off x="2924392" y="3036282"/>
            <a:ext cx="6035040" cy="3612318"/>
          </a:xfrm>
          <a:prstGeom prst="rect">
            <a:avLst/>
          </a:prstGeom>
          <a:ln>
            <a:solidFill>
              <a:schemeClr val="tx1"/>
            </a:solidFill>
          </a:ln>
        </p:spPr>
      </p:pic>
    </p:spTree>
    <p:extLst>
      <p:ext uri="{BB962C8B-B14F-4D97-AF65-F5344CB8AC3E}">
        <p14:creationId xmlns:p14="http://schemas.microsoft.com/office/powerpoint/2010/main" val="3308207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For the demos – for determining partial credit</a:t>
            </a:r>
          </a:p>
        </p:txBody>
      </p:sp>
      <p:pic>
        <p:nvPicPr>
          <p:cNvPr id="11" name="Picture 10">
            <a:extLst>
              <a:ext uri="{FF2B5EF4-FFF2-40B4-BE49-F238E27FC236}">
                <a16:creationId xmlns:a16="http://schemas.microsoft.com/office/drawing/2014/main" id="{BD6A1604-8886-4AF1-AB9A-9BA2542302BA}"/>
              </a:ext>
            </a:extLst>
          </p:cNvPr>
          <p:cNvPicPr>
            <a:picLocks noChangeAspect="1"/>
          </p:cNvPicPr>
          <p:nvPr/>
        </p:nvPicPr>
        <p:blipFill>
          <a:blip r:embed="rId3"/>
          <a:stretch>
            <a:fillRect/>
          </a:stretch>
        </p:blipFill>
        <p:spPr>
          <a:xfrm>
            <a:off x="204475" y="758569"/>
            <a:ext cx="8046720" cy="2056214"/>
          </a:xfrm>
          <a:prstGeom prst="rect">
            <a:avLst/>
          </a:prstGeom>
        </p:spPr>
      </p:pic>
    </p:spTree>
    <p:extLst>
      <p:ext uri="{BB962C8B-B14F-4D97-AF65-F5344CB8AC3E}">
        <p14:creationId xmlns:p14="http://schemas.microsoft.com/office/powerpoint/2010/main" val="3993754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CCCDF6-F5B8-4E16-87E8-4FBFEE3E49BD}"/>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#4: The Car Dealer Application</a:t>
            </a:r>
          </a:p>
        </p:txBody>
      </p:sp>
      <p:sp>
        <p:nvSpPr>
          <p:cNvPr id="3" name="TextBox 2">
            <a:extLst>
              <a:ext uri="{FF2B5EF4-FFF2-40B4-BE49-F238E27FC236}">
                <a16:creationId xmlns:a16="http://schemas.microsoft.com/office/drawing/2014/main" id="{F06AF018-8B56-4463-8E84-8A0D290EA338}"/>
              </a:ext>
            </a:extLst>
          </p:cNvPr>
          <p:cNvSpPr txBox="1"/>
          <p:nvPr/>
        </p:nvSpPr>
        <p:spPr>
          <a:xfrm>
            <a:off x="289117" y="668332"/>
            <a:ext cx="8565765" cy="5170646"/>
          </a:xfrm>
          <a:prstGeom prst="rect">
            <a:avLst/>
          </a:prstGeom>
          <a:noFill/>
        </p:spPr>
        <p:txBody>
          <a:bodyPr wrap="square" rtlCol="0">
            <a:spAutoFit/>
          </a:bodyPr>
          <a:lstStyle/>
          <a:p>
            <a:r>
              <a:rPr lang="en-US" sz="2600" dirty="0">
                <a:solidFill>
                  <a:srgbClr val="0070C0"/>
                </a:solidFill>
              </a:rPr>
              <a:t>The big picture:</a:t>
            </a:r>
          </a:p>
          <a:p>
            <a:endParaRPr lang="en-US" sz="2400" dirty="0">
              <a:solidFill>
                <a:srgbClr val="0070C0"/>
              </a:solidFill>
            </a:endParaRPr>
          </a:p>
          <a:p>
            <a:pPr marL="457200" indent="-457200">
              <a:buFont typeface="+mj-lt"/>
              <a:buAutoNum type="arabicPeriod"/>
            </a:pPr>
            <a:r>
              <a:rPr lang="en-US" sz="2400" dirty="0">
                <a:solidFill>
                  <a:schemeClr val="bg1">
                    <a:lumMod val="50000"/>
                  </a:schemeClr>
                </a:solidFill>
              </a:rPr>
              <a:t>You will create three classes, corresponding to three different car models: Corolla, Camry, and Sienna.</a:t>
            </a:r>
          </a:p>
          <a:p>
            <a:pPr marL="457200" indent="-457200">
              <a:buFont typeface="+mj-lt"/>
              <a:buAutoNum type="arabicPeriod"/>
            </a:pPr>
            <a:endParaRPr lang="en-US" sz="2400" dirty="0">
              <a:solidFill>
                <a:schemeClr val="bg1">
                  <a:lumMod val="50000"/>
                </a:schemeClr>
              </a:solidFill>
            </a:endParaRPr>
          </a:p>
          <a:p>
            <a:pPr marL="457200" indent="-457200">
              <a:buFont typeface="+mj-lt"/>
              <a:buAutoNum type="arabicPeriod"/>
            </a:pPr>
            <a:r>
              <a:rPr lang="en-US" sz="2400" dirty="0">
                <a:solidFill>
                  <a:schemeClr val="bg1">
                    <a:lumMod val="50000"/>
                  </a:schemeClr>
                </a:solidFill>
              </a:rPr>
              <a:t>Each class will need to hold information about a set of features (described in instructions/later slides).</a:t>
            </a:r>
          </a:p>
          <a:p>
            <a:pPr marL="914400" lvl="1" indent="-457200">
              <a:buFont typeface="Arial" panose="020B0604020202020204" pitchFamily="34" charset="0"/>
              <a:buChar char="•"/>
            </a:pPr>
            <a:r>
              <a:rPr lang="en-US" sz="2200" dirty="0">
                <a:solidFill>
                  <a:srgbClr val="B500FE"/>
                </a:solidFill>
              </a:rPr>
              <a:t>Terminology in Java: “class fields”; you may also see the term “instance variables”</a:t>
            </a:r>
          </a:p>
          <a:p>
            <a:pPr lvl="1"/>
            <a:endParaRPr lang="en-US" sz="2200" dirty="0">
              <a:solidFill>
                <a:srgbClr val="B500FE"/>
              </a:solidFill>
            </a:endParaRPr>
          </a:p>
          <a:p>
            <a:pPr marL="457200" indent="-457200">
              <a:buFont typeface="+mj-lt"/>
              <a:buAutoNum type="arabicPeriod"/>
            </a:pPr>
            <a:r>
              <a:rPr lang="en-US" sz="2400" dirty="0">
                <a:solidFill>
                  <a:schemeClr val="bg1">
                    <a:lumMod val="50000"/>
                  </a:schemeClr>
                </a:solidFill>
              </a:rPr>
              <a:t>You will write a short main program (i.e., the one with the main method, like you’ve been writing for all the labs) that will make use of these classes.</a:t>
            </a:r>
          </a:p>
          <a:p>
            <a:pPr marL="457200" indent="-457200">
              <a:buFont typeface="+mj-lt"/>
              <a:buAutoNum type="arabicPeriod"/>
            </a:pPr>
            <a:endParaRPr lang="en-US" sz="2400" dirty="0"/>
          </a:p>
        </p:txBody>
      </p:sp>
    </p:spTree>
    <p:extLst>
      <p:ext uri="{BB962C8B-B14F-4D97-AF65-F5344CB8AC3E}">
        <p14:creationId xmlns:p14="http://schemas.microsoft.com/office/powerpoint/2010/main" val="73070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CCCDF6-F5B8-4E16-87E8-4FBFEE3E49BD}"/>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#4: Top of section 4.1</a:t>
            </a:r>
          </a:p>
        </p:txBody>
      </p:sp>
      <p:sp>
        <p:nvSpPr>
          <p:cNvPr id="3" name="TextBox 2">
            <a:extLst>
              <a:ext uri="{FF2B5EF4-FFF2-40B4-BE49-F238E27FC236}">
                <a16:creationId xmlns:a16="http://schemas.microsoft.com/office/drawing/2014/main" id="{F06AF018-8B56-4463-8E84-8A0D290EA338}"/>
              </a:ext>
            </a:extLst>
          </p:cNvPr>
          <p:cNvSpPr txBox="1"/>
          <p:nvPr/>
        </p:nvSpPr>
        <p:spPr>
          <a:xfrm>
            <a:off x="108644" y="554612"/>
            <a:ext cx="3861777" cy="4154984"/>
          </a:xfrm>
          <a:prstGeom prst="rect">
            <a:avLst/>
          </a:prstGeom>
          <a:noFill/>
        </p:spPr>
        <p:txBody>
          <a:bodyPr wrap="square" rtlCol="0">
            <a:spAutoFit/>
          </a:bodyPr>
          <a:lstStyle/>
          <a:p>
            <a:endParaRPr lang="en-US" sz="2200" dirty="0">
              <a:solidFill>
                <a:srgbClr val="0070C0"/>
              </a:solidFill>
            </a:endParaRPr>
          </a:p>
          <a:p>
            <a:pPr marL="457200" indent="-457200">
              <a:buFont typeface="+mj-lt"/>
              <a:buAutoNum type="arabicPeriod"/>
            </a:pPr>
            <a:r>
              <a:rPr lang="en-US" sz="2200" dirty="0">
                <a:solidFill>
                  <a:schemeClr val="bg1">
                    <a:lumMod val="50000"/>
                  </a:schemeClr>
                </a:solidFill>
              </a:rPr>
              <a:t>First, create a new application project, as always.</a:t>
            </a:r>
          </a:p>
          <a:p>
            <a:pPr marL="457200" indent="-457200">
              <a:buFont typeface="+mj-lt"/>
              <a:buAutoNum type="arabicPeriod"/>
            </a:pPr>
            <a:endParaRPr lang="en-US" sz="2200" dirty="0">
              <a:solidFill>
                <a:schemeClr val="bg1">
                  <a:lumMod val="50000"/>
                </a:schemeClr>
              </a:solidFill>
            </a:endParaRPr>
          </a:p>
          <a:p>
            <a:pPr marL="457200" indent="-457200">
              <a:buFont typeface="+mj-lt"/>
              <a:buAutoNum type="arabicPeriod"/>
            </a:pPr>
            <a:r>
              <a:rPr lang="en-US" sz="2200" dirty="0">
                <a:solidFill>
                  <a:schemeClr val="bg1">
                    <a:lumMod val="50000"/>
                  </a:schemeClr>
                </a:solidFill>
              </a:rPr>
              <a:t>Next, you can create your first class (Corolla – similar methods will apply for the other models).  The method for doing this is described on pg. 3, and illustrated on the right:</a:t>
            </a:r>
          </a:p>
        </p:txBody>
      </p:sp>
      <p:pic>
        <p:nvPicPr>
          <p:cNvPr id="4" name="Picture 3">
            <a:extLst>
              <a:ext uri="{FF2B5EF4-FFF2-40B4-BE49-F238E27FC236}">
                <a16:creationId xmlns:a16="http://schemas.microsoft.com/office/drawing/2014/main" id="{5D3835E0-CAA8-4BE2-90D8-15AA3507A614}"/>
              </a:ext>
            </a:extLst>
          </p:cNvPr>
          <p:cNvPicPr>
            <a:picLocks noChangeAspect="1"/>
          </p:cNvPicPr>
          <p:nvPr/>
        </p:nvPicPr>
        <p:blipFill rotWithShape="1">
          <a:blip r:embed="rId2"/>
          <a:srcRect r="62767" b="24503"/>
          <a:stretch/>
        </p:blipFill>
        <p:spPr>
          <a:xfrm>
            <a:off x="4211053" y="590127"/>
            <a:ext cx="4572000" cy="5214735"/>
          </a:xfrm>
          <a:prstGeom prst="rect">
            <a:avLst/>
          </a:prstGeom>
        </p:spPr>
      </p:pic>
    </p:spTree>
    <p:extLst>
      <p:ext uri="{BB962C8B-B14F-4D97-AF65-F5344CB8AC3E}">
        <p14:creationId xmlns:p14="http://schemas.microsoft.com/office/powerpoint/2010/main" val="309689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CCCDF6-F5B8-4E16-87E8-4FBFEE3E49BD}"/>
              </a:ext>
            </a:extLst>
          </p:cNvPr>
          <p:cNvSpPr txBox="1"/>
          <p:nvPr/>
        </p:nvSpPr>
        <p:spPr>
          <a:xfrm>
            <a:off x="0" y="103001"/>
            <a:ext cx="8915400" cy="523220"/>
          </a:xfrm>
          <a:prstGeom prst="rect">
            <a:avLst/>
          </a:prstGeom>
        </p:spPr>
        <p:txBody>
          <a:bodyPr wrap="square" rtlCol="0">
            <a:spAutoFit/>
          </a:bodyPr>
          <a:lstStyle/>
          <a:p>
            <a:r>
              <a:rPr lang="en-US" sz="2800" dirty="0">
                <a:solidFill>
                  <a:srgbClr val="002060"/>
                </a:solidFill>
              </a:rPr>
              <a:t>Lab #4: 4.2.1.1: Create the class fields for the new class</a:t>
            </a:r>
          </a:p>
        </p:txBody>
      </p:sp>
      <p:pic>
        <p:nvPicPr>
          <p:cNvPr id="5" name="Picture 4">
            <a:extLst>
              <a:ext uri="{FF2B5EF4-FFF2-40B4-BE49-F238E27FC236}">
                <a16:creationId xmlns:a16="http://schemas.microsoft.com/office/drawing/2014/main" id="{FD457F2C-3791-43EF-A250-4F123DF883C4}"/>
              </a:ext>
            </a:extLst>
          </p:cNvPr>
          <p:cNvPicPr>
            <a:picLocks noChangeAspect="1"/>
          </p:cNvPicPr>
          <p:nvPr/>
        </p:nvPicPr>
        <p:blipFill>
          <a:blip r:embed="rId2"/>
          <a:stretch>
            <a:fillRect/>
          </a:stretch>
        </p:blipFill>
        <p:spPr>
          <a:xfrm>
            <a:off x="228997" y="793731"/>
            <a:ext cx="8120521" cy="1468560"/>
          </a:xfrm>
          <a:prstGeom prst="rect">
            <a:avLst/>
          </a:prstGeom>
        </p:spPr>
      </p:pic>
      <p:sp>
        <p:nvSpPr>
          <p:cNvPr id="6" name="TextBox 5">
            <a:extLst>
              <a:ext uri="{FF2B5EF4-FFF2-40B4-BE49-F238E27FC236}">
                <a16:creationId xmlns:a16="http://schemas.microsoft.com/office/drawing/2014/main" id="{B94832C4-634C-426B-B2C2-738A62EDA28F}"/>
              </a:ext>
            </a:extLst>
          </p:cNvPr>
          <p:cNvSpPr txBox="1"/>
          <p:nvPr/>
        </p:nvSpPr>
        <p:spPr>
          <a:xfrm>
            <a:off x="132707" y="2429802"/>
            <a:ext cx="8590188" cy="1785104"/>
          </a:xfrm>
          <a:prstGeom prst="rect">
            <a:avLst/>
          </a:prstGeom>
          <a:noFill/>
        </p:spPr>
        <p:txBody>
          <a:bodyPr wrap="square" rtlCol="0">
            <a:spAutoFit/>
          </a:bodyPr>
          <a:lstStyle/>
          <a:p>
            <a:r>
              <a:rPr lang="en-US" sz="2200" u="sng" dirty="0">
                <a:solidFill>
                  <a:srgbClr val="31493F"/>
                </a:solidFill>
              </a:rPr>
              <a:t>Steps to follow:</a:t>
            </a:r>
          </a:p>
          <a:p>
            <a:pPr marL="457200" indent="-457200">
              <a:buFont typeface="+mj-lt"/>
              <a:buAutoNum type="arabicPeriod"/>
            </a:pPr>
            <a:r>
              <a:rPr lang="en-US" sz="2200" dirty="0">
                <a:solidFill>
                  <a:srgbClr val="31493F"/>
                </a:solidFill>
              </a:rPr>
              <a:t>Identify the variable type that you will need to use for each feature (the examples on page 2 may help with this step).</a:t>
            </a:r>
          </a:p>
          <a:p>
            <a:pPr marL="457200" indent="-457200">
              <a:buFont typeface="+mj-lt"/>
              <a:buAutoNum type="arabicPeriod"/>
            </a:pPr>
            <a:r>
              <a:rPr lang="en-US" sz="2200" dirty="0">
                <a:solidFill>
                  <a:srgbClr val="31493F"/>
                </a:solidFill>
              </a:rPr>
              <a:t>At the top of the class (see below), declare each of the variables, preceded by the ‘private’ keyword.  The first is shown as an example.</a:t>
            </a:r>
          </a:p>
        </p:txBody>
      </p:sp>
      <p:pic>
        <p:nvPicPr>
          <p:cNvPr id="8" name="Picture 7" descr="CarDealerApp - NetBeans IDE 8.2">
            <a:extLst>
              <a:ext uri="{FF2B5EF4-FFF2-40B4-BE49-F238E27FC236}">
                <a16:creationId xmlns:a16="http://schemas.microsoft.com/office/drawing/2014/main" id="{8203BCA4-B153-441B-A7AF-44B7E56D5A87}"/>
              </a:ext>
            </a:extLst>
          </p:cNvPr>
          <p:cNvPicPr>
            <a:picLocks noChangeAspect="1"/>
          </p:cNvPicPr>
          <p:nvPr/>
        </p:nvPicPr>
        <p:blipFill rotWithShape="1">
          <a:blip r:embed="rId3">
            <a:extLst>
              <a:ext uri="{28A0092B-C50C-407E-A947-70E740481C1C}">
                <a14:useLocalDpi xmlns:a14="http://schemas.microsoft.com/office/drawing/2010/main" val="0"/>
              </a:ext>
            </a:extLst>
          </a:blip>
          <a:srcRect l="27566" t="9453" r="26250" b="52103"/>
          <a:stretch/>
        </p:blipFill>
        <p:spPr>
          <a:xfrm>
            <a:off x="344105" y="4382416"/>
            <a:ext cx="4846320" cy="2186825"/>
          </a:xfrm>
          <a:prstGeom prst="rect">
            <a:avLst/>
          </a:prstGeom>
        </p:spPr>
      </p:pic>
    </p:spTree>
    <p:extLst>
      <p:ext uri="{BB962C8B-B14F-4D97-AF65-F5344CB8AC3E}">
        <p14:creationId xmlns:p14="http://schemas.microsoft.com/office/powerpoint/2010/main" val="3020724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765F18-81A5-4851-9673-D37CD741FDD0}"/>
              </a:ext>
            </a:extLst>
          </p:cNvPr>
          <p:cNvSpPr txBox="1"/>
          <p:nvPr/>
        </p:nvSpPr>
        <p:spPr>
          <a:xfrm>
            <a:off x="0" y="103001"/>
            <a:ext cx="8915400" cy="523220"/>
          </a:xfrm>
          <a:prstGeom prst="rect">
            <a:avLst/>
          </a:prstGeom>
        </p:spPr>
        <p:txBody>
          <a:bodyPr wrap="square" rtlCol="0">
            <a:spAutoFit/>
          </a:bodyPr>
          <a:lstStyle/>
          <a:p>
            <a:r>
              <a:rPr lang="en-US" sz="2800" dirty="0">
                <a:solidFill>
                  <a:srgbClr val="002060"/>
                </a:solidFill>
              </a:rPr>
              <a:t>Lab #4: 4.2.1.2.1: Create the default constructor</a:t>
            </a:r>
          </a:p>
        </p:txBody>
      </p:sp>
      <p:sp>
        <p:nvSpPr>
          <p:cNvPr id="5" name="TextBox 4">
            <a:extLst>
              <a:ext uri="{FF2B5EF4-FFF2-40B4-BE49-F238E27FC236}">
                <a16:creationId xmlns:a16="http://schemas.microsoft.com/office/drawing/2014/main" id="{648D9CED-FEA6-47C5-A876-65C58C351044}"/>
              </a:ext>
            </a:extLst>
          </p:cNvPr>
          <p:cNvSpPr txBox="1"/>
          <p:nvPr/>
        </p:nvSpPr>
        <p:spPr>
          <a:xfrm>
            <a:off x="289117" y="802691"/>
            <a:ext cx="6508725" cy="5509200"/>
          </a:xfrm>
          <a:prstGeom prst="rect">
            <a:avLst/>
          </a:prstGeom>
          <a:noFill/>
        </p:spPr>
        <p:txBody>
          <a:bodyPr wrap="square" rtlCol="0">
            <a:spAutoFit/>
          </a:bodyPr>
          <a:lstStyle/>
          <a:p>
            <a:r>
              <a:rPr lang="en-US" sz="2200" dirty="0">
                <a:solidFill>
                  <a:srgbClr val="31493F"/>
                </a:solidFill>
              </a:rPr>
              <a:t>This is the constructor that will be executed if the user wants to create a new Corolla instance, but provides no features.  In this case, you should assign to the class fields the features that are considered “standard” for the Corolla (see the Table on page 2).</a:t>
            </a:r>
            <a:endParaRPr lang="en-US" sz="2200" dirty="0">
              <a:solidFill>
                <a:srgbClr val="0000CC"/>
              </a:solidFill>
            </a:endParaRPr>
          </a:p>
          <a:p>
            <a:endParaRPr lang="en-US" sz="2200" u="sng" dirty="0">
              <a:solidFill>
                <a:schemeClr val="bg1">
                  <a:lumMod val="50000"/>
                </a:schemeClr>
              </a:solidFill>
            </a:endParaRPr>
          </a:p>
          <a:p>
            <a:r>
              <a:rPr lang="en-US" sz="2200" u="sng" dirty="0">
                <a:solidFill>
                  <a:schemeClr val="bg1">
                    <a:lumMod val="50000"/>
                  </a:schemeClr>
                </a:solidFill>
              </a:rPr>
              <a:t>Steps to follow:</a:t>
            </a:r>
          </a:p>
          <a:p>
            <a:pPr marL="457200" indent="-457200">
              <a:buFont typeface="+mj-lt"/>
              <a:buAutoNum type="arabicPeriod"/>
            </a:pPr>
            <a:r>
              <a:rPr lang="en-US" sz="2200" dirty="0">
                <a:solidFill>
                  <a:srgbClr val="31493F"/>
                </a:solidFill>
              </a:rPr>
              <a:t>Create the default constructor header and brackets.</a:t>
            </a:r>
          </a:p>
          <a:p>
            <a:pPr marL="457200" indent="-457200">
              <a:buFont typeface="+mj-lt"/>
              <a:buAutoNum type="arabicPeriod"/>
            </a:pPr>
            <a:r>
              <a:rPr lang="en-US" sz="2200" dirty="0">
                <a:solidFill>
                  <a:srgbClr val="31493F"/>
                </a:solidFill>
              </a:rPr>
              <a:t>In the constructor body, assign the standard values to the appropriate class fields. </a:t>
            </a:r>
          </a:p>
          <a:p>
            <a:endParaRPr lang="en-US" sz="2200" dirty="0">
              <a:solidFill>
                <a:srgbClr val="31493F"/>
              </a:solidFill>
            </a:endParaRPr>
          </a:p>
          <a:p>
            <a:r>
              <a:rPr lang="en-US" sz="2200" dirty="0">
                <a:solidFill>
                  <a:srgbClr val="31493F"/>
                </a:solidFill>
              </a:rPr>
              <a:t>The general format of your code will be similar to the example default constructor shown on the right (taken from </a:t>
            </a:r>
            <a:r>
              <a:rPr lang="en-US" sz="2200" dirty="0">
                <a:solidFill>
                  <a:srgbClr val="31493F"/>
                </a:solidFill>
                <a:hlinkClick r:id="rId2"/>
              </a:rPr>
              <a:t>https://docs.oracle.com/javase/tutorial/java/javaOO/constructors.html</a:t>
            </a:r>
            <a:r>
              <a:rPr lang="en-US" sz="2200" dirty="0">
                <a:solidFill>
                  <a:srgbClr val="31493F"/>
                </a:solidFill>
              </a:rPr>
              <a:t>)</a:t>
            </a:r>
            <a:endParaRPr lang="en-US" sz="2200" dirty="0">
              <a:solidFill>
                <a:srgbClr val="0000CC"/>
              </a:solidFill>
            </a:endParaRPr>
          </a:p>
        </p:txBody>
      </p:sp>
      <p:pic>
        <p:nvPicPr>
          <p:cNvPr id="7" name="Picture 6" descr="Providing Constructors for Your Classes (The Java™ Tutorials &gt; Learning the Java Language &gt; Classes and Objects) - Mozilla Firefox">
            <a:extLst>
              <a:ext uri="{FF2B5EF4-FFF2-40B4-BE49-F238E27FC236}">
                <a16:creationId xmlns:a16="http://schemas.microsoft.com/office/drawing/2014/main" id="{C6A1DE10-1134-4E31-95E6-BB04836F7ADD}"/>
              </a:ext>
            </a:extLst>
          </p:cNvPr>
          <p:cNvPicPr>
            <a:picLocks noChangeAspect="1"/>
          </p:cNvPicPr>
          <p:nvPr/>
        </p:nvPicPr>
        <p:blipFill rotWithShape="1">
          <a:blip r:embed="rId3">
            <a:extLst>
              <a:ext uri="{28A0092B-C50C-407E-A947-70E740481C1C}">
                <a14:useLocalDpi xmlns:a14="http://schemas.microsoft.com/office/drawing/2010/main" val="0"/>
              </a:ext>
            </a:extLst>
          </a:blip>
          <a:srcRect l="13685" t="57834" r="73289" b="29368"/>
          <a:stretch/>
        </p:blipFill>
        <p:spPr>
          <a:xfrm>
            <a:off x="6797842" y="4415589"/>
            <a:ext cx="2194560" cy="1168807"/>
          </a:xfrm>
          <a:prstGeom prst="rect">
            <a:avLst/>
          </a:prstGeom>
          <a:ln>
            <a:solidFill>
              <a:schemeClr val="tx1"/>
            </a:solidFill>
          </a:ln>
        </p:spPr>
      </p:pic>
    </p:spTree>
    <p:extLst>
      <p:ext uri="{BB962C8B-B14F-4D97-AF65-F5344CB8AC3E}">
        <p14:creationId xmlns:p14="http://schemas.microsoft.com/office/powerpoint/2010/main" val="552576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765F18-81A5-4851-9673-D37CD741FDD0}"/>
              </a:ext>
            </a:extLst>
          </p:cNvPr>
          <p:cNvSpPr txBox="1"/>
          <p:nvPr/>
        </p:nvSpPr>
        <p:spPr>
          <a:xfrm>
            <a:off x="0" y="103001"/>
            <a:ext cx="8915400" cy="523220"/>
          </a:xfrm>
          <a:prstGeom prst="rect">
            <a:avLst/>
          </a:prstGeom>
        </p:spPr>
        <p:txBody>
          <a:bodyPr wrap="square" rtlCol="0">
            <a:spAutoFit/>
          </a:bodyPr>
          <a:lstStyle/>
          <a:p>
            <a:r>
              <a:rPr lang="en-US" sz="2800" dirty="0">
                <a:solidFill>
                  <a:srgbClr val="002060"/>
                </a:solidFill>
              </a:rPr>
              <a:t>Lab #4: 4.2.1.2.2: Create the two non-default constructors</a:t>
            </a:r>
          </a:p>
        </p:txBody>
      </p:sp>
      <p:sp>
        <p:nvSpPr>
          <p:cNvPr id="6" name="TextBox 5">
            <a:extLst>
              <a:ext uri="{FF2B5EF4-FFF2-40B4-BE49-F238E27FC236}">
                <a16:creationId xmlns:a16="http://schemas.microsoft.com/office/drawing/2014/main" id="{0F06448E-63C2-4574-A099-ED3FA8709618}"/>
              </a:ext>
            </a:extLst>
          </p:cNvPr>
          <p:cNvSpPr txBox="1"/>
          <p:nvPr/>
        </p:nvSpPr>
        <p:spPr>
          <a:xfrm>
            <a:off x="289117" y="802691"/>
            <a:ext cx="8457841" cy="2123658"/>
          </a:xfrm>
          <a:prstGeom prst="rect">
            <a:avLst/>
          </a:prstGeom>
          <a:noFill/>
        </p:spPr>
        <p:txBody>
          <a:bodyPr wrap="square" rtlCol="0">
            <a:spAutoFit/>
          </a:bodyPr>
          <a:lstStyle/>
          <a:p>
            <a:r>
              <a:rPr lang="en-US" sz="2200" dirty="0">
                <a:solidFill>
                  <a:srgbClr val="31493F"/>
                </a:solidFill>
              </a:rPr>
              <a:t>This is the constructor that will be executed if the user wants to create a new Corolla instance, but does provide some features as arguments, which may or may not match the standard features.</a:t>
            </a:r>
          </a:p>
          <a:p>
            <a:endParaRPr lang="en-US" sz="2200" dirty="0">
              <a:solidFill>
                <a:srgbClr val="31493F"/>
              </a:solidFill>
            </a:endParaRPr>
          </a:p>
          <a:p>
            <a:r>
              <a:rPr lang="en-US" sz="2200" dirty="0">
                <a:solidFill>
                  <a:srgbClr val="31493F"/>
                </a:solidFill>
              </a:rPr>
              <a:t>Note the example format of a non-default constructor, shown below (again taken from the same Java documentation):</a:t>
            </a:r>
          </a:p>
        </p:txBody>
      </p:sp>
      <p:pic>
        <p:nvPicPr>
          <p:cNvPr id="3" name="Picture 2" descr="Providing Constructors for Your Classes (The Java™ Tutorials &gt; Learning the Java Language &gt; Classes and Objects) - Mozilla Firefox">
            <a:extLst>
              <a:ext uri="{FF2B5EF4-FFF2-40B4-BE49-F238E27FC236}">
                <a16:creationId xmlns:a16="http://schemas.microsoft.com/office/drawing/2014/main" id="{D88983FD-8B31-4D8F-9DEB-E676CE1A56FE}"/>
              </a:ext>
            </a:extLst>
          </p:cNvPr>
          <p:cNvPicPr>
            <a:picLocks noChangeAspect="1"/>
          </p:cNvPicPr>
          <p:nvPr/>
        </p:nvPicPr>
        <p:blipFill rotWithShape="1">
          <a:blip r:embed="rId2">
            <a:extLst>
              <a:ext uri="{28A0092B-C50C-407E-A947-70E740481C1C}">
                <a14:useLocalDpi xmlns:a14="http://schemas.microsoft.com/office/drawing/2010/main" val="0"/>
              </a:ext>
            </a:extLst>
          </a:blip>
          <a:srcRect l="14075" t="10192" r="54872" b="77644"/>
          <a:stretch/>
        </p:blipFill>
        <p:spPr>
          <a:xfrm>
            <a:off x="637674" y="3102819"/>
            <a:ext cx="6766560" cy="1436772"/>
          </a:xfrm>
          <a:prstGeom prst="rect">
            <a:avLst/>
          </a:prstGeom>
        </p:spPr>
      </p:pic>
    </p:spTree>
    <p:extLst>
      <p:ext uri="{BB962C8B-B14F-4D97-AF65-F5344CB8AC3E}">
        <p14:creationId xmlns:p14="http://schemas.microsoft.com/office/powerpoint/2010/main" val="159890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765F18-81A5-4851-9673-D37CD741FDD0}"/>
              </a:ext>
            </a:extLst>
          </p:cNvPr>
          <p:cNvSpPr txBox="1"/>
          <p:nvPr/>
        </p:nvSpPr>
        <p:spPr>
          <a:xfrm>
            <a:off x="0" y="103001"/>
            <a:ext cx="8915400" cy="523220"/>
          </a:xfrm>
          <a:prstGeom prst="rect">
            <a:avLst/>
          </a:prstGeom>
        </p:spPr>
        <p:txBody>
          <a:bodyPr wrap="square" rtlCol="0">
            <a:spAutoFit/>
          </a:bodyPr>
          <a:lstStyle/>
          <a:p>
            <a:r>
              <a:rPr lang="en-US" sz="2800" dirty="0">
                <a:solidFill>
                  <a:srgbClr val="002060"/>
                </a:solidFill>
              </a:rPr>
              <a:t>Lab #4: 4.2.1.2.2: Create the two non-default constructors</a:t>
            </a:r>
          </a:p>
        </p:txBody>
      </p:sp>
      <p:sp>
        <p:nvSpPr>
          <p:cNvPr id="6" name="TextBox 5">
            <a:extLst>
              <a:ext uri="{FF2B5EF4-FFF2-40B4-BE49-F238E27FC236}">
                <a16:creationId xmlns:a16="http://schemas.microsoft.com/office/drawing/2014/main" id="{0F06448E-63C2-4574-A099-ED3FA8709618}"/>
              </a:ext>
            </a:extLst>
          </p:cNvPr>
          <p:cNvSpPr txBox="1"/>
          <p:nvPr/>
        </p:nvSpPr>
        <p:spPr>
          <a:xfrm>
            <a:off x="253022" y="813256"/>
            <a:ext cx="8457841" cy="4493538"/>
          </a:xfrm>
          <a:prstGeom prst="rect">
            <a:avLst/>
          </a:prstGeom>
          <a:noFill/>
        </p:spPr>
        <p:txBody>
          <a:bodyPr wrap="square" rtlCol="0">
            <a:spAutoFit/>
          </a:bodyPr>
          <a:lstStyle/>
          <a:p>
            <a:r>
              <a:rPr lang="en-US" sz="2200" dirty="0">
                <a:solidFill>
                  <a:srgbClr val="31493F"/>
                </a:solidFill>
              </a:rPr>
              <a:t>The first constructor should accept three arguments: </a:t>
            </a:r>
          </a:p>
          <a:p>
            <a:pPr marL="342900" indent="-342900">
              <a:buFont typeface="Arial" panose="020B0604020202020204" pitchFamily="34" charset="0"/>
              <a:buChar char="•"/>
            </a:pPr>
            <a:r>
              <a:rPr lang="en-US" sz="2200" dirty="0">
                <a:solidFill>
                  <a:srgbClr val="31493F"/>
                </a:solidFill>
              </a:rPr>
              <a:t>Year</a:t>
            </a:r>
          </a:p>
          <a:p>
            <a:pPr marL="342900" indent="-342900">
              <a:buFont typeface="Arial" panose="020B0604020202020204" pitchFamily="34" charset="0"/>
              <a:buChar char="•"/>
            </a:pPr>
            <a:r>
              <a:rPr lang="en-US" sz="2200" dirty="0">
                <a:solidFill>
                  <a:srgbClr val="31493F"/>
                </a:solidFill>
              </a:rPr>
              <a:t>Price</a:t>
            </a:r>
          </a:p>
          <a:p>
            <a:pPr marL="342900" indent="-342900">
              <a:buFont typeface="Arial" panose="020B0604020202020204" pitchFamily="34" charset="0"/>
              <a:buChar char="•"/>
            </a:pPr>
            <a:r>
              <a:rPr lang="en-US" sz="2200" dirty="0">
                <a:solidFill>
                  <a:srgbClr val="31493F"/>
                </a:solidFill>
              </a:rPr>
              <a:t>Color</a:t>
            </a:r>
          </a:p>
          <a:p>
            <a:endParaRPr lang="en-US" sz="2200" dirty="0">
              <a:solidFill>
                <a:srgbClr val="31493F"/>
              </a:solidFill>
            </a:endParaRPr>
          </a:p>
          <a:p>
            <a:r>
              <a:rPr lang="en-US" sz="2200" dirty="0">
                <a:solidFill>
                  <a:srgbClr val="31493F"/>
                </a:solidFill>
              </a:rPr>
              <a:t>On the header line of the constructor, you will need to specify these three features as input parameters.</a:t>
            </a:r>
          </a:p>
          <a:p>
            <a:endParaRPr lang="en-US" sz="2200" dirty="0">
              <a:solidFill>
                <a:srgbClr val="31493F"/>
              </a:solidFill>
            </a:endParaRPr>
          </a:p>
          <a:p>
            <a:r>
              <a:rPr lang="en-US" sz="2200" dirty="0">
                <a:solidFill>
                  <a:srgbClr val="31493F"/>
                </a:solidFill>
              </a:rPr>
              <a:t>In the body of the constructor, you will need to:</a:t>
            </a:r>
          </a:p>
          <a:p>
            <a:pPr marL="457200" indent="-457200">
              <a:buFont typeface="+mj-lt"/>
              <a:buAutoNum type="arabicPeriod"/>
            </a:pPr>
            <a:r>
              <a:rPr lang="en-US" sz="2200" dirty="0">
                <a:solidFill>
                  <a:srgbClr val="31493F"/>
                </a:solidFill>
              </a:rPr>
              <a:t>Assign the values provided by the user to the appropriate class fields.</a:t>
            </a:r>
          </a:p>
          <a:p>
            <a:pPr marL="457200" indent="-457200">
              <a:buFont typeface="+mj-lt"/>
              <a:buAutoNum type="arabicPeriod"/>
            </a:pPr>
            <a:r>
              <a:rPr lang="en-US" sz="2200" dirty="0">
                <a:solidFill>
                  <a:srgbClr val="31493F"/>
                </a:solidFill>
              </a:rPr>
              <a:t>For the remaining, unspecified fields, you should assign the default, “standard” values.</a:t>
            </a:r>
          </a:p>
        </p:txBody>
      </p:sp>
    </p:spTree>
    <p:extLst>
      <p:ext uri="{BB962C8B-B14F-4D97-AF65-F5344CB8AC3E}">
        <p14:creationId xmlns:p14="http://schemas.microsoft.com/office/powerpoint/2010/main" val="14788006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2332</TotalTime>
  <Words>1434</Words>
  <Application>Microsoft Office PowerPoint</Application>
  <PresentationFormat>On-screen Show (4:3)</PresentationFormat>
  <Paragraphs>113</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135</cp:revision>
  <dcterms:created xsi:type="dcterms:W3CDTF">2020-01-08T21:39:42Z</dcterms:created>
  <dcterms:modified xsi:type="dcterms:W3CDTF">2020-02-03T08:05:53Z</dcterms:modified>
</cp:coreProperties>
</file>