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96" r:id="rId3"/>
    <p:sldId id="281" r:id="rId4"/>
    <p:sldId id="283" r:id="rId5"/>
    <p:sldId id="297" r:id="rId6"/>
    <p:sldId id="298" r:id="rId7"/>
    <p:sldId id="299" r:id="rId8"/>
    <p:sldId id="300" r:id="rId9"/>
    <p:sldId id="301" r:id="rId10"/>
    <p:sldId id="306" r:id="rId11"/>
    <p:sldId id="304" r:id="rId12"/>
    <p:sldId id="302" r:id="rId13"/>
    <p:sldId id="303" r:id="rId14"/>
    <p:sldId id="30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8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00FE"/>
    <a:srgbClr val="0000CC"/>
    <a:srgbClr val="314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6" autoAdjust="0"/>
    <p:restoredTop sz="93592" autoAdjust="0"/>
  </p:normalViewPr>
  <p:slideViewPr>
    <p:cSldViewPr snapToGrid="0" showGuides="1">
      <p:cViewPr varScale="1">
        <p:scale>
          <a:sx n="102" d="100"/>
          <a:sy n="102" d="100"/>
        </p:scale>
        <p:origin x="288" y="120"/>
      </p:cViewPr>
      <p:guideLst>
        <p:guide orient="horz" pos="648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C7ED3-6993-4347-B443-83F433321F8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80A88-345B-45F5-AF9C-21D47CCF5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03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80A88-345B-45F5-AF9C-21D47CCF5E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9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4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7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0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0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1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9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0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7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4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D76CF-5E7C-420B-89A3-7189BACB834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4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01P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oracle.com/javase/tutorial/java/IandI/subclasse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hyperlink" Target="https://docs.oracle.com/javase/tutorial/java/concepts/inheritance.html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CS401 Lab 2/10/20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C931DCA-4690-4B93-9419-BA902293A61A}"/>
              </a:ext>
            </a:extLst>
          </p:cNvPr>
          <p:cNvSpPr txBox="1"/>
          <p:nvPr/>
        </p:nvSpPr>
        <p:spPr>
          <a:xfrm>
            <a:off x="-148856" y="702634"/>
            <a:ext cx="7211393" cy="486287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will be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https://github.com/kc13/CS401PF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u="sng" dirty="0"/>
              <a:t>Agenda for today</a:t>
            </a:r>
            <a:r>
              <a:rPr lang="en-US" sz="24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0000CC"/>
                </a:solidFill>
              </a:rPr>
              <a:t>Please sign in sometime before you leave lab!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What is expected for demos of Lab 4 / Partial credit breakdown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Demos of Lab #4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Comments regarding Lab #5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(if applicable): any Lab #5 demos that are ready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594562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CCCDF6-F5B8-4E16-87E8-4FBFEE3E49BD}"/>
              </a:ext>
            </a:extLst>
          </p:cNvPr>
          <p:cNvSpPr txBox="1"/>
          <p:nvPr/>
        </p:nvSpPr>
        <p:spPr>
          <a:xfrm>
            <a:off x="0" y="66907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#5: The Car Dealer Application with Inheritance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28CE855-C5A0-4D2B-9476-A8E179AC1596}"/>
              </a:ext>
            </a:extLst>
          </p:cNvPr>
          <p:cNvSpPr txBox="1"/>
          <p:nvPr/>
        </p:nvSpPr>
        <p:spPr>
          <a:xfrm>
            <a:off x="327217" y="689788"/>
            <a:ext cx="85657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instructions recommend the following steps for your constructors: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In the default constructor: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For </a:t>
            </a:r>
            <a:r>
              <a:rPr lang="en-US" sz="2000" dirty="0" smtClean="0">
                <a:solidFill>
                  <a:srgbClr val="002060"/>
                </a:solidFill>
              </a:rPr>
              <a:t>assigning values to any inherited arrays, the list of values will need to be preceded by </a:t>
            </a:r>
            <a:r>
              <a:rPr lang="en-US" sz="2000" i="1" dirty="0" smtClean="0">
                <a:solidFill>
                  <a:srgbClr val="002060"/>
                </a:solidFill>
              </a:rPr>
              <a:t>new &lt;datatype&gt;[]</a:t>
            </a:r>
            <a:r>
              <a:rPr lang="en-US" sz="2000" dirty="0" smtClean="0">
                <a:solidFill>
                  <a:srgbClr val="002060"/>
                </a:solidFill>
              </a:rPr>
              <a:t>, as in the example below: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3" name="Picture 2" descr="C:\Users\kmc51\Desktop\SubTest.java - Notepad++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" t="34095" r="49175" b="39030"/>
          <a:stretch/>
        </p:blipFill>
        <p:spPr>
          <a:xfrm>
            <a:off x="3887349" y="3044858"/>
            <a:ext cx="4477732" cy="1668545"/>
          </a:xfrm>
          <a:prstGeom prst="rect">
            <a:avLst/>
          </a:prstGeom>
        </p:spPr>
      </p:pic>
      <p:pic>
        <p:nvPicPr>
          <p:cNvPr id="7" name="Picture 6" descr="C:\Users\kmc51\Desktop\SuperTest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" t="14056" r="67566" b="63699"/>
          <a:stretch/>
        </p:blipFill>
        <p:spPr>
          <a:xfrm>
            <a:off x="327217" y="3120960"/>
            <a:ext cx="28098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8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CCCDF6-F5B8-4E16-87E8-4FBFEE3E49BD}"/>
              </a:ext>
            </a:extLst>
          </p:cNvPr>
          <p:cNvSpPr txBox="1"/>
          <p:nvPr/>
        </p:nvSpPr>
        <p:spPr>
          <a:xfrm>
            <a:off x="0" y="66907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#5: The Car Dealer Application with Inheritance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28CE855-C5A0-4D2B-9476-A8E179AC1596}"/>
              </a:ext>
            </a:extLst>
          </p:cNvPr>
          <p:cNvSpPr txBox="1"/>
          <p:nvPr/>
        </p:nvSpPr>
        <p:spPr>
          <a:xfrm>
            <a:off x="327217" y="689788"/>
            <a:ext cx="856576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instructions recommend the following steps for your constructors: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In the </a:t>
            </a:r>
            <a:r>
              <a:rPr lang="en-US" sz="2000" dirty="0" smtClean="0">
                <a:solidFill>
                  <a:srgbClr val="7030A0"/>
                </a:solidFill>
              </a:rPr>
              <a:t>non-default </a:t>
            </a:r>
            <a:r>
              <a:rPr lang="en-US" sz="2000" dirty="0">
                <a:solidFill>
                  <a:srgbClr val="7030A0"/>
                </a:solidFill>
              </a:rPr>
              <a:t>constructor: </a:t>
            </a:r>
            <a:endParaRPr lang="en-US" sz="2000" dirty="0">
              <a:solidFill>
                <a:srgbClr val="002060"/>
              </a:solidFill>
            </a:endParaRPr>
          </a:p>
          <a:p>
            <a:pPr lvl="1"/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First call this() (to invoke the default constructor) and then assign any arguments accepted by the constructor to the appropriate class field (in other words, overwrite the default value).</a:t>
            </a:r>
            <a:endParaRPr lang="en-US" sz="2000" dirty="0" smtClean="0">
              <a:solidFill>
                <a:srgbClr val="7030A0"/>
              </a:solidFill>
            </a:endParaRPr>
          </a:p>
          <a:p>
            <a:pPr lvl="1"/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3C2F0CB-1FF8-4F66-AB44-0FB915052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558" y="3774882"/>
            <a:ext cx="4672080" cy="93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60775" y="5005633"/>
            <a:ext cx="5344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the “this.” is needed before manufacture in order to distinguish between the </a:t>
            </a:r>
            <a:r>
              <a:rPr lang="en-US" dirty="0" err="1" smtClean="0"/>
              <a:t>manufactureYear</a:t>
            </a:r>
            <a:r>
              <a:rPr lang="en-US" dirty="0" smtClean="0"/>
              <a:t> input argument and the </a:t>
            </a:r>
            <a:r>
              <a:rPr lang="en-US" dirty="0" err="1" smtClean="0"/>
              <a:t>manufactureYear</a:t>
            </a:r>
            <a:r>
              <a:rPr lang="en-US" dirty="0" smtClean="0"/>
              <a:t> class field; this would not be necessary if these had different 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842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CCCDF6-F5B8-4E16-87E8-4FBFEE3E49BD}"/>
              </a:ext>
            </a:extLst>
          </p:cNvPr>
          <p:cNvSpPr txBox="1"/>
          <p:nvPr/>
        </p:nvSpPr>
        <p:spPr>
          <a:xfrm>
            <a:off x="0" y="66907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#5: The Car Dealer Application with Inheritance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28CE855-C5A0-4D2B-9476-A8E179AC1596}"/>
              </a:ext>
            </a:extLst>
          </p:cNvPr>
          <p:cNvSpPr txBox="1"/>
          <p:nvPr/>
        </p:nvSpPr>
        <p:spPr>
          <a:xfrm>
            <a:off x="327217" y="689788"/>
            <a:ext cx="8565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Create a main application to run tests:</a:t>
            </a:r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AF4E133-BBAE-47A5-A3EA-AD9E1927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99" y="1351507"/>
            <a:ext cx="8343001" cy="284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28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CCCDF6-F5B8-4E16-87E8-4FBFEE3E49BD}"/>
              </a:ext>
            </a:extLst>
          </p:cNvPr>
          <p:cNvSpPr txBox="1"/>
          <p:nvPr/>
        </p:nvSpPr>
        <p:spPr>
          <a:xfrm>
            <a:off x="0" y="66907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#5: Demo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28CE855-C5A0-4D2B-9476-A8E179AC1596}"/>
              </a:ext>
            </a:extLst>
          </p:cNvPr>
          <p:cNvSpPr txBox="1"/>
          <p:nvPr/>
        </p:nvSpPr>
        <p:spPr>
          <a:xfrm>
            <a:off x="289117" y="668332"/>
            <a:ext cx="85657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Show that you can successfully run the tests listed on the previous slide.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Show the source code for your Car.java superclass and at least one of the individual subclasses (e.g., Corolla).</a:t>
            </a:r>
          </a:p>
          <a:p>
            <a:pPr lvl="1"/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56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CCCDF6-F5B8-4E16-87E8-4FBFEE3E49BD}"/>
              </a:ext>
            </a:extLst>
          </p:cNvPr>
          <p:cNvSpPr txBox="1"/>
          <p:nvPr/>
        </p:nvSpPr>
        <p:spPr>
          <a:xfrm>
            <a:off x="0" y="66907"/>
            <a:ext cx="8748074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Extra info about inheritance (not needed for lab)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28CE855-C5A0-4D2B-9476-A8E179AC1596}"/>
              </a:ext>
            </a:extLst>
          </p:cNvPr>
          <p:cNvSpPr txBox="1"/>
          <p:nvPr/>
        </p:nvSpPr>
        <p:spPr>
          <a:xfrm>
            <a:off x="182309" y="590127"/>
            <a:ext cx="8565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subclass can run a constructor from a superclass by using the “super” keyword:</a:t>
            </a:r>
            <a:endParaRPr lang="en-US" sz="2000" dirty="0"/>
          </a:p>
        </p:txBody>
      </p:sp>
      <p:pic>
        <p:nvPicPr>
          <p:cNvPr id="3" name="Picture 2" descr="Inheritance (The Java™ Tutorials &gt; Learning the Java Language &gt; Interfaces and Inheritance)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15807" r="44061" b="25911"/>
          <a:stretch/>
        </p:blipFill>
        <p:spPr>
          <a:xfrm>
            <a:off x="565609" y="1132201"/>
            <a:ext cx="3327662" cy="3996966"/>
          </a:xfrm>
          <a:prstGeom prst="rect">
            <a:avLst/>
          </a:prstGeom>
        </p:spPr>
      </p:pic>
      <p:pic>
        <p:nvPicPr>
          <p:cNvPr id="4" name="Picture 3" descr="Inheritance (The Java™ Tutorials &gt; Learning the Java Language &gt; Interfaces and Inheritance) - Google Chro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6" t="47560" r="49576" b="16839"/>
          <a:stretch/>
        </p:blipFill>
        <p:spPr>
          <a:xfrm>
            <a:off x="4374037" y="1513457"/>
            <a:ext cx="3044859" cy="244154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7126664" y="2828041"/>
            <a:ext cx="612742" cy="282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28CE855-C5A0-4D2B-9476-A8E179AC1596}"/>
              </a:ext>
            </a:extLst>
          </p:cNvPr>
          <p:cNvSpPr txBox="1"/>
          <p:nvPr/>
        </p:nvSpPr>
        <p:spPr>
          <a:xfrm>
            <a:off x="91154" y="5817885"/>
            <a:ext cx="856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>
                <a:hlinkClick r:id="rId4"/>
              </a:rPr>
              <a:t>https://docs.oracle.com/javase/tutorial/java/IandI/subclasses.html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07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F80F309-F17A-4B3F-AF62-B22B7DD04BA9}"/>
              </a:ext>
            </a:extLst>
          </p:cNvPr>
          <p:cNvSpPr txBox="1"/>
          <p:nvPr/>
        </p:nvSpPr>
        <p:spPr>
          <a:xfrm>
            <a:off x="0" y="103001"/>
            <a:ext cx="89154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#4: Demo reminder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23315DE-95A3-4C93-8623-ED508FE4DAF5}"/>
              </a:ext>
            </a:extLst>
          </p:cNvPr>
          <p:cNvSpPr txBox="1"/>
          <p:nvPr/>
        </p:nvSpPr>
        <p:spPr>
          <a:xfrm>
            <a:off x="343079" y="837319"/>
            <a:ext cx="845784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31493F"/>
                </a:solidFill>
              </a:rPr>
              <a:t>Source code for the main file, and all of the classes, should be available.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rgbClr val="31493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31493F"/>
                </a:solidFill>
              </a:rPr>
              <a:t>You should be able to show, in your code and in the terminal window, that you are able to: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Create the cars shown in the table, as verified with </a:t>
            </a:r>
            <a:r>
              <a:rPr lang="en-US" sz="2200" dirty="0" err="1">
                <a:solidFill>
                  <a:srgbClr val="002060"/>
                </a:solidFill>
              </a:rPr>
              <a:t>printInfo</a:t>
            </a:r>
            <a:r>
              <a:rPr lang="en-US" sz="2200" dirty="0">
                <a:solidFill>
                  <a:srgbClr val="002060"/>
                </a:solidFill>
              </a:rPr>
              <a:t>() statements.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Use the set methods to update different features to legitimate values, and to reject invalid values.</a:t>
            </a:r>
          </a:p>
          <a:p>
            <a:pPr lvl="2"/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 This can be confirmed using either </a:t>
            </a:r>
            <a:r>
              <a:rPr lang="en-US" sz="2200" dirty="0" err="1">
                <a:solidFill>
                  <a:srgbClr val="002060"/>
                </a:solidFill>
                <a:sym typeface="Wingdings" panose="05000000000000000000" pitchFamily="2" charset="2"/>
              </a:rPr>
              <a:t>printInfo</a:t>
            </a:r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 statements, or print statements embedded in your setting methods.</a:t>
            </a:r>
            <a:endParaRPr lang="en-US" sz="2200" dirty="0">
              <a:solidFill>
                <a:srgbClr val="00206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206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31493F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31493F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31493F"/>
              </a:solidFill>
            </a:endParaRPr>
          </a:p>
        </p:txBody>
      </p:sp>
      <p:pic>
        <p:nvPicPr>
          <p:cNvPr id="4" name="Picture 3" descr="Lab_for_First_Look_at_classes.pdf - Adobe Acrobat Reader DC">
            <a:extLst>
              <a:ext uri="{FF2B5EF4-FFF2-40B4-BE49-F238E27FC236}">
                <a16:creationId xmlns:a16="http://schemas.microsoft.com/office/drawing/2014/main" xmlns="" id="{01A4D361-A954-408C-BF65-249562BE33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32039" r="16711" b="29367"/>
          <a:stretch/>
        </p:blipFill>
        <p:spPr>
          <a:xfrm>
            <a:off x="2803358" y="4767707"/>
            <a:ext cx="6244389" cy="191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38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82EAC00-0723-4478-82AE-41368060B6D4}"/>
              </a:ext>
            </a:extLst>
          </p:cNvPr>
          <p:cNvSpPr txBox="1"/>
          <p:nvPr/>
        </p:nvSpPr>
        <p:spPr>
          <a:xfrm>
            <a:off x="0" y="66907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#4: For the demos – for determining partial credit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39D8092-9928-467C-BFE3-C56189060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34" y="896336"/>
            <a:ext cx="5212080" cy="261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54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CCCDF6-F5B8-4E16-87E8-4FBFEE3E49BD}"/>
              </a:ext>
            </a:extLst>
          </p:cNvPr>
          <p:cNvSpPr txBox="1"/>
          <p:nvPr/>
        </p:nvSpPr>
        <p:spPr>
          <a:xfrm>
            <a:off x="0" y="66907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#5: The Car Dealer Application with Inheritance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06AF018-8B56-4463-8E84-8A0D290EA338}"/>
              </a:ext>
            </a:extLst>
          </p:cNvPr>
          <p:cNvSpPr txBox="1"/>
          <p:nvPr/>
        </p:nvSpPr>
        <p:spPr>
          <a:xfrm>
            <a:off x="289117" y="884901"/>
            <a:ext cx="8565765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70C0"/>
                </a:solidFill>
              </a:rPr>
              <a:t>The big picture: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For the previous lab, you created three separate classes for the three different car models.</a:t>
            </a:r>
          </a:p>
          <a:p>
            <a:pPr marL="800100" lvl="1" indent="-342900">
              <a:buFont typeface="Wingdings" panose="05000000000000000000" pitchFamily="2" charset="2"/>
              <a:buChar char="à"/>
            </a:pPr>
            <a:r>
              <a:rPr lang="en-US" sz="2000" dirty="0">
                <a:solidFill>
                  <a:srgbClr val="0000CC"/>
                </a:solidFill>
              </a:rPr>
              <a:t>Many lines of code were identical across those classes – you could just copy and paste.</a:t>
            </a:r>
          </a:p>
          <a:p>
            <a:pPr marL="800100" lvl="1" indent="-342900">
              <a:buFont typeface="Wingdings" panose="05000000000000000000" pitchFamily="2" charset="2"/>
              <a:buChar char="à"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In general, this kind of redundancy is undesirable in Java, and avoidable if you make a superclass that contains the shared operations – individual classes can then inherit the superclass variables and methods, and also extend upon them.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In this lab, you will create such a superclass (“Car.java”) and then create new versions of the Corolla/Camry/Sienna classes that will extend upon the Car superclass, rather than just repeating code that is already in it.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7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CCCDF6-F5B8-4E16-87E8-4FBFEE3E49BD}"/>
              </a:ext>
            </a:extLst>
          </p:cNvPr>
          <p:cNvSpPr txBox="1"/>
          <p:nvPr/>
        </p:nvSpPr>
        <p:spPr>
          <a:xfrm>
            <a:off x="0" y="66907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#5: The Car Dealer Application with Inheritance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66B66A7-FD03-473B-BCF0-2E149B49AE9F}"/>
              </a:ext>
            </a:extLst>
          </p:cNvPr>
          <p:cNvSpPr txBox="1"/>
          <p:nvPr/>
        </p:nvSpPr>
        <p:spPr>
          <a:xfrm>
            <a:off x="289117" y="689788"/>
            <a:ext cx="8565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From </a:t>
            </a:r>
            <a:r>
              <a:rPr lang="en-US" sz="2000" dirty="0">
                <a:hlinkClick r:id="rId2"/>
              </a:rPr>
              <a:t>https://docs.oracle.com/javase/tutorial/java/concepts/inheritance.html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7" descr="What Is Inheritance? (The Java™ Tutorials &gt; Learning the Java Language &gt; Object-Oriented Programming Concepts) - Mozilla Firefox">
            <a:extLst>
              <a:ext uri="{FF2B5EF4-FFF2-40B4-BE49-F238E27FC236}">
                <a16:creationId xmlns:a16="http://schemas.microsoft.com/office/drawing/2014/main" xmlns="" id="{307707E8-31B8-41AD-A369-F4769D3BF9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2" t="9019" b="6308"/>
          <a:stretch/>
        </p:blipFill>
        <p:spPr>
          <a:xfrm>
            <a:off x="385011" y="1186116"/>
            <a:ext cx="8061158" cy="41970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801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CCCDF6-F5B8-4E16-87E8-4FBFEE3E49BD}"/>
              </a:ext>
            </a:extLst>
          </p:cNvPr>
          <p:cNvSpPr txBox="1"/>
          <p:nvPr/>
        </p:nvSpPr>
        <p:spPr>
          <a:xfrm>
            <a:off x="0" y="66907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#5: The Car Dealer Application with Inheritance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F0A126E-D4C0-4D2B-A5E4-D0BE92D4D8CA}"/>
              </a:ext>
            </a:extLst>
          </p:cNvPr>
          <p:cNvSpPr txBox="1"/>
          <p:nvPr/>
        </p:nvSpPr>
        <p:spPr>
          <a:xfrm>
            <a:off x="327217" y="689788"/>
            <a:ext cx="856576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70C0"/>
                </a:solidFill>
              </a:rPr>
              <a:t>For the lab: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First, you want to create your new Car superclass.  You’ll create this like you would create any other new class.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At the top of the Car class, you can include all the instance variables (= class fields) that you repeatedly declared across the different classes for the previous lab.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CC"/>
                </a:solidFill>
              </a:rPr>
              <a:t>Declare them as “protected” instead of private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CC"/>
                </a:solidFill>
              </a:rPr>
              <a:t>This allows subclasses to directly access these class fields, but other code (like the main application) cannot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322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CCCDF6-F5B8-4E16-87E8-4FBFEE3E49BD}"/>
              </a:ext>
            </a:extLst>
          </p:cNvPr>
          <p:cNvSpPr txBox="1"/>
          <p:nvPr/>
        </p:nvSpPr>
        <p:spPr>
          <a:xfrm>
            <a:off x="0" y="66907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#5: The Car Dealer Application with Inheritance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28CE855-C5A0-4D2B-9476-A8E179AC1596}"/>
              </a:ext>
            </a:extLst>
          </p:cNvPr>
          <p:cNvSpPr txBox="1"/>
          <p:nvPr/>
        </p:nvSpPr>
        <p:spPr>
          <a:xfrm>
            <a:off x="327217" y="689788"/>
            <a:ext cx="856576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</a:rPr>
              <a:t>Next: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You should have several methods that appear strictly identical across your individual classes from last lab.   You should place these repeated methods in your new Car superclass.  These methods include: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The set methods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The get methods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The print info methods</a:t>
            </a:r>
          </a:p>
          <a:p>
            <a:pPr lvl="1"/>
            <a:endParaRPr lang="en-US" sz="2000" dirty="0">
              <a:solidFill>
                <a:srgbClr val="7030A0"/>
              </a:solidFill>
            </a:endParaRPr>
          </a:p>
          <a:p>
            <a:pPr lvl="1"/>
            <a:r>
              <a:rPr lang="en-US" sz="2000" dirty="0"/>
              <a:t>Adding these methods to the superclass will be the top priority for this lab.  If you find other methods you can move to the superclass, though, please feel free!</a:t>
            </a:r>
          </a:p>
          <a:p>
            <a:pPr marL="457200" indent="-457200">
              <a:buFont typeface="+mj-lt"/>
              <a:buAutoNum type="arabicPeriod" startAt="3"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4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CCCDF6-F5B8-4E16-87E8-4FBFEE3E49BD}"/>
              </a:ext>
            </a:extLst>
          </p:cNvPr>
          <p:cNvSpPr txBox="1"/>
          <p:nvPr/>
        </p:nvSpPr>
        <p:spPr>
          <a:xfrm>
            <a:off x="0" y="66907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#5: The Car Dealer Application with Inheritance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28CE855-C5A0-4D2B-9476-A8E179AC1596}"/>
              </a:ext>
            </a:extLst>
          </p:cNvPr>
          <p:cNvSpPr txBox="1"/>
          <p:nvPr/>
        </p:nvSpPr>
        <p:spPr>
          <a:xfrm>
            <a:off x="327217" y="689788"/>
            <a:ext cx="856576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</a:rPr>
              <a:t>Next (2.3 in instructions):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You can now start changing your individual classes from last lab.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CC"/>
                </a:solidFill>
              </a:rPr>
              <a:t>First, you’ll want to add the extends statement to the class header; this says that everything from the Car superclass should be inherited.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CC"/>
                </a:solidFill>
              </a:rPr>
              <a:t>Example: </a:t>
            </a:r>
            <a:r>
              <a:rPr lang="en-US" dirty="0"/>
              <a:t>public class Corolla extends Car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sz="2000" dirty="0">
                <a:solidFill>
                  <a:srgbClr val="002060"/>
                </a:solidFill>
              </a:rPr>
              <a:t>You can get rid of any class field declarations or methods that are now in your Car superclass.</a:t>
            </a:r>
          </a:p>
          <a:p>
            <a:pPr marL="457200" indent="-457200">
              <a:buFont typeface="+mj-lt"/>
              <a:buAutoNum type="arabicPeriod" startAt="4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047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CCCDF6-F5B8-4E16-87E8-4FBFEE3E49BD}"/>
              </a:ext>
            </a:extLst>
          </p:cNvPr>
          <p:cNvSpPr txBox="1"/>
          <p:nvPr/>
        </p:nvSpPr>
        <p:spPr>
          <a:xfrm>
            <a:off x="0" y="66907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#5: The Car Dealer Application with Inheritance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28CE855-C5A0-4D2B-9476-A8E179AC1596}"/>
              </a:ext>
            </a:extLst>
          </p:cNvPr>
          <p:cNvSpPr txBox="1"/>
          <p:nvPr/>
        </p:nvSpPr>
        <p:spPr>
          <a:xfrm>
            <a:off x="327217" y="689788"/>
            <a:ext cx="856576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instructions recommend the following steps for your constructors: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In the default constructor: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Assign all class field values (this may involve moving some assignments into the constructor that were previously outside of it).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Remember that the superclass only declared the variables, and did not assign values to them</a:t>
            </a:r>
            <a:r>
              <a:rPr lang="en-US" sz="20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You cannot assign these values outside of the constructor.  Example:</a:t>
            </a:r>
            <a:endParaRPr lang="en-US" sz="2000" dirty="0">
              <a:solidFill>
                <a:srgbClr val="002060"/>
              </a:solidFill>
            </a:endParaRPr>
          </a:p>
          <a:p>
            <a:pPr lvl="1"/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4" name="Picture 3" descr="C:\Users\kmc51\Desktop\SuperTest.java - Notepad++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" t="24996" r="48165" b="39155"/>
          <a:stretch/>
        </p:blipFill>
        <p:spPr>
          <a:xfrm>
            <a:off x="479883" y="3797849"/>
            <a:ext cx="2948753" cy="1400175"/>
          </a:xfrm>
          <a:prstGeom prst="rect">
            <a:avLst/>
          </a:prstGeom>
        </p:spPr>
      </p:pic>
      <p:pic>
        <p:nvPicPr>
          <p:cNvPr id="5" name="Picture 4" descr="C:\Users\kmc51\Desktop\SubTest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" t="24396" r="14436" b="10491"/>
          <a:stretch/>
        </p:blipFill>
        <p:spPr>
          <a:xfrm>
            <a:off x="3670021" y="3797849"/>
            <a:ext cx="49815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50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2439</TotalTime>
  <Words>894</Words>
  <Application>Microsoft Office PowerPoint</Application>
  <PresentationFormat>On-screen Show (4:3)</PresentationFormat>
  <Paragraphs>87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Cox, Karin M</cp:lastModifiedBy>
  <cp:revision>152</cp:revision>
  <dcterms:created xsi:type="dcterms:W3CDTF">2020-01-08T21:39:42Z</dcterms:created>
  <dcterms:modified xsi:type="dcterms:W3CDTF">2020-02-10T15:31:20Z</dcterms:modified>
</cp:coreProperties>
</file>