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6" r:id="rId3"/>
    <p:sldId id="265" r:id="rId4"/>
    <p:sldId id="267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470" y="96"/>
      </p:cViewPr>
      <p:guideLst>
        <p:guide orient="horz" pos="2184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B2AA5-E87B-40EE-A8E8-7C112AC2633E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D79CD-ED12-45C6-BD4E-541D89772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1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D79CD-ED12-45C6-BD4E-541D897729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6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0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9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1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6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8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0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8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3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27E2-21C7-4845-8AF8-029C3A20D456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0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827E2-21C7-4845-8AF8-029C3A20D456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00A96-1764-40A0-B262-D394ABC5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9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428" y="370114"/>
            <a:ext cx="7979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Assignment #3: Due 11:59PM on Friday, March 4th, 2016</a:t>
            </a:r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5428" y="972836"/>
            <a:ext cx="79792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Full details: people.cs.pitt.edu/~</a:t>
            </a:r>
            <a:r>
              <a:rPr lang="en-US" sz="2000" dirty="0" err="1" smtClean="0"/>
              <a:t>ramirez</a:t>
            </a:r>
            <a:r>
              <a:rPr lang="en-US" sz="2000" dirty="0" smtClean="0"/>
              <a:t>/cs445/assigs/assig3/assig3.htm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 smtClean="0"/>
              <a:t>Principal objective</a:t>
            </a:r>
            <a:r>
              <a:rPr lang="en-US" sz="2000" dirty="0" smtClean="0"/>
              <a:t>: Create and test a version of the </a:t>
            </a:r>
            <a:r>
              <a:rPr lang="en-US" sz="2000" dirty="0" err="1" smtClean="0"/>
              <a:t>StringBuilder</a:t>
            </a:r>
            <a:r>
              <a:rPr lang="en-US" sz="2000" dirty="0" smtClean="0"/>
              <a:t> class, relying on linked lists </a:t>
            </a:r>
            <a:r>
              <a:rPr lang="en-US" sz="2000" u="sng" dirty="0" smtClean="0"/>
              <a:t>and recursion</a:t>
            </a:r>
            <a:r>
              <a:rPr lang="en-US" sz="2000" dirty="0" smtClean="0"/>
              <a:t> in the implementation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Make note of all the files provided to you: </a:t>
            </a:r>
          </a:p>
          <a:p>
            <a:endParaRPr lang="en-US" dirty="0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243751"/>
              </p:ext>
            </p:extLst>
          </p:nvPr>
        </p:nvGraphicFramePr>
        <p:xfrm>
          <a:off x="807705" y="3028559"/>
          <a:ext cx="7454900" cy="2526030"/>
        </p:xfrm>
        <a:graphic>
          <a:graphicData uri="http://schemas.openxmlformats.org/drawingml/2006/table">
            <a:tbl>
              <a:tblPr/>
              <a:tblGrid>
                <a:gridCol w="2780116"/>
                <a:gridCol w="4674784"/>
              </a:tblGrid>
              <a:tr h="278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Assignment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instructions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website, as html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MyStringBuilder.java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Skeletal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implementation (reminder of methods you need to create)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MyStringBuilder2.java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  <a:r>
                        <a:rPr lang="en-US" sz="18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functionality as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MyStringBuilder</a:t>
                      </a:r>
                      <a:r>
                        <a:rPr lang="en-US" sz="18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, but must use recursion instead of loops</a:t>
                      </a:r>
                      <a:endParaRPr lang="en-US" sz="18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Assig3.java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program (do not alter)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A3Out.txt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Assig3, you should replicate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Assig3B.java</a:t>
                      </a:r>
                      <a:endParaRPr lang="en-US" sz="18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Similar</a:t>
                      </a:r>
                      <a:r>
                        <a:rPr lang="en-US" sz="18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to Assig2B for Assignment #2, except you add MyStringBuilder2 as a 4</a:t>
                      </a:r>
                      <a:r>
                        <a:rPr lang="en-US" sz="1800" b="0" i="0" u="none" strike="noStrike" baseline="30000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th</a:t>
                      </a:r>
                      <a:r>
                        <a:rPr lang="en-US" sz="1800" b="0" i="0" u="none" strike="noStrike" baseline="0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test case</a:t>
                      </a:r>
                      <a:endParaRPr lang="en-US" sz="1800" b="0" i="0" u="none" strike="noStrike" dirty="0" smtClean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42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885" y="461208"/>
            <a:ext cx="79792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As before, two sample components of MyStringBuilder2 have been prepared for you: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 constructor that takes a String and converts it into a new MyStringBuilder2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 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() method that returns a String representation of the MyStringBuilder2 data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next few slides will go through </a:t>
            </a:r>
            <a:r>
              <a:rPr lang="en-US" sz="2000" dirty="0" smtClean="0"/>
              <a:t>these samples </a:t>
            </a:r>
            <a:r>
              <a:rPr lang="en-US" sz="2000" dirty="0" smtClean="0"/>
              <a:t>in detail:</a:t>
            </a:r>
          </a:p>
        </p:txBody>
      </p:sp>
    </p:spTree>
    <p:extLst>
      <p:ext uri="{BB962C8B-B14F-4D97-AF65-F5344CB8AC3E}">
        <p14:creationId xmlns:p14="http://schemas.microsoft.com/office/powerpoint/2010/main" val="410589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655" t="10635" r="55774" b="12667"/>
          <a:stretch/>
        </p:blipFill>
        <p:spPr>
          <a:xfrm>
            <a:off x="159658" y="190191"/>
            <a:ext cx="6183086" cy="65749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42744" y="20682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Constructor example</a:t>
            </a:r>
            <a:r>
              <a:rPr lang="en-US" dirty="0" smtClean="0"/>
              <a:t> </a:t>
            </a:r>
          </a:p>
          <a:p>
            <a:endParaRPr lang="en-US" u="sng" dirty="0"/>
          </a:p>
        </p:txBody>
      </p:sp>
      <p:grpSp>
        <p:nvGrpSpPr>
          <p:cNvPr id="8" name="Group 7"/>
          <p:cNvGrpSpPr/>
          <p:nvPr/>
        </p:nvGrpSpPr>
        <p:grpSpPr>
          <a:xfrm>
            <a:off x="4332514" y="370114"/>
            <a:ext cx="2253342" cy="1295400"/>
            <a:chOff x="4332514" y="370114"/>
            <a:chExt cx="2253342" cy="1295400"/>
          </a:xfrm>
        </p:grpSpPr>
        <p:sp>
          <p:nvSpPr>
            <p:cNvPr id="6" name="Right Brace 5"/>
            <p:cNvSpPr/>
            <p:nvPr/>
          </p:nvSpPr>
          <p:spPr>
            <a:xfrm>
              <a:off x="4332514" y="370114"/>
              <a:ext cx="277586" cy="1295400"/>
            </a:xfrm>
            <a:prstGeom prst="rightBrace">
              <a:avLst>
                <a:gd name="adj1" fmla="val 8333"/>
                <a:gd name="adj2" fmla="val 5084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05350" y="853160"/>
              <a:ext cx="1880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Check for special cases</a:t>
              </a:r>
              <a:endParaRPr lang="en-US" sz="1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054450" y="749316"/>
            <a:ext cx="4833713" cy="1412834"/>
            <a:chOff x="2054450" y="749316"/>
            <a:chExt cx="4833713" cy="1412834"/>
          </a:xfrm>
        </p:grpSpPr>
        <p:grpSp>
          <p:nvGrpSpPr>
            <p:cNvPr id="18" name="Group 17"/>
            <p:cNvGrpSpPr/>
            <p:nvPr/>
          </p:nvGrpSpPr>
          <p:grpSpPr>
            <a:xfrm>
              <a:off x="2054450" y="749316"/>
              <a:ext cx="4833713" cy="1412834"/>
              <a:chOff x="1984828" y="716658"/>
              <a:chExt cx="4833713" cy="1412834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1984828" y="716658"/>
                <a:ext cx="2946401" cy="54608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4938035" y="1175385"/>
                <a:ext cx="188050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Call private method </a:t>
                </a:r>
                <a:r>
                  <a:rPr lang="en-US" sz="1400" dirty="0" err="1" smtClean="0"/>
                  <a:t>makeBuilder</a:t>
                </a:r>
                <a:r>
                  <a:rPr lang="en-US" sz="1400" dirty="0" smtClean="0"/>
                  <a:t>, passing the String s and character position 0</a:t>
                </a:r>
                <a:endParaRPr lang="en-US" sz="1400" dirty="0"/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H="1">
              <a:off x="2445889" y="1769358"/>
              <a:ext cx="2474454" cy="3860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459185" y="2155371"/>
            <a:ext cx="2253342" cy="4288972"/>
            <a:chOff x="4332514" y="370113"/>
            <a:chExt cx="2253342" cy="3436771"/>
          </a:xfrm>
        </p:grpSpPr>
        <p:sp>
          <p:nvSpPr>
            <p:cNvPr id="26" name="Right Brace 25"/>
            <p:cNvSpPr/>
            <p:nvPr/>
          </p:nvSpPr>
          <p:spPr>
            <a:xfrm>
              <a:off x="4332514" y="370113"/>
              <a:ext cx="277586" cy="3436771"/>
            </a:xfrm>
            <a:prstGeom prst="rightBrace">
              <a:avLst>
                <a:gd name="adj1" fmla="val 8333"/>
                <a:gd name="adj2" fmla="val 5084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05350" y="1690369"/>
              <a:ext cx="1880506" cy="937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makeBuilder</a:t>
              </a:r>
              <a:r>
                <a:rPr lang="en-US" sz="1400" dirty="0" smtClean="0"/>
                <a:t> will use a series of recursive calls to create the linked list that stores the characters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727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655" t="10635" r="55774" b="12667"/>
          <a:stretch/>
        </p:blipFill>
        <p:spPr>
          <a:xfrm>
            <a:off x="119715" y="232315"/>
            <a:ext cx="6183086" cy="657497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941458" y="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Constructor example: </a:t>
            </a:r>
          </a:p>
          <a:p>
            <a:r>
              <a:rPr lang="en-US" dirty="0" smtClean="0"/>
              <a:t>s  = “cat” </a:t>
            </a:r>
          </a:p>
          <a:p>
            <a:r>
              <a:rPr lang="en-US" dirty="0" err="1" smtClean="0"/>
              <a:t>s.length</a:t>
            </a:r>
            <a:r>
              <a:rPr lang="en-US" dirty="0" smtClean="0"/>
              <a:t>()-1 = 2</a:t>
            </a:r>
          </a:p>
          <a:p>
            <a:endParaRPr lang="en-US" u="sng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970432" y="751114"/>
            <a:ext cx="369997" cy="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033545" y="2275114"/>
            <a:ext cx="369997" cy="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429429" y="1458282"/>
            <a:ext cx="1315427" cy="2804888"/>
            <a:chOff x="7429429" y="1458282"/>
            <a:chExt cx="1315427" cy="2804888"/>
          </a:xfrm>
        </p:grpSpPr>
        <p:sp>
          <p:nvSpPr>
            <p:cNvPr id="29" name="TextBox 28"/>
            <p:cNvSpPr txBox="1"/>
            <p:nvPr/>
          </p:nvSpPr>
          <p:spPr>
            <a:xfrm>
              <a:off x="7429429" y="1458282"/>
              <a:ext cx="12010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 smtClean="0"/>
                <a:t>Call stack</a:t>
              </a:r>
              <a:r>
                <a:rPr lang="en-US" sz="1400" dirty="0" smtClean="0"/>
                <a:t>:</a:t>
              </a:r>
              <a:r>
                <a:rPr lang="en-US" sz="1400" u="sng" dirty="0" smtClean="0"/>
                <a:t> </a:t>
              </a:r>
              <a:r>
                <a:rPr lang="en-US" sz="1400" dirty="0" smtClean="0"/>
                <a:t> 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7429429" y="3505200"/>
              <a:ext cx="1315427" cy="757970"/>
              <a:chOff x="5907315" y="3298372"/>
              <a:chExt cx="1629229" cy="778329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5907315" y="3298372"/>
                <a:ext cx="1244889" cy="778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07315" y="3318205"/>
                <a:ext cx="1540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makeBuilder</a:t>
                </a:r>
                <a:r>
                  <a:rPr lang="en-US" u="sng" dirty="0" smtClean="0"/>
                  <a:t> </a:t>
                </a:r>
                <a:r>
                  <a:rPr lang="en-US" dirty="0" smtClean="0"/>
                  <a:t> 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996216" y="3615035"/>
                <a:ext cx="15403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s </a:t>
                </a:r>
                <a:r>
                  <a:rPr lang="en-US" sz="1200" dirty="0" smtClean="0">
                    <a:sym typeface="Wingdings" panose="05000000000000000000" pitchFamily="2" charset="2"/>
                  </a:rPr>
                  <a:t> “cat”</a:t>
                </a:r>
              </a:p>
              <a:p>
                <a:r>
                  <a:rPr lang="en-US" sz="1200" dirty="0" err="1" smtClean="0">
                    <a:sym typeface="Wingdings" panose="05000000000000000000" pitchFamily="2" charset="2"/>
                  </a:rPr>
                  <a:t>pos</a:t>
                </a:r>
                <a:r>
                  <a:rPr lang="en-US" sz="1200" dirty="0" smtClean="0">
                    <a:sym typeface="Wingdings" panose="05000000000000000000" pitchFamily="2" charset="2"/>
                  </a:rPr>
                  <a:t> = 0</a:t>
                </a:r>
                <a:r>
                  <a:rPr lang="en-US" sz="1200" u="sng" dirty="0" smtClean="0"/>
                  <a:t> </a:t>
                </a:r>
                <a:r>
                  <a:rPr lang="en-US" sz="1200" dirty="0" smtClean="0"/>
                  <a:t> </a:t>
                </a:r>
              </a:p>
            </p:txBody>
          </p:sp>
        </p:grpSp>
      </p:grpSp>
      <p:cxnSp>
        <p:nvCxnSpPr>
          <p:cNvPr id="42" name="Straight Arrow Connector 41"/>
          <p:cNvCxnSpPr/>
          <p:nvPr/>
        </p:nvCxnSpPr>
        <p:spPr>
          <a:xfrm flipH="1">
            <a:off x="2238091" y="3812051"/>
            <a:ext cx="369997" cy="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7429429" y="2643679"/>
            <a:ext cx="1335670" cy="851864"/>
            <a:chOff x="6941458" y="4587835"/>
            <a:chExt cx="1335670" cy="757970"/>
          </a:xfrm>
        </p:grpSpPr>
        <p:sp>
          <p:nvSpPr>
            <p:cNvPr id="44" name="TextBox 43"/>
            <p:cNvSpPr txBox="1"/>
            <p:nvPr/>
          </p:nvSpPr>
          <p:spPr>
            <a:xfrm>
              <a:off x="6961701" y="4587835"/>
              <a:ext cx="1243649" cy="359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makeBuilder</a:t>
              </a:r>
              <a:r>
                <a:rPr lang="en-US" u="sng" dirty="0" smtClean="0"/>
                <a:t> </a:t>
              </a:r>
              <a:r>
                <a:rPr lang="en-US" dirty="0" smtClean="0"/>
                <a:t>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033479" y="4876902"/>
              <a:ext cx="12436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 </a:t>
              </a:r>
              <a:r>
                <a:rPr lang="en-US" sz="1200" dirty="0" smtClean="0">
                  <a:sym typeface="Wingdings" panose="05000000000000000000" pitchFamily="2" charset="2"/>
                </a:rPr>
                <a:t> “cat”</a:t>
              </a:r>
            </a:p>
            <a:p>
              <a:r>
                <a:rPr lang="en-US" sz="1200" dirty="0" err="1" smtClean="0">
                  <a:sym typeface="Wingdings" panose="05000000000000000000" pitchFamily="2" charset="2"/>
                </a:rPr>
                <a:t>pos</a:t>
              </a:r>
              <a:r>
                <a:rPr lang="en-US" sz="1200" dirty="0" smtClean="0">
                  <a:sym typeface="Wingdings" panose="05000000000000000000" pitchFamily="2" charset="2"/>
                </a:rPr>
                <a:t> = 1</a:t>
              </a:r>
              <a:endParaRPr lang="en-US" sz="1200" dirty="0" smtClean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941458" y="4587835"/>
              <a:ext cx="1005114" cy="7579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 flipH="1">
            <a:off x="3130190" y="2271399"/>
            <a:ext cx="369997" cy="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368189" y="3808337"/>
            <a:ext cx="369997" cy="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416219" y="1718122"/>
            <a:ext cx="1256511" cy="921192"/>
            <a:chOff x="6487452" y="4482907"/>
            <a:chExt cx="1256511" cy="921192"/>
          </a:xfrm>
        </p:grpSpPr>
        <p:sp>
          <p:nvSpPr>
            <p:cNvPr id="57" name="TextBox 56"/>
            <p:cNvSpPr txBox="1"/>
            <p:nvPr/>
          </p:nvSpPr>
          <p:spPr>
            <a:xfrm>
              <a:off x="6496093" y="4552235"/>
              <a:ext cx="1005114" cy="8518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500314" y="4888959"/>
              <a:ext cx="12436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 </a:t>
              </a:r>
              <a:r>
                <a:rPr lang="en-US" sz="1200" dirty="0" smtClean="0">
                  <a:sym typeface="Wingdings" panose="05000000000000000000" pitchFamily="2" charset="2"/>
                </a:rPr>
                <a:t> “cat”</a:t>
              </a:r>
            </a:p>
            <a:p>
              <a:r>
                <a:rPr lang="en-US" sz="1200" dirty="0" err="1" smtClean="0">
                  <a:sym typeface="Wingdings" panose="05000000000000000000" pitchFamily="2" charset="2"/>
                </a:rPr>
                <a:t>pos</a:t>
              </a:r>
              <a:r>
                <a:rPr lang="en-US" sz="1200" dirty="0" smtClean="0">
                  <a:sym typeface="Wingdings" panose="05000000000000000000" pitchFamily="2" charset="2"/>
                </a:rPr>
                <a:t> = 2</a:t>
              </a:r>
              <a:r>
                <a:rPr lang="en-US" sz="1200" u="sng" dirty="0" smtClean="0"/>
                <a:t> </a:t>
              </a:r>
              <a:r>
                <a:rPr lang="en-US" sz="1200" dirty="0" smtClean="0"/>
                <a:t>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487452" y="4482907"/>
              <a:ext cx="1243649" cy="359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makeBuilder</a:t>
              </a:r>
              <a:r>
                <a:rPr lang="en-US" u="sng" dirty="0" smtClean="0"/>
                <a:t> </a:t>
              </a:r>
              <a:r>
                <a:rPr lang="en-US" dirty="0" smtClean="0"/>
                <a:t> </a:t>
              </a:r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 flipH="1">
            <a:off x="3211258" y="2267684"/>
            <a:ext cx="369997" cy="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2369046" y="4427303"/>
            <a:ext cx="369997" cy="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2998943" y="5014601"/>
            <a:ext cx="369997" cy="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663254" y="734044"/>
            <a:ext cx="1201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Linked list</a:t>
            </a:r>
            <a:r>
              <a:rPr lang="en-US" sz="1600" dirty="0" smtClean="0"/>
              <a:t>:</a:t>
            </a:r>
            <a:r>
              <a:rPr lang="en-US" sz="1600" u="sng" dirty="0" smtClean="0"/>
              <a:t> </a:t>
            </a:r>
            <a:r>
              <a:rPr lang="en-US" sz="1600" dirty="0" smtClean="0"/>
              <a:t> </a:t>
            </a:r>
          </a:p>
        </p:txBody>
      </p:sp>
      <p:graphicFrame>
        <p:nvGraphicFramePr>
          <p:cNvPr id="6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699236"/>
              </p:ext>
            </p:extLst>
          </p:nvPr>
        </p:nvGraphicFramePr>
        <p:xfrm>
          <a:off x="4661061" y="1056408"/>
          <a:ext cx="1040070" cy="334968"/>
        </p:xfrm>
        <a:graphic>
          <a:graphicData uri="http://schemas.openxmlformats.org/drawingml/2006/table">
            <a:tbl>
              <a:tblPr/>
              <a:tblGrid>
                <a:gridCol w="520035"/>
                <a:gridCol w="520035"/>
              </a:tblGrid>
              <a:tr h="245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null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649910" y="1391376"/>
            <a:ext cx="1040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f</a:t>
            </a:r>
            <a:r>
              <a:rPr lang="en-US" sz="1200" dirty="0" err="1" smtClean="0"/>
              <a:t>irstC</a:t>
            </a:r>
            <a:endParaRPr lang="en-US" sz="1200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1785433" y="5189303"/>
            <a:ext cx="369997" cy="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128214" y="1387421"/>
            <a:ext cx="1040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lastC</a:t>
            </a:r>
            <a:endParaRPr lang="en-US" sz="1200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1415436" y="5341703"/>
            <a:ext cx="369997" cy="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500187" y="3953421"/>
            <a:ext cx="369997" cy="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437532"/>
              </p:ext>
            </p:extLst>
          </p:nvPr>
        </p:nvGraphicFramePr>
        <p:xfrm>
          <a:off x="3086429" y="1056408"/>
          <a:ext cx="1040070" cy="334968"/>
        </p:xfrm>
        <a:graphic>
          <a:graphicData uri="http://schemas.openxmlformats.org/drawingml/2006/table">
            <a:tbl>
              <a:tblPr/>
              <a:tblGrid>
                <a:gridCol w="520035"/>
                <a:gridCol w="520035"/>
              </a:tblGrid>
              <a:tr h="245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3" name="AutoShape 45"/>
          <p:cNvCxnSpPr>
            <a:cxnSpLocks noChangeShapeType="1"/>
          </p:cNvCxnSpPr>
          <p:nvPr/>
        </p:nvCxnSpPr>
        <p:spPr bwMode="auto">
          <a:xfrm>
            <a:off x="3788011" y="1231603"/>
            <a:ext cx="723900" cy="0"/>
          </a:xfrm>
          <a:prstGeom prst="straightConnector1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2822524" y="1371808"/>
            <a:ext cx="1040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f</a:t>
            </a:r>
            <a:r>
              <a:rPr lang="en-US" sz="1200" dirty="0" err="1" smtClean="0"/>
              <a:t>irstC</a:t>
            </a:r>
            <a:endParaRPr lang="en-US" sz="1200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1349240" y="4083519"/>
            <a:ext cx="369997" cy="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638789" y="3946548"/>
            <a:ext cx="369997" cy="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7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190592"/>
              </p:ext>
            </p:extLst>
          </p:nvPr>
        </p:nvGraphicFramePr>
        <p:xfrm>
          <a:off x="1823097" y="1052453"/>
          <a:ext cx="1040070" cy="334968"/>
        </p:xfrm>
        <a:graphic>
          <a:graphicData uri="http://schemas.openxmlformats.org/drawingml/2006/table">
            <a:tbl>
              <a:tblPr/>
              <a:tblGrid>
                <a:gridCol w="520035"/>
                <a:gridCol w="520035"/>
              </a:tblGrid>
              <a:tr h="245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9" name="AutoShape 45"/>
          <p:cNvCxnSpPr>
            <a:cxnSpLocks noChangeShapeType="1"/>
          </p:cNvCxnSpPr>
          <p:nvPr/>
        </p:nvCxnSpPr>
        <p:spPr bwMode="auto">
          <a:xfrm>
            <a:off x="2460574" y="1231603"/>
            <a:ext cx="723900" cy="0"/>
          </a:xfrm>
          <a:prstGeom prst="straightConnector1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1" name="TextBox 80"/>
          <p:cNvSpPr txBox="1"/>
          <p:nvPr/>
        </p:nvSpPr>
        <p:spPr>
          <a:xfrm>
            <a:off x="1536639" y="1369766"/>
            <a:ext cx="1040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f</a:t>
            </a:r>
            <a:r>
              <a:rPr lang="en-US" sz="1200" dirty="0" err="1" smtClean="0"/>
              <a:t>irstC</a:t>
            </a:r>
            <a:endParaRPr lang="en-US" sz="1200" dirty="0"/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1528535" y="4094984"/>
            <a:ext cx="369997" cy="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375131" y="1920259"/>
            <a:ext cx="369997" cy="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38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/>
      <p:bldP spid="67" grpId="1"/>
      <p:bldP spid="69" grpId="0"/>
      <p:bldP spid="75" grpId="0"/>
      <p:bldP spid="75" grpId="1"/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171" t="15072" r="66049" b="54098"/>
          <a:stretch/>
        </p:blipFill>
        <p:spPr>
          <a:xfrm>
            <a:off x="360025" y="270019"/>
            <a:ext cx="4081346" cy="26428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41458" y="0"/>
            <a:ext cx="2202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Example</a:t>
            </a:r>
            <a:r>
              <a:rPr lang="en-US" dirty="0" smtClean="0"/>
              <a:t>: </a:t>
            </a:r>
          </a:p>
          <a:p>
            <a:r>
              <a:rPr lang="en-US" dirty="0" smtClean="0"/>
              <a:t>Assume “cat” already stored in the </a:t>
            </a:r>
            <a:r>
              <a:rPr lang="en-US" dirty="0" err="1" smtClean="0"/>
              <a:t>stringbuilder</a:t>
            </a:r>
            <a:r>
              <a:rPr lang="en-US" dirty="0" smtClean="0"/>
              <a:t> linked list</a:t>
            </a:r>
          </a:p>
          <a:p>
            <a:endParaRPr lang="en-US" u="sng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15699" y="500743"/>
            <a:ext cx="369997" cy="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759984" y="799431"/>
            <a:ext cx="369997" cy="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466066" y="940946"/>
            <a:ext cx="369997" cy="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56437"/>
              </p:ext>
            </p:extLst>
          </p:nvPr>
        </p:nvGraphicFramePr>
        <p:xfrm>
          <a:off x="555172" y="3373303"/>
          <a:ext cx="2830284" cy="458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428"/>
                <a:gridCol w="943428"/>
                <a:gridCol w="943428"/>
              </a:tblGrid>
              <a:tr h="4584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81400" y="3373303"/>
            <a:ext cx="46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566619" y="2878355"/>
            <a:ext cx="1201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Linked list</a:t>
            </a:r>
            <a:r>
              <a:rPr lang="en-US" sz="1600" dirty="0" smtClean="0"/>
              <a:t>:</a:t>
            </a:r>
            <a:r>
              <a:rPr lang="en-US" sz="1600" u="sng" dirty="0" smtClean="0"/>
              <a:t> </a:t>
            </a:r>
            <a:r>
              <a:rPr lang="en-US" sz="1600" dirty="0" smtClean="0"/>
              <a:t> </a:t>
            </a:r>
          </a:p>
        </p:txBody>
      </p:sp>
      <p:graphicFrame>
        <p:nvGraphicFramePr>
          <p:cNvPr id="1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572883"/>
              </p:ext>
            </p:extLst>
          </p:nvPr>
        </p:nvGraphicFramePr>
        <p:xfrm>
          <a:off x="7141251" y="3357113"/>
          <a:ext cx="1040070" cy="334968"/>
        </p:xfrm>
        <a:graphic>
          <a:graphicData uri="http://schemas.openxmlformats.org/drawingml/2006/table">
            <a:tbl>
              <a:tblPr/>
              <a:tblGrid>
                <a:gridCol w="520035"/>
                <a:gridCol w="520035"/>
              </a:tblGrid>
              <a:tr h="245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null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941458" y="3670471"/>
            <a:ext cx="1040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lastC</a:t>
            </a:r>
            <a:endParaRPr lang="en-US" sz="1200" dirty="0"/>
          </a:p>
        </p:txBody>
      </p:sp>
      <p:graphicFrame>
        <p:nvGraphicFramePr>
          <p:cNvPr id="1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830848"/>
              </p:ext>
            </p:extLst>
          </p:nvPr>
        </p:nvGraphicFramePr>
        <p:xfrm>
          <a:off x="5566619" y="3357113"/>
          <a:ext cx="1040070" cy="334968"/>
        </p:xfrm>
        <a:graphic>
          <a:graphicData uri="http://schemas.openxmlformats.org/drawingml/2006/table">
            <a:tbl>
              <a:tblPr/>
              <a:tblGrid>
                <a:gridCol w="520035"/>
                <a:gridCol w="520035"/>
              </a:tblGrid>
              <a:tr h="245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7" name="AutoShape 45"/>
          <p:cNvCxnSpPr>
            <a:cxnSpLocks noChangeShapeType="1"/>
          </p:cNvCxnSpPr>
          <p:nvPr/>
        </p:nvCxnSpPr>
        <p:spPr bwMode="auto">
          <a:xfrm>
            <a:off x="6268201" y="3532308"/>
            <a:ext cx="723900" cy="0"/>
          </a:xfrm>
          <a:prstGeom prst="straightConnector1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080431"/>
              </p:ext>
            </p:extLst>
          </p:nvPr>
        </p:nvGraphicFramePr>
        <p:xfrm>
          <a:off x="4303287" y="3353158"/>
          <a:ext cx="1040070" cy="334968"/>
        </p:xfrm>
        <a:graphic>
          <a:graphicData uri="http://schemas.openxmlformats.org/drawingml/2006/table">
            <a:tbl>
              <a:tblPr/>
              <a:tblGrid>
                <a:gridCol w="520035"/>
                <a:gridCol w="520035"/>
              </a:tblGrid>
              <a:tr h="245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564" marB="45564" horzOverflow="overflow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0" name="AutoShape 45"/>
          <p:cNvCxnSpPr>
            <a:cxnSpLocks noChangeShapeType="1"/>
          </p:cNvCxnSpPr>
          <p:nvPr/>
        </p:nvCxnSpPr>
        <p:spPr bwMode="auto">
          <a:xfrm>
            <a:off x="4940764" y="3532308"/>
            <a:ext cx="723900" cy="0"/>
          </a:xfrm>
          <a:prstGeom prst="straightConnector1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4016829" y="3670471"/>
            <a:ext cx="1040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f</a:t>
            </a:r>
            <a:r>
              <a:rPr lang="en-US" sz="1200" dirty="0" err="1" smtClean="0"/>
              <a:t>irstC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40103" y="1517888"/>
            <a:ext cx="369997" cy="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389987" y="2160145"/>
            <a:ext cx="369997" cy="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217180" y="2323431"/>
            <a:ext cx="369997" cy="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303287" y="1516358"/>
            <a:ext cx="369997" cy="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523869" y="2174083"/>
            <a:ext cx="369997" cy="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5543" y="34671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741714" y="346141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383837" y="2326483"/>
            <a:ext cx="369997" cy="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388658" y="1516358"/>
            <a:ext cx="369997" cy="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523869" y="2147737"/>
            <a:ext cx="369997" cy="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33476" y="346141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460035" y="2326481"/>
            <a:ext cx="369997" cy="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488285" y="1516358"/>
            <a:ext cx="369997" cy="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051121" y="1842930"/>
            <a:ext cx="369997" cy="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18864" y="2718367"/>
            <a:ext cx="369997" cy="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39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28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</TotalTime>
  <Words>287</Words>
  <Application>Microsoft Office PowerPoint</Application>
  <PresentationFormat>On-screen Show (4:3)</PresentationFormat>
  <Paragraphs>63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76</cp:revision>
  <dcterms:created xsi:type="dcterms:W3CDTF">2016-01-19T04:00:55Z</dcterms:created>
  <dcterms:modified xsi:type="dcterms:W3CDTF">2016-02-26T05:46:14Z</dcterms:modified>
</cp:coreProperties>
</file>