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0" r:id="rId2"/>
    <p:sldId id="256" r:id="rId3"/>
    <p:sldId id="266" r:id="rId4"/>
    <p:sldId id="271" r:id="rId5"/>
    <p:sldId id="272" r:id="rId6"/>
    <p:sldId id="273" r:id="rId7"/>
    <p:sldId id="274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26" y="102"/>
      </p:cViewPr>
      <p:guideLst>
        <p:guide orient="horz" pos="2232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B2AA5-E87B-40EE-A8E8-7C112AC2633E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D79CD-ED12-45C6-BD4E-541D89772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1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D79CD-ED12-45C6-BD4E-541D897729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6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8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3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27E2-21C7-4845-8AF8-029C3A20D45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428" y="370114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Recitation 3/15-3/16: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5428" y="1142999"/>
            <a:ext cx="7979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000" dirty="0" smtClean="0"/>
              <a:t>You should have received your Assignment #2 grade by this point.</a:t>
            </a:r>
          </a:p>
          <a:p>
            <a:endParaRPr lang="en-US" sz="2000" dirty="0"/>
          </a:p>
          <a:p>
            <a:r>
              <a:rPr lang="en-US" sz="2000" dirty="0" smtClean="0"/>
              <a:t>(2)   Today: Review of Assignment #4 (posted on Saturday) and FindWord.java handout from website.</a:t>
            </a:r>
          </a:p>
        </p:txBody>
      </p:sp>
    </p:spTree>
    <p:extLst>
      <p:ext uri="{BB962C8B-B14F-4D97-AF65-F5344CB8AC3E}">
        <p14:creationId xmlns:p14="http://schemas.microsoft.com/office/powerpoint/2010/main" val="5591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428" y="370114"/>
            <a:ext cx="7979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Assignment #4: Due </a:t>
            </a:r>
            <a:r>
              <a:rPr lang="en-US" sz="2400" b="1" dirty="0" smtClean="0"/>
              <a:t>11:59PM </a:t>
            </a:r>
            <a:r>
              <a:rPr lang="en-US" sz="2400" b="1" dirty="0"/>
              <a:t>on Tuesday, March 29, 2016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5428" y="972836"/>
            <a:ext cx="79792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Full details: people.cs.pitt.edu/~</a:t>
            </a:r>
            <a:r>
              <a:rPr lang="en-US" sz="2000" dirty="0" err="1" smtClean="0"/>
              <a:t>ramirez</a:t>
            </a:r>
            <a:r>
              <a:rPr lang="en-US" sz="2000" dirty="0" smtClean="0"/>
              <a:t>/cs445/assigs/assig4/assig4.htm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 smtClean="0"/>
              <a:t>Principal objective</a:t>
            </a:r>
            <a:r>
              <a:rPr lang="en-US" sz="2000" dirty="0" smtClean="0"/>
              <a:t>: Find paths through mazes using recursion and backtracking.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Make note of all the files provided to you: </a:t>
            </a:r>
          </a:p>
          <a:p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3112"/>
              </p:ext>
            </p:extLst>
          </p:nvPr>
        </p:nvGraphicFramePr>
        <p:xfrm>
          <a:off x="807705" y="3028559"/>
          <a:ext cx="7454900" cy="1958340"/>
        </p:xfrm>
        <a:graphic>
          <a:graphicData uri="http://schemas.openxmlformats.org/drawingml/2006/table">
            <a:tbl>
              <a:tblPr/>
              <a:tblGrid>
                <a:gridCol w="2780116"/>
                <a:gridCol w="4674784"/>
              </a:tblGrid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Assignment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instructions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website, as html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4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Assig4.java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You</a:t>
                      </a:r>
                      <a:r>
                        <a:rPr lang="en-US" sz="18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create: Reads an input maze file, outputs the possible solutions</a:t>
                      </a:r>
                      <a:endParaRPr lang="en-US" sz="1800" b="0" i="0" u="none" strike="noStrike" dirty="0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data4-1.txt, data4-2.txt,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data4-3.txt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files,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accepted on command line, represent 1 or more maze problems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a4out-1.txt, a4out-2.txt,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a4out-3.txt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output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the three mazes above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4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16" y="171993"/>
            <a:ext cx="797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Maze representation</a:t>
            </a:r>
            <a:r>
              <a:rPr lang="en-US" sz="2000" dirty="0"/>
              <a:t> </a:t>
            </a:r>
            <a:r>
              <a:rPr lang="en-US" sz="2000" dirty="0" smtClean="0"/>
              <a:t>(this example is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data4-1.txt)</a:t>
            </a:r>
            <a:r>
              <a:rPr lang="en-US" sz="2000" dirty="0" smtClean="0"/>
              <a:t> </a:t>
            </a:r>
            <a:endParaRPr lang="en-US" sz="2000" u="sng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37070" y="572103"/>
            <a:ext cx="7089340" cy="2306246"/>
            <a:chOff x="102486" y="701031"/>
            <a:chExt cx="7089340" cy="2306246"/>
          </a:xfrm>
        </p:grpSpPr>
        <p:grpSp>
          <p:nvGrpSpPr>
            <p:cNvPr id="26" name="Group 25"/>
            <p:cNvGrpSpPr/>
            <p:nvPr/>
          </p:nvGrpSpPr>
          <p:grpSpPr>
            <a:xfrm>
              <a:off x="102486" y="701031"/>
              <a:ext cx="7089340" cy="1901492"/>
              <a:chOff x="1034752" y="1087892"/>
              <a:chExt cx="7089340" cy="190149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43199" y="1250575"/>
                <a:ext cx="2329961" cy="1738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4 5</a:t>
                </a:r>
              </a:p>
              <a:p>
                <a:r>
                  <a:rPr lang="en-US" dirty="0"/>
                  <a:t>0 </a:t>
                </a:r>
                <a:r>
                  <a:rPr lang="en-US" dirty="0" smtClean="0"/>
                  <a:t>0</a:t>
                </a:r>
                <a:endParaRPr lang="en-US" dirty="0"/>
              </a:p>
              <a:p>
                <a:r>
                  <a:rPr lang="en-US" dirty="0"/>
                  <a:t>0 0 0 0 1</a:t>
                </a:r>
              </a:p>
              <a:p>
                <a:r>
                  <a:rPr lang="en-US" dirty="0"/>
                  <a:t>0 1 1 0 1</a:t>
                </a:r>
              </a:p>
              <a:p>
                <a:r>
                  <a:rPr lang="en-US" dirty="0"/>
                  <a:t>0 1 2 0 1</a:t>
                </a:r>
              </a:p>
              <a:p>
                <a:r>
                  <a:rPr lang="en-US" dirty="0"/>
                  <a:t>0 1 0 0 1</a:t>
                </a:r>
              </a:p>
            </p:txBody>
          </p:sp>
          <p:cxnSp>
            <p:nvCxnSpPr>
              <p:cNvPr id="6" name="Elbow Connector 5"/>
              <p:cNvCxnSpPr/>
              <p:nvPr/>
            </p:nvCxnSpPr>
            <p:spPr>
              <a:xfrm rot="10800000" flipV="1">
                <a:off x="3156444" y="1250575"/>
                <a:ext cx="1116619" cy="16912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/>
              <p:cNvCxnSpPr/>
              <p:nvPr/>
            </p:nvCxnSpPr>
            <p:spPr>
              <a:xfrm>
                <a:off x="1863970" y="1250575"/>
                <a:ext cx="929523" cy="16912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34752" y="1087893"/>
                <a:ext cx="11614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# of rows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58407" y="1087892"/>
                <a:ext cx="11614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# of columns </a:t>
                </a: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2725614" y="1549513"/>
                <a:ext cx="5398478" cy="307777"/>
                <a:chOff x="2831122" y="1549513"/>
                <a:chExt cx="5398478" cy="307777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831122" y="1591408"/>
                  <a:ext cx="1406770" cy="237392"/>
                  <a:chOff x="2831122" y="1591408"/>
                  <a:chExt cx="1406770" cy="237392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2831122" y="1591408"/>
                    <a:ext cx="536332" cy="237392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 flipH="1">
                    <a:off x="3429000" y="1710104"/>
                    <a:ext cx="808892" cy="0"/>
                  </a:xfrm>
                  <a:prstGeom prst="straightConnector1">
                    <a:avLst/>
                  </a:prstGeom>
                  <a:ln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4237892" y="1549513"/>
                  <a:ext cx="39917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Starting coordinates are (0,0):  top left corner 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3199" y="1872786"/>
                <a:ext cx="4948293" cy="1046260"/>
                <a:chOff x="2831122" y="1872786"/>
                <a:chExt cx="4948293" cy="104626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831122" y="1872786"/>
                  <a:ext cx="984740" cy="1046260"/>
                </a:xfrm>
                <a:prstGeom prst="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3833446" y="2310912"/>
                  <a:ext cx="808892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4688077" y="2108199"/>
                  <a:ext cx="3091338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u="sng" dirty="0" smtClean="0"/>
                    <a:t>Maze structure</a:t>
                  </a:r>
                  <a:r>
                    <a:rPr lang="en-US" sz="1400" dirty="0" smtClean="0"/>
                    <a:t>: </a:t>
                  </a:r>
                </a:p>
                <a:p>
                  <a:r>
                    <a:rPr lang="en-US" sz="1400" dirty="0" smtClean="0"/>
                    <a:t>0 = path, 1 = wall, 2 = goal </a:t>
                  </a:r>
                </a:p>
                <a:p>
                  <a:r>
                    <a:rPr lang="en-US" sz="1400" dirty="0" smtClean="0"/>
                    <a:t> </a:t>
                  </a:r>
                </a:p>
              </p:txBody>
            </p:sp>
          </p:grpSp>
        </p:grpSp>
        <p:cxnSp>
          <p:nvCxnSpPr>
            <p:cNvPr id="38" name="Straight Arrow Connector 37"/>
            <p:cNvCxnSpPr/>
            <p:nvPr/>
          </p:nvCxnSpPr>
          <p:spPr>
            <a:xfrm flipV="1">
              <a:off x="1547446" y="1626577"/>
              <a:ext cx="313781" cy="21980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55775" y="1791686"/>
              <a:ext cx="1161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Start here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84939" y="2699500"/>
              <a:ext cx="1327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End here (2,2)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2329680" y="2284129"/>
              <a:ext cx="272843" cy="4596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6116" y="3505200"/>
            <a:ext cx="59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Legal directions: Up, down, left,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57" y="1969"/>
            <a:ext cx="797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Output</a:t>
            </a:r>
            <a:r>
              <a:rPr lang="en-US" sz="2000" dirty="0" smtClean="0"/>
              <a:t> (this example is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data4-1.txt)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79019" y="76679"/>
            <a:ext cx="2329961" cy="1738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4 5</a:t>
            </a:r>
          </a:p>
          <a:p>
            <a:r>
              <a:rPr lang="en-US" dirty="0"/>
              <a:t>0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/>
              <a:t>0 0 0 0 1</a:t>
            </a:r>
          </a:p>
          <a:p>
            <a:r>
              <a:rPr lang="en-US" dirty="0"/>
              <a:t>0 1 1 0 1</a:t>
            </a:r>
          </a:p>
          <a:p>
            <a:r>
              <a:rPr lang="en-US" dirty="0"/>
              <a:t>0 1 2 0 1</a:t>
            </a:r>
          </a:p>
          <a:p>
            <a:r>
              <a:rPr lang="en-US" dirty="0"/>
              <a:t>0 1 0 0 1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0273" y="369425"/>
            <a:ext cx="39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First, echo the provided input:</a:t>
            </a:r>
            <a:endParaRPr lang="en-US" sz="1400" u="sng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84360" y="369425"/>
            <a:ext cx="37798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The new board is:</a:t>
            </a:r>
          </a:p>
          <a:p>
            <a:r>
              <a:rPr lang="en-US" sz="1600" dirty="0">
                <a:solidFill>
                  <a:srgbClr val="002060"/>
                </a:solidFill>
              </a:rPr>
              <a:t>0 0 0 0 1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0 1 1 0 1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0 1 2 0 1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0 1 0 0 1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8810" y="2277998"/>
            <a:ext cx="817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each solution you find, report the total number of segments (include origin, exclude goal):</a:t>
            </a:r>
          </a:p>
          <a:p>
            <a:endParaRPr lang="en-US" sz="14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84360" y="1865412"/>
            <a:ext cx="3402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Searching for solutions starting at (0,0</a:t>
            </a:r>
            <a:r>
              <a:rPr lang="en-US" sz="1600" dirty="0"/>
              <a:t>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979019" y="677202"/>
            <a:ext cx="757575" cy="1061062"/>
            <a:chOff x="7979019" y="677202"/>
            <a:chExt cx="757575" cy="1061062"/>
          </a:xfrm>
        </p:grpSpPr>
        <p:sp>
          <p:nvSpPr>
            <p:cNvPr id="34" name="Rectangle 33"/>
            <p:cNvSpPr/>
            <p:nvPr/>
          </p:nvSpPr>
          <p:spPr>
            <a:xfrm>
              <a:off x="7979019" y="677202"/>
              <a:ext cx="757575" cy="264358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8238654" y="1240325"/>
              <a:ext cx="796705" cy="199173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49554" y="1473906"/>
              <a:ext cx="387040" cy="264358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448147" y="2577623"/>
            <a:ext cx="2856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Solution Found with 9 segments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49553" y="1216683"/>
            <a:ext cx="196120" cy="26435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0273" y="3074702"/>
            <a:ext cx="8408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Then report the path in two formats.   First, display the maze with x’s indicating the path taken (excluding goal):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84360" y="343438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x </a:t>
            </a:r>
            <a:r>
              <a:rPr lang="en-US" sz="1600" dirty="0" err="1">
                <a:solidFill>
                  <a:srgbClr val="002060"/>
                </a:solidFill>
              </a:rPr>
              <a:t>x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x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x</a:t>
            </a:r>
            <a:r>
              <a:rPr lang="en-US" sz="1600" dirty="0">
                <a:solidFill>
                  <a:srgbClr val="002060"/>
                </a:solidFill>
              </a:rPr>
              <a:t> 1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0 1 1 x 1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0 1 2 x 1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0 1 x </a:t>
            </a:r>
            <a:r>
              <a:rPr lang="en-US" sz="1600" dirty="0" err="1" smtClean="0">
                <a:solidFill>
                  <a:srgbClr val="002060"/>
                </a:solidFill>
              </a:rPr>
              <a:t>x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1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78810" y="4538762"/>
            <a:ext cx="8408626" cy="714519"/>
            <a:chOff x="178810" y="4538762"/>
            <a:chExt cx="8408626" cy="714519"/>
          </a:xfrm>
        </p:grpSpPr>
        <p:sp>
          <p:nvSpPr>
            <p:cNvPr id="45" name="TextBox 44"/>
            <p:cNvSpPr txBox="1"/>
            <p:nvPr/>
          </p:nvSpPr>
          <p:spPr>
            <a:xfrm>
              <a:off x="178810" y="4538762"/>
              <a:ext cx="8408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Second, report the maze coordinates as a list of ordered pairs: </a:t>
              </a: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316870" y="4914727"/>
              <a:ext cx="454008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2060"/>
                  </a:solidFill>
                </a:rPr>
                <a:t>Path: (0,0) (0,1) (0,2) (0,3) (1,3) (2,3) (3,3) (3,2) (2,2)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75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57" y="1969"/>
            <a:ext cx="797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Full output</a:t>
            </a:r>
            <a:r>
              <a:rPr lang="en-US" sz="2000" dirty="0" smtClean="0"/>
              <a:t> (this example is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data4-1.txt)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79019" y="76679"/>
            <a:ext cx="2329961" cy="1738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4 5</a:t>
            </a:r>
          </a:p>
          <a:p>
            <a:r>
              <a:rPr lang="en-US" dirty="0"/>
              <a:t>0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/>
              <a:t>0 0 0 0 1</a:t>
            </a:r>
          </a:p>
          <a:p>
            <a:r>
              <a:rPr lang="en-US" dirty="0"/>
              <a:t>0 1 1 0 1</a:t>
            </a:r>
          </a:p>
          <a:p>
            <a:r>
              <a:rPr lang="en-US" dirty="0"/>
              <a:t>0 1 2 0 1</a:t>
            </a:r>
          </a:p>
          <a:p>
            <a:r>
              <a:rPr lang="en-US" dirty="0"/>
              <a:t>0 1 0 0 1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714" y="448603"/>
            <a:ext cx="6858000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2060"/>
                </a:solidFill>
              </a:rPr>
              <a:t>The new board is:</a:t>
            </a:r>
          </a:p>
          <a:p>
            <a:r>
              <a:rPr lang="en-US" sz="1300" dirty="0">
                <a:solidFill>
                  <a:srgbClr val="002060"/>
                </a:solidFill>
              </a:rPr>
              <a:t>0 0 0 0 1 </a:t>
            </a:r>
          </a:p>
          <a:p>
            <a:r>
              <a:rPr lang="en-US" sz="1300" dirty="0">
                <a:solidFill>
                  <a:srgbClr val="002060"/>
                </a:solidFill>
              </a:rPr>
              <a:t>0 1 1 0 1 </a:t>
            </a:r>
          </a:p>
          <a:p>
            <a:r>
              <a:rPr lang="en-US" sz="1300" dirty="0">
                <a:solidFill>
                  <a:srgbClr val="002060"/>
                </a:solidFill>
              </a:rPr>
              <a:t>0 1 2 0 1 </a:t>
            </a:r>
          </a:p>
          <a:p>
            <a:r>
              <a:rPr lang="en-US" sz="1300" dirty="0">
                <a:solidFill>
                  <a:srgbClr val="002060"/>
                </a:solidFill>
              </a:rPr>
              <a:t>0 1 0 0 1 </a:t>
            </a:r>
          </a:p>
          <a:p>
            <a:endParaRPr lang="en-US" sz="1300" dirty="0">
              <a:solidFill>
                <a:srgbClr val="002060"/>
              </a:solidFill>
            </a:endParaRPr>
          </a:p>
          <a:p>
            <a:r>
              <a:rPr lang="en-US" sz="1300" dirty="0">
                <a:solidFill>
                  <a:srgbClr val="002060"/>
                </a:solidFill>
              </a:rPr>
              <a:t>Searching for solutions starting at (0,0)</a:t>
            </a:r>
          </a:p>
          <a:p>
            <a:endParaRPr lang="en-US" sz="1300" dirty="0">
              <a:solidFill>
                <a:srgbClr val="002060"/>
              </a:solidFill>
            </a:endParaRPr>
          </a:p>
          <a:p>
            <a:r>
              <a:rPr lang="en-US" sz="1300" dirty="0">
                <a:solidFill>
                  <a:srgbClr val="002060"/>
                </a:solidFill>
              </a:rPr>
              <a:t>Solution Found with 9 segments</a:t>
            </a:r>
          </a:p>
          <a:p>
            <a:r>
              <a:rPr lang="en-US" sz="1300" dirty="0">
                <a:solidFill>
                  <a:srgbClr val="002060"/>
                </a:solidFill>
              </a:rPr>
              <a:t>x </a:t>
            </a:r>
            <a:r>
              <a:rPr lang="en-US" sz="1300" dirty="0" err="1">
                <a:solidFill>
                  <a:srgbClr val="002060"/>
                </a:solidFill>
              </a:rPr>
              <a:t>x</a:t>
            </a:r>
            <a:r>
              <a:rPr lang="en-US" sz="1300" dirty="0">
                <a:solidFill>
                  <a:srgbClr val="002060"/>
                </a:solidFill>
              </a:rPr>
              <a:t> </a:t>
            </a:r>
            <a:r>
              <a:rPr lang="en-US" sz="1300" dirty="0" err="1">
                <a:solidFill>
                  <a:srgbClr val="002060"/>
                </a:solidFill>
              </a:rPr>
              <a:t>x</a:t>
            </a:r>
            <a:r>
              <a:rPr lang="en-US" sz="1300" dirty="0">
                <a:solidFill>
                  <a:srgbClr val="002060"/>
                </a:solidFill>
              </a:rPr>
              <a:t> </a:t>
            </a:r>
            <a:r>
              <a:rPr lang="en-US" sz="1300" dirty="0" err="1">
                <a:solidFill>
                  <a:srgbClr val="002060"/>
                </a:solidFill>
              </a:rPr>
              <a:t>x</a:t>
            </a:r>
            <a:r>
              <a:rPr lang="en-US" sz="1300" dirty="0">
                <a:solidFill>
                  <a:srgbClr val="002060"/>
                </a:solidFill>
              </a:rPr>
              <a:t> 1 </a:t>
            </a:r>
          </a:p>
          <a:p>
            <a:r>
              <a:rPr lang="en-US" sz="1300" dirty="0">
                <a:solidFill>
                  <a:srgbClr val="002060"/>
                </a:solidFill>
              </a:rPr>
              <a:t>0 1 1 x 1 </a:t>
            </a:r>
          </a:p>
          <a:p>
            <a:r>
              <a:rPr lang="en-US" sz="1300" dirty="0">
                <a:solidFill>
                  <a:srgbClr val="002060"/>
                </a:solidFill>
              </a:rPr>
              <a:t>0 1 2 x 1 </a:t>
            </a:r>
          </a:p>
          <a:p>
            <a:r>
              <a:rPr lang="en-US" sz="1300" dirty="0">
                <a:solidFill>
                  <a:srgbClr val="002060"/>
                </a:solidFill>
              </a:rPr>
              <a:t>0 1 x </a:t>
            </a:r>
            <a:r>
              <a:rPr lang="en-US" sz="1300" dirty="0" err="1">
                <a:solidFill>
                  <a:srgbClr val="002060"/>
                </a:solidFill>
              </a:rPr>
              <a:t>x</a:t>
            </a:r>
            <a:r>
              <a:rPr lang="en-US" sz="1300" dirty="0">
                <a:solidFill>
                  <a:srgbClr val="002060"/>
                </a:solidFill>
              </a:rPr>
              <a:t> 1 </a:t>
            </a:r>
          </a:p>
          <a:p>
            <a:r>
              <a:rPr lang="en-US" sz="1300" dirty="0">
                <a:solidFill>
                  <a:srgbClr val="002060"/>
                </a:solidFill>
              </a:rPr>
              <a:t>Path: (0,0) (0,1) (0,2) (0,3) (1,3) (2,3) (3,3) (3,2) (2,2) </a:t>
            </a:r>
          </a:p>
          <a:p>
            <a:endParaRPr lang="en-US" sz="1300" dirty="0">
              <a:solidFill>
                <a:srgbClr val="002060"/>
              </a:solidFill>
            </a:endParaRPr>
          </a:p>
          <a:p>
            <a:r>
              <a:rPr lang="en-US" sz="1300" dirty="0">
                <a:solidFill>
                  <a:srgbClr val="002060"/>
                </a:solidFill>
              </a:rPr>
              <a:t>Solution Found with 7 segments</a:t>
            </a:r>
          </a:p>
          <a:p>
            <a:r>
              <a:rPr lang="en-US" sz="1300" dirty="0">
                <a:solidFill>
                  <a:srgbClr val="002060"/>
                </a:solidFill>
              </a:rPr>
              <a:t>x </a:t>
            </a:r>
            <a:r>
              <a:rPr lang="en-US" sz="1300" dirty="0" err="1">
                <a:solidFill>
                  <a:srgbClr val="002060"/>
                </a:solidFill>
              </a:rPr>
              <a:t>x</a:t>
            </a:r>
            <a:r>
              <a:rPr lang="en-US" sz="1300" dirty="0">
                <a:solidFill>
                  <a:srgbClr val="002060"/>
                </a:solidFill>
              </a:rPr>
              <a:t> </a:t>
            </a:r>
            <a:r>
              <a:rPr lang="en-US" sz="1300" dirty="0" err="1">
                <a:solidFill>
                  <a:srgbClr val="002060"/>
                </a:solidFill>
              </a:rPr>
              <a:t>x</a:t>
            </a:r>
            <a:r>
              <a:rPr lang="en-US" sz="1300" dirty="0">
                <a:solidFill>
                  <a:srgbClr val="002060"/>
                </a:solidFill>
              </a:rPr>
              <a:t> </a:t>
            </a:r>
            <a:r>
              <a:rPr lang="en-US" sz="1300" dirty="0" err="1">
                <a:solidFill>
                  <a:srgbClr val="002060"/>
                </a:solidFill>
              </a:rPr>
              <a:t>x</a:t>
            </a:r>
            <a:r>
              <a:rPr lang="en-US" sz="1300" dirty="0">
                <a:solidFill>
                  <a:srgbClr val="002060"/>
                </a:solidFill>
              </a:rPr>
              <a:t> 1 </a:t>
            </a:r>
          </a:p>
          <a:p>
            <a:r>
              <a:rPr lang="en-US" sz="1300" dirty="0">
                <a:solidFill>
                  <a:srgbClr val="002060"/>
                </a:solidFill>
              </a:rPr>
              <a:t>0 1 1 x 1 </a:t>
            </a:r>
          </a:p>
          <a:p>
            <a:r>
              <a:rPr lang="en-US" sz="1300" dirty="0">
                <a:solidFill>
                  <a:srgbClr val="002060"/>
                </a:solidFill>
              </a:rPr>
              <a:t>0 1 2 x 1 </a:t>
            </a:r>
          </a:p>
          <a:p>
            <a:r>
              <a:rPr lang="en-US" sz="1300" dirty="0">
                <a:solidFill>
                  <a:srgbClr val="002060"/>
                </a:solidFill>
              </a:rPr>
              <a:t>0 1 0 0 1 </a:t>
            </a:r>
          </a:p>
          <a:p>
            <a:r>
              <a:rPr lang="en-US" sz="1300" dirty="0">
                <a:solidFill>
                  <a:srgbClr val="002060"/>
                </a:solidFill>
              </a:rPr>
              <a:t>Path: (0,0) (0,1) (0,2) (0,3) (1,3) (2,3) (2,2) </a:t>
            </a:r>
          </a:p>
          <a:p>
            <a:endParaRPr lang="en-US" sz="1300" dirty="0">
              <a:solidFill>
                <a:srgbClr val="002060"/>
              </a:solidFill>
            </a:endParaRPr>
          </a:p>
          <a:p>
            <a:r>
              <a:rPr lang="en-US" sz="1300" dirty="0">
                <a:solidFill>
                  <a:srgbClr val="002060"/>
                </a:solidFill>
              </a:rPr>
              <a:t>There were a total of 2 solutions found</a:t>
            </a:r>
          </a:p>
          <a:p>
            <a:r>
              <a:rPr lang="en-US" sz="1300" dirty="0">
                <a:solidFill>
                  <a:srgbClr val="002060"/>
                </a:solidFill>
              </a:rPr>
              <a:t>A total of 34 recursive calls were made</a:t>
            </a:r>
          </a:p>
          <a:p>
            <a:r>
              <a:rPr lang="en-US" sz="1300" dirty="0">
                <a:solidFill>
                  <a:srgbClr val="002060"/>
                </a:solidFill>
              </a:rPr>
              <a:t>The shortest solution had 7 segments </a:t>
            </a:r>
          </a:p>
          <a:p>
            <a:r>
              <a:rPr lang="en-US" sz="1300" dirty="0">
                <a:solidFill>
                  <a:srgbClr val="002060"/>
                </a:solidFill>
              </a:rPr>
              <a:t>x </a:t>
            </a:r>
            <a:r>
              <a:rPr lang="en-US" sz="1300" dirty="0" err="1">
                <a:solidFill>
                  <a:srgbClr val="002060"/>
                </a:solidFill>
              </a:rPr>
              <a:t>x</a:t>
            </a:r>
            <a:r>
              <a:rPr lang="en-US" sz="1300" dirty="0">
                <a:solidFill>
                  <a:srgbClr val="002060"/>
                </a:solidFill>
              </a:rPr>
              <a:t> </a:t>
            </a:r>
            <a:r>
              <a:rPr lang="en-US" sz="1300" dirty="0" err="1">
                <a:solidFill>
                  <a:srgbClr val="002060"/>
                </a:solidFill>
              </a:rPr>
              <a:t>x</a:t>
            </a:r>
            <a:r>
              <a:rPr lang="en-US" sz="1300" dirty="0">
                <a:solidFill>
                  <a:srgbClr val="002060"/>
                </a:solidFill>
              </a:rPr>
              <a:t> </a:t>
            </a:r>
            <a:r>
              <a:rPr lang="en-US" sz="1300" dirty="0" err="1">
                <a:solidFill>
                  <a:srgbClr val="002060"/>
                </a:solidFill>
              </a:rPr>
              <a:t>x</a:t>
            </a:r>
            <a:r>
              <a:rPr lang="en-US" sz="1300" dirty="0">
                <a:solidFill>
                  <a:srgbClr val="002060"/>
                </a:solidFill>
              </a:rPr>
              <a:t> 1 </a:t>
            </a:r>
          </a:p>
          <a:p>
            <a:r>
              <a:rPr lang="en-US" sz="1300" dirty="0">
                <a:solidFill>
                  <a:srgbClr val="002060"/>
                </a:solidFill>
              </a:rPr>
              <a:t>0 1 1 x 1 </a:t>
            </a:r>
          </a:p>
          <a:p>
            <a:r>
              <a:rPr lang="en-US" sz="1300" dirty="0">
                <a:solidFill>
                  <a:srgbClr val="002060"/>
                </a:solidFill>
              </a:rPr>
              <a:t>0 1 2 x 1 </a:t>
            </a:r>
          </a:p>
          <a:p>
            <a:r>
              <a:rPr lang="en-US" sz="1300" dirty="0">
                <a:solidFill>
                  <a:srgbClr val="002060"/>
                </a:solidFill>
              </a:rPr>
              <a:t>0 1 0 0 1 </a:t>
            </a:r>
          </a:p>
          <a:p>
            <a:r>
              <a:rPr lang="en-US" sz="1300" dirty="0">
                <a:solidFill>
                  <a:srgbClr val="002060"/>
                </a:solidFill>
              </a:rPr>
              <a:t>Path: (0,0) (0,1) (0,2) (0,3) (1,3) (2,3) (2,2) </a:t>
            </a:r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88371" y="1933625"/>
            <a:ext cx="3527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all solutions,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the total number of recursive calls made in the process of finding them,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reprint the solution that contains the shortest path.</a:t>
            </a:r>
          </a:p>
        </p:txBody>
      </p:sp>
    </p:spTree>
    <p:extLst>
      <p:ext uri="{BB962C8B-B14F-4D97-AF65-F5344CB8AC3E}">
        <p14:creationId xmlns:p14="http://schemas.microsoft.com/office/powerpoint/2010/main" val="25201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387" y="470055"/>
            <a:ext cx="6563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Subsequent slides go through the FindWord.java file from the CS445 website.</a:t>
            </a:r>
          </a:p>
          <a:p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This is recommended in the assignment instructions as “big picture” help on how to address the maze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It uses recursion and backtracking to find words in a 2D grid, rather than maze paths.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Example file </a:t>
            </a:r>
            <a:r>
              <a:rPr lang="en-US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grid.txt (contains “word”)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4912" y="3223736"/>
            <a:ext cx="1485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4 4</a:t>
            </a:r>
          </a:p>
          <a:p>
            <a:r>
              <a:rPr lang="en-US" dirty="0">
                <a:solidFill>
                  <a:srgbClr val="002060"/>
                </a:solidFill>
              </a:rPr>
              <a:t>AXTM</a:t>
            </a:r>
          </a:p>
          <a:p>
            <a:r>
              <a:rPr lang="en-US" dirty="0">
                <a:solidFill>
                  <a:srgbClr val="002060"/>
                </a:solidFill>
              </a:rPr>
              <a:t>BWIK</a:t>
            </a:r>
          </a:p>
          <a:p>
            <a:r>
              <a:rPr lang="en-US" dirty="0">
                <a:solidFill>
                  <a:srgbClr val="002060"/>
                </a:solidFill>
              </a:rPr>
              <a:t>LORF</a:t>
            </a:r>
          </a:p>
          <a:p>
            <a:r>
              <a:rPr lang="en-US" dirty="0">
                <a:solidFill>
                  <a:srgbClr val="002060"/>
                </a:solidFill>
              </a:rPr>
              <a:t>NIDX</a:t>
            </a:r>
          </a:p>
        </p:txBody>
      </p:sp>
    </p:spTree>
    <p:extLst>
      <p:ext uri="{BB962C8B-B14F-4D97-AF65-F5344CB8AC3E}">
        <p14:creationId xmlns:p14="http://schemas.microsoft.com/office/powerpoint/2010/main" val="3746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50" t="9960" r="60139" b="15991"/>
          <a:stretch/>
        </p:blipFill>
        <p:spPr>
          <a:xfrm>
            <a:off x="0" y="190500"/>
            <a:ext cx="5205020" cy="55861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8369" y="476250"/>
            <a:ext cx="3514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Lines 7-74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method / call to </a:t>
            </a:r>
            <a:r>
              <a:rPr lang="en-US" dirty="0" err="1" smtClean="0"/>
              <a:t>FindWord</a:t>
            </a:r>
            <a:r>
              <a:rPr lang="en-US" dirty="0" smtClean="0"/>
              <a:t>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inputs a grid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Letter grid is echoed back to user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enters word to seek (e.g., “word”)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9" t="16887" r="66438" b="59224"/>
          <a:stretch/>
        </p:blipFill>
        <p:spPr>
          <a:xfrm>
            <a:off x="4495801" y="3543305"/>
            <a:ext cx="4383757" cy="17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9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15225" y="114300"/>
            <a:ext cx="1366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Lines 75-121</a:t>
            </a:r>
            <a:r>
              <a:rPr lang="en-US" sz="1400" dirty="0" smtClean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7" t="10444" r="55903" b="12444"/>
          <a:stretch/>
        </p:blipFill>
        <p:spPr>
          <a:xfrm>
            <a:off x="0" y="19050"/>
            <a:ext cx="6667500" cy="6610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38975" y="714375"/>
            <a:ext cx="16140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While word not found: 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Double nested for loop through rows/cols (start at top 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Call </a:t>
            </a:r>
            <a:r>
              <a:rPr lang="en-US" sz="1400" dirty="0" err="1" smtClean="0"/>
              <a:t>findWord</a:t>
            </a:r>
            <a:r>
              <a:rPr lang="en-US" sz="1400" dirty="0" smtClean="0"/>
              <a:t> method, starting at given row/col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Remaining </a:t>
            </a:r>
            <a:r>
              <a:rPr lang="en-US" sz="1400" dirty="0" smtClean="0"/>
              <a:t>lines</a:t>
            </a:r>
            <a:r>
              <a:rPr lang="en-US" sz="1400" dirty="0" smtClean="0"/>
              <a:t> </a:t>
            </a:r>
            <a:r>
              <a:rPr lang="en-US" sz="1400" dirty="0" smtClean="0"/>
              <a:t>display output to user depending on whether or not word was found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6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67575" y="114300"/>
            <a:ext cx="1366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Lines 75-121</a:t>
            </a:r>
            <a:r>
              <a:rPr lang="en-US" sz="1400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" t="12388" r="49640" b="7408"/>
          <a:stretch/>
        </p:blipFill>
        <p:spPr>
          <a:xfrm>
            <a:off x="121273" y="447675"/>
            <a:ext cx="6676999" cy="5981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47" t="32222" r="55903" b="63889"/>
          <a:stretch/>
        </p:blipFill>
        <p:spPr>
          <a:xfrm>
            <a:off x="104775" y="114300"/>
            <a:ext cx="666750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219700" y="695325"/>
            <a:ext cx="327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(1) starting at the row/col from our double-nested for loop…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8200" y="1398031"/>
            <a:ext cx="404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(2) Make sure we’re still within the bounds of the grid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90707" y="1705808"/>
            <a:ext cx="4181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(3) Return false if the first character of search word (“w”) does not match character at our starting position 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8832" y="2420151"/>
            <a:ext cx="4181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(4) If first character matches, highlight it and move on 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232" y="3737090"/>
            <a:ext cx="3671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(6) </a:t>
            </a:r>
            <a:r>
              <a:rPr lang="en-US" sz="1200" dirty="0" smtClean="0">
                <a:solidFill>
                  <a:srgbClr val="002060"/>
                </a:solidFill>
              </a:rPr>
              <a:t>Recursive calls: Will initially check for “</a:t>
            </a:r>
            <a:r>
              <a:rPr lang="en-US" sz="1200" dirty="0" smtClean="0">
                <a:solidFill>
                  <a:srgbClr val="002060"/>
                </a:solidFill>
              </a:rPr>
              <a:t>o” </a:t>
            </a:r>
            <a:r>
              <a:rPr lang="en-US" sz="1200" dirty="0" smtClean="0">
                <a:solidFill>
                  <a:srgbClr val="002060"/>
                </a:solidFill>
              </a:rPr>
              <a:t>(</a:t>
            </a:r>
            <a:r>
              <a:rPr lang="en-US" sz="1200" dirty="0" err="1" smtClean="0">
                <a:solidFill>
                  <a:srgbClr val="002060"/>
                </a:solidFill>
              </a:rPr>
              <a:t>loc</a:t>
            </a:r>
            <a:r>
              <a:rPr lang="en-US" sz="1200" dirty="0" smtClean="0">
                <a:solidFill>
                  <a:srgbClr val="002060"/>
                </a:solidFill>
              </a:rPr>
              <a:t> = 1) in square to the right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If successful, move on to subsequent recursive calls (</a:t>
            </a:r>
            <a:r>
              <a:rPr lang="en-US" sz="1200" dirty="0" err="1" smtClean="0">
                <a:solidFill>
                  <a:srgbClr val="002060"/>
                </a:solidFill>
              </a:rPr>
              <a:t>loc</a:t>
            </a:r>
            <a:r>
              <a:rPr lang="en-US" sz="1200" dirty="0" smtClean="0">
                <a:solidFill>
                  <a:srgbClr val="002060"/>
                </a:solidFill>
              </a:rPr>
              <a:t> = 2 for “r”, </a:t>
            </a:r>
            <a:r>
              <a:rPr lang="en-US" sz="1200" dirty="0" err="1" smtClean="0">
                <a:solidFill>
                  <a:srgbClr val="002060"/>
                </a:solidFill>
              </a:rPr>
              <a:t>etc</a:t>
            </a:r>
            <a:r>
              <a:rPr lang="en-US" sz="1200" dirty="0" smtClean="0">
                <a:solidFill>
                  <a:srgbClr val="002060"/>
                </a:solidFill>
              </a:rPr>
              <a:t> 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If unsuccessful, the program will backtrack out of that particular recursive call, and  try squares below, to the left, and above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00206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If none of this </a:t>
            </a:r>
            <a:r>
              <a:rPr lang="en-US" sz="1200" dirty="0" smtClean="0">
                <a:solidFill>
                  <a:srgbClr val="002060"/>
                </a:solidFill>
              </a:rPr>
              <a:t>is successful </a:t>
            </a:r>
            <a:r>
              <a:rPr lang="en-US" sz="1200" dirty="0" smtClean="0">
                <a:solidFill>
                  <a:srgbClr val="002060"/>
                </a:solidFill>
              </a:rPr>
              <a:t>for a specific </a:t>
            </a:r>
            <a:r>
              <a:rPr lang="en-US" sz="1200" dirty="0" err="1" smtClean="0">
                <a:solidFill>
                  <a:srgbClr val="002060"/>
                </a:solidFill>
              </a:rPr>
              <a:t>loc</a:t>
            </a:r>
            <a:r>
              <a:rPr lang="en-US" sz="1200" dirty="0" smtClean="0">
                <a:solidFill>
                  <a:srgbClr val="002060"/>
                </a:solidFill>
              </a:rPr>
              <a:t>: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2060"/>
                </a:solidFill>
              </a:rPr>
              <a:t>Return the character to lower case – we don’t want it marked anymore, because it does not mark a position in a successful search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232" y="3278031"/>
            <a:ext cx="4181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(5) </a:t>
            </a:r>
            <a:r>
              <a:rPr lang="en-US" sz="1200" dirty="0" smtClean="0">
                <a:solidFill>
                  <a:srgbClr val="002060"/>
                </a:solidFill>
              </a:rPr>
              <a:t>Base case (won’t satisfy until </a:t>
            </a:r>
            <a:r>
              <a:rPr lang="en-US" sz="1200" dirty="0" err="1" smtClean="0">
                <a:solidFill>
                  <a:srgbClr val="002060"/>
                </a:solidFill>
              </a:rPr>
              <a:t>loc</a:t>
            </a:r>
            <a:r>
              <a:rPr lang="en-US" sz="1200" dirty="0" smtClean="0">
                <a:solidFill>
                  <a:srgbClr val="002060"/>
                </a:solidFill>
              </a:rPr>
              <a:t> = 3 and found “d”) 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2927" y="6227793"/>
            <a:ext cx="4181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(7) </a:t>
            </a:r>
            <a:r>
              <a:rPr lang="en-US" sz="1200" dirty="0" smtClean="0">
                <a:solidFill>
                  <a:srgbClr val="002060"/>
                </a:solidFill>
              </a:rPr>
              <a:t>Return true or false for this particular recursive call  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2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991</Words>
  <Application>Microsoft Office PowerPoint</Application>
  <PresentationFormat>On-screen Show (4:3)</PresentationFormat>
  <Paragraphs>137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104</cp:revision>
  <dcterms:created xsi:type="dcterms:W3CDTF">2016-01-19T04:00:55Z</dcterms:created>
  <dcterms:modified xsi:type="dcterms:W3CDTF">2016-03-18T19:05:51Z</dcterms:modified>
</cp:coreProperties>
</file>