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9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6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27E2-21C7-4845-8AF8-029C3A20D45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428" y="370114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Assignment #1: Due 11:59PM on Monday, February 1, 2016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5428" y="1066799"/>
            <a:ext cx="79792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Full details at people.cs.pitt.edu/~</a:t>
            </a:r>
            <a:r>
              <a:rPr lang="en-US" sz="2000" dirty="0" err="1" smtClean="0"/>
              <a:t>ramirez</a:t>
            </a:r>
            <a:r>
              <a:rPr lang="en-US" sz="2000" dirty="0" smtClean="0"/>
              <a:t>/cs445/assigs/assig1/assig1.htm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sure to read submission instructions.  We will go over the submission site </a:t>
            </a:r>
            <a:r>
              <a:rPr lang="en-US" sz="2000" dirty="0" smtClean="0"/>
              <a:t>next </a:t>
            </a:r>
            <a:r>
              <a:rPr lang="en-US" sz="2000" dirty="0" smtClean="0"/>
              <a:t>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Make note of all the files provided to you: </a:t>
            </a:r>
          </a:p>
          <a:p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10801"/>
              </p:ext>
            </p:extLst>
          </p:nvPr>
        </p:nvGraphicFramePr>
        <p:xfrm>
          <a:off x="697592" y="3343116"/>
          <a:ext cx="7454900" cy="3145155"/>
        </p:xfrm>
        <a:graphic>
          <a:graphicData uri="http://schemas.openxmlformats.org/drawingml/2006/table">
            <a:tbl>
              <a:tblPr/>
              <a:tblGrid>
                <a:gridCol w="2780116"/>
                <a:gridCol w="4674784"/>
              </a:tblGrid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Assignment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instructions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Assig1A.java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program for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RandIndexQueue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&lt;T&gt;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MyQ.java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Indexable.java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Shufflable.java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Card.java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used by Blackjack program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A1Help.java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potentially helpful sample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A1Out.txt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output of Assig1A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BlackjackOut.txt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output of Blackjack game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RandIndexQueue.java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you create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Blackjack.java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you create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4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8" y="174172"/>
            <a:ext cx="6651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Main ideas of the project: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598708"/>
            <a:ext cx="803365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Part I</a:t>
            </a:r>
            <a:r>
              <a:rPr lang="en-US" sz="2000" dirty="0" smtClean="0"/>
              <a:t>: Design/implement the class </a:t>
            </a:r>
            <a:r>
              <a:rPr lang="en-US" sz="2000" b="1" dirty="0" err="1" smtClean="0">
                <a:solidFill>
                  <a:srgbClr val="C00000"/>
                </a:solidFill>
              </a:rPr>
              <a:t>RandIndexQueue</a:t>
            </a:r>
            <a:r>
              <a:rPr lang="en-US" sz="2000" b="1" dirty="0" smtClean="0">
                <a:solidFill>
                  <a:srgbClr val="C00000"/>
                </a:solidFill>
              </a:rPr>
              <a:t>&lt;T&gt;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Generic class, with generic type parameter &lt;T&gt;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simple data structure </a:t>
            </a:r>
            <a:r>
              <a:rPr lang="en-US" sz="2000" dirty="0" smtClean="0"/>
              <a:t>for accessing </a:t>
            </a:r>
            <a:r>
              <a:rPr lang="en-US" sz="2000" dirty="0" smtClean="0"/>
              <a:t>Java Objects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Must implement 3 interfaces: </a:t>
            </a:r>
            <a:r>
              <a:rPr lang="en-US" sz="2000" dirty="0" err="1" smtClean="0">
                <a:solidFill>
                  <a:srgbClr val="C00000"/>
                </a:solidFill>
              </a:rPr>
              <a:t>MyQ</a:t>
            </a:r>
            <a:r>
              <a:rPr lang="en-US" sz="2000" dirty="0" smtClean="0">
                <a:solidFill>
                  <a:srgbClr val="C00000"/>
                </a:solidFill>
              </a:rPr>
              <a:t>&lt;T&gt;, </a:t>
            </a:r>
            <a:r>
              <a:rPr lang="en-US" sz="2000" dirty="0" err="1" smtClean="0">
                <a:solidFill>
                  <a:srgbClr val="C00000"/>
                </a:solidFill>
              </a:rPr>
              <a:t>Indexable</a:t>
            </a:r>
            <a:r>
              <a:rPr lang="en-US" sz="2000" dirty="0" smtClean="0">
                <a:solidFill>
                  <a:srgbClr val="C00000"/>
                </a:solidFill>
              </a:rPr>
              <a:t>&lt;T&gt;, </a:t>
            </a:r>
            <a:r>
              <a:rPr lang="en-US" sz="2000" dirty="0" err="1" smtClean="0">
                <a:solidFill>
                  <a:srgbClr val="C00000"/>
                </a:solidFill>
              </a:rPr>
              <a:t>Shufflable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 be sure to read over these carefully before trying to write 		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    </a:t>
            </a:r>
            <a:r>
              <a:rPr lang="en-US" sz="20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RandIndexQueue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&lt;T&gt;</a:t>
            </a:r>
            <a:endParaRPr lang="en-US" sz="2000" dirty="0">
              <a:solidFill>
                <a:srgbClr val="C00000"/>
              </a:solidFill>
            </a:endParaRPr>
          </a:p>
          <a:p>
            <a:pPr lvl="3">
              <a:lnSpc>
                <a:spcPct val="150000"/>
              </a:lnSpc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sz="2000" dirty="0" smtClean="0"/>
          </a:p>
          <a:p>
            <a:pPr lvl="1">
              <a:lnSpc>
                <a:spcPct val="150000"/>
              </a:lnSpc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4913" y="641314"/>
            <a:ext cx="83602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CS 0445 Spring 2016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Assignment 1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Shufflable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This interface will allow an implementing class to shuffle the contents in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a pseudo-random way.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public interface </a:t>
            </a:r>
            <a:r>
              <a:rPr lang="en-US" dirty="0" err="1"/>
              <a:t>Shufflable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shuffle();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Reorganize the items in the object in a pseudo-random way.  The exact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// way is up to you but it should utilize a Random object (see Random in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// the Java API)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514" y="108857"/>
            <a:ext cx="753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an Interface: Shufflable.java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3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8" y="174172"/>
            <a:ext cx="6651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Main ideas of the project: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598708"/>
            <a:ext cx="803365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Part I</a:t>
            </a:r>
            <a:r>
              <a:rPr lang="en-US" sz="2000" dirty="0" smtClean="0"/>
              <a:t>: Design/implement the class </a:t>
            </a:r>
            <a:r>
              <a:rPr lang="en-US" sz="2000" b="1" dirty="0" err="1" smtClean="0">
                <a:solidFill>
                  <a:srgbClr val="C00000"/>
                </a:solidFill>
              </a:rPr>
              <a:t>RandIndexQueue</a:t>
            </a:r>
            <a:r>
              <a:rPr lang="en-US" sz="2000" b="1" dirty="0" smtClean="0">
                <a:solidFill>
                  <a:srgbClr val="C00000"/>
                </a:solidFill>
              </a:rPr>
              <a:t>&lt;T&gt;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Must </a:t>
            </a:r>
            <a:r>
              <a:rPr lang="en-US" sz="2000" dirty="0" smtClean="0"/>
              <a:t>be successfully used by a client program, </a:t>
            </a:r>
            <a:r>
              <a:rPr lang="en-US" sz="2000" dirty="0" smtClean="0">
                <a:solidFill>
                  <a:srgbClr val="C00000"/>
                </a:solidFill>
              </a:rPr>
              <a:t>Assig1A.java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sym typeface="Wingdings" panose="05000000000000000000" pitchFamily="2" charset="2"/>
              </a:rPr>
              <a:t> Also read this over carefully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Assig1A</a:t>
            </a:r>
            <a:r>
              <a:rPr lang="en-US" sz="2000" dirty="0" smtClean="0"/>
              <a:t> will test whether your </a:t>
            </a:r>
            <a:r>
              <a:rPr lang="en-US" sz="2000" dirty="0" err="1" smtClean="0">
                <a:solidFill>
                  <a:srgbClr val="C00000"/>
                </a:solidFill>
              </a:rPr>
              <a:t>RandIndexQueue</a:t>
            </a:r>
            <a:r>
              <a:rPr lang="en-US" sz="2000" dirty="0" smtClean="0">
                <a:solidFill>
                  <a:srgbClr val="C00000"/>
                </a:solidFill>
              </a:rPr>
              <a:t>&lt;T&gt; </a:t>
            </a:r>
            <a:r>
              <a:rPr lang="en-US" sz="2000" dirty="0" smtClean="0"/>
              <a:t>effectively implements </a:t>
            </a:r>
            <a:r>
              <a:rPr lang="en-US" sz="2000" dirty="0" smtClean="0"/>
              <a:t>the</a:t>
            </a:r>
            <a:r>
              <a:rPr lang="en-US" sz="2000" dirty="0" smtClean="0"/>
              <a:t> methods implied by the interfaces</a:t>
            </a:r>
            <a:endParaRPr lang="en-US" sz="2000" dirty="0" smtClean="0"/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You </a:t>
            </a:r>
            <a:r>
              <a:rPr lang="en-US" sz="2000" dirty="0" smtClean="0">
                <a:sym typeface="Wingdings" panose="05000000000000000000" pitchFamily="2" charset="2"/>
              </a:rPr>
              <a:t>can check the quality of your output by comparing against the sample output in </a:t>
            </a:r>
            <a:r>
              <a:rPr lang="en-US" sz="2000" dirty="0">
                <a:solidFill>
                  <a:srgbClr val="C00000"/>
                </a:solidFill>
              </a:rPr>
              <a:t>A1Out.txt</a:t>
            </a:r>
            <a:endParaRPr lang="en-US" sz="20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sz="2000" dirty="0" smtClean="0"/>
          </a:p>
          <a:p>
            <a:pPr lvl="1">
              <a:lnSpc>
                <a:spcPct val="150000"/>
              </a:lnSpc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08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1883" y="100947"/>
            <a:ext cx="846908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Hints/tips for Part I: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5427" y="1581637"/>
            <a:ext cx="8469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Header line for </a:t>
            </a:r>
            <a:r>
              <a:rPr lang="fr-FR" sz="2000" b="1" dirty="0" err="1" smtClean="0"/>
              <a:t>RandIndexQueue</a:t>
            </a:r>
            <a:r>
              <a:rPr lang="fr-FR" sz="2000" b="1" dirty="0" smtClean="0"/>
              <a:t>&lt;T&gt;: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rgbClr val="7030A0"/>
                </a:solidFill>
              </a:rPr>
              <a:t>public class </a:t>
            </a:r>
            <a:r>
              <a:rPr lang="fr-FR" sz="2000" dirty="0" err="1" smtClean="0"/>
              <a:t>RandIndexQueue</a:t>
            </a:r>
            <a:r>
              <a:rPr lang="fr-FR" sz="2000" dirty="0" smtClean="0"/>
              <a:t>&lt;T&gt; </a:t>
            </a:r>
            <a:r>
              <a:rPr lang="fr-FR" sz="2000" dirty="0" err="1" smtClean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fr-FR" sz="2000" dirty="0" smtClean="0"/>
              <a:t> </a:t>
            </a:r>
            <a:r>
              <a:rPr lang="fr-FR" sz="2000" dirty="0" err="1" smtClean="0"/>
              <a:t>MyQ</a:t>
            </a:r>
            <a:r>
              <a:rPr lang="fr-FR" sz="2000" dirty="0" smtClean="0"/>
              <a:t>&lt;T&gt;, </a:t>
            </a:r>
            <a:r>
              <a:rPr lang="fr-FR" sz="2000" dirty="0" err="1" smtClean="0"/>
              <a:t>Shufflable</a:t>
            </a:r>
            <a:r>
              <a:rPr lang="fr-FR" sz="2000" dirty="0" smtClean="0"/>
              <a:t>, </a:t>
            </a:r>
            <a:r>
              <a:rPr lang="fr-FR" sz="2000" dirty="0" err="1" smtClean="0"/>
              <a:t>Indexable</a:t>
            </a:r>
            <a:r>
              <a:rPr lang="fr-FR" sz="2000" dirty="0" smtClean="0"/>
              <a:t>&lt;T&gt;</a:t>
            </a:r>
            <a:endParaRPr lang="fr-FR" sz="20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>
                <a:sym typeface="Wingdings" panose="05000000000000000000" pitchFamily="2" charset="2"/>
              </a:rPr>
              <a:t> 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1883" y="2880334"/>
            <a:ext cx="8469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ym typeface="Wingdings" panose="05000000000000000000" pitchFamily="2" charset="2"/>
              </a:rPr>
              <a:t> “there are different ways to implement the class but for this assignment the focus should be on getting everything to work correctly”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427" y="841292"/>
            <a:ext cx="846908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ym typeface="Wingdings" panose="05000000000000000000" pitchFamily="2" charset="2"/>
              </a:rPr>
              <a:t>Do not alter the code in the three interface files or the client program!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38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428" y="370114"/>
            <a:ext cx="6651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Main ideas of the project: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5428" y="794650"/>
            <a:ext cx="82296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Part II</a:t>
            </a:r>
            <a:r>
              <a:rPr lang="en-US" sz="2000" dirty="0" smtClean="0"/>
              <a:t>: Use </a:t>
            </a:r>
            <a:r>
              <a:rPr lang="en-US" sz="2000" dirty="0" err="1" smtClean="0">
                <a:solidFill>
                  <a:srgbClr val="C00000"/>
                </a:solidFill>
              </a:rPr>
              <a:t>RandIndexQueue</a:t>
            </a:r>
            <a:r>
              <a:rPr lang="en-US" sz="2000" dirty="0" smtClean="0">
                <a:solidFill>
                  <a:srgbClr val="C00000"/>
                </a:solidFill>
              </a:rPr>
              <a:t>&lt;T&gt;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in the implementation of a simplified version of Blackjack (</a:t>
            </a:r>
            <a:r>
              <a:rPr lang="en-US" sz="2000" b="0" i="0" u="none" strike="noStrike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Blackjack.java</a:t>
            </a:r>
            <a:r>
              <a:rPr lang="en-US" sz="2000" b="0" i="0" u="none" strike="noStrike" dirty="0" smtClean="0">
                <a:effectLst/>
                <a:latin typeface="Calibri" panose="020F0502020204030204" pitchFamily="34" charset="0"/>
              </a:rPr>
              <a:t>).  This comes with a very detailed set of requirements, but here are some highlights: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Game is played with a “shoe” of cards.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Shoe consists of </a:t>
            </a:r>
            <a:r>
              <a:rPr lang="en-US" sz="2000" i="1" dirty="0" err="1" smtClean="0">
                <a:latin typeface="Calibri" panose="020F0502020204030204" pitchFamily="34" charset="0"/>
              </a:rPr>
              <a:t>n</a:t>
            </a:r>
            <a:r>
              <a:rPr lang="en-US" sz="2000" i="1" baseline="-25000" dirty="0" err="1" smtClean="0">
                <a:latin typeface="Calibri" panose="020F0502020204030204" pitchFamily="34" charset="0"/>
              </a:rPr>
              <a:t>decks</a:t>
            </a:r>
            <a:r>
              <a:rPr lang="en-US" sz="2000" dirty="0" smtClean="0">
                <a:latin typeface="Calibri" panose="020F0502020204030204" pitchFamily="34" charset="0"/>
              </a:rPr>
              <a:t> sets of 52-card decks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Calibri" panose="020F0502020204030204" pitchFamily="34" charset="0"/>
              </a:rPr>
              <a:t>n</a:t>
            </a:r>
            <a:r>
              <a:rPr lang="en-US" sz="2000" i="1" baseline="-25000" dirty="0" err="1" smtClean="0">
                <a:latin typeface="Calibri" panose="020F0502020204030204" pitchFamily="34" charset="0"/>
              </a:rPr>
              <a:t>decks</a:t>
            </a:r>
            <a:r>
              <a:rPr lang="en-US" sz="2000" i="1" dirty="0" smtClean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is the first command line </a:t>
            </a:r>
            <a:r>
              <a:rPr lang="en-US" sz="2000" dirty="0" smtClean="0">
                <a:latin typeface="Calibri" panose="020F0502020204030204" pitchFamily="34" charset="0"/>
              </a:rPr>
              <a:t>argument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Must use your </a:t>
            </a:r>
            <a:r>
              <a:rPr lang="en-US" sz="2000" dirty="0" err="1">
                <a:solidFill>
                  <a:srgbClr val="C00000"/>
                </a:solidFill>
              </a:rPr>
              <a:t>RandIndexQueue</a:t>
            </a:r>
            <a:r>
              <a:rPr lang="en-US" sz="2000" dirty="0">
                <a:solidFill>
                  <a:srgbClr val="C00000"/>
                </a:solidFill>
              </a:rPr>
              <a:t>&lt;T&gt; </a:t>
            </a:r>
            <a:r>
              <a:rPr lang="en-US" sz="2000" dirty="0"/>
              <a:t>class for the </a:t>
            </a:r>
            <a:r>
              <a:rPr lang="en-US" sz="2000" dirty="0" smtClean="0"/>
              <a:t>shoe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this will provide a method for shuffling the shoe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Cards carry specific values, see instructions and </a:t>
            </a: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Card.java and A1Help.java </a:t>
            </a:r>
            <a:r>
              <a:rPr lang="en-US" sz="2000" dirty="0" smtClean="0">
                <a:latin typeface="Calibri" panose="020F0502020204030204" pitchFamily="34" charset="0"/>
              </a:rPr>
              <a:t>for details.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Game </a:t>
            </a:r>
            <a:r>
              <a:rPr lang="en-US" sz="2000" dirty="0" smtClean="0">
                <a:latin typeface="Calibri" panose="020F0502020204030204" pitchFamily="34" charset="0"/>
              </a:rPr>
              <a:t>is played across </a:t>
            </a:r>
            <a:r>
              <a:rPr lang="en-US" sz="2000" i="1" dirty="0" err="1" smtClean="0">
                <a:latin typeface="Calibri" panose="020F0502020204030204" pitchFamily="34" charset="0"/>
              </a:rPr>
              <a:t>n</a:t>
            </a:r>
            <a:r>
              <a:rPr lang="en-US" sz="2000" i="1" baseline="-25000" dirty="0" err="1" smtClean="0">
                <a:latin typeface="Calibri" panose="020F0502020204030204" pitchFamily="34" charset="0"/>
              </a:rPr>
              <a:t>rounds</a:t>
            </a:r>
            <a:r>
              <a:rPr lang="en-US" sz="2000" i="1" baseline="-25000" dirty="0">
                <a:latin typeface="Calibri" panose="020F0502020204030204" pitchFamily="34" charset="0"/>
              </a:rPr>
              <a:t> </a:t>
            </a:r>
            <a:r>
              <a:rPr lang="en-US" sz="2000" i="1" dirty="0" smtClean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rounds (2</a:t>
            </a:r>
            <a:r>
              <a:rPr lang="en-US" sz="2000" baseline="30000" dirty="0" smtClean="0">
                <a:latin typeface="Calibri" panose="020F0502020204030204" pitchFamily="34" charset="0"/>
              </a:rPr>
              <a:t>nd</a:t>
            </a:r>
            <a:r>
              <a:rPr lang="en-US" sz="2000" dirty="0" smtClean="0">
                <a:latin typeface="Calibri" panose="020F0502020204030204" pitchFamily="34" charset="0"/>
              </a:rPr>
              <a:t> command line </a:t>
            </a:r>
            <a:r>
              <a:rPr lang="en-US" sz="2000" dirty="0" err="1" smtClean="0">
                <a:latin typeface="Calibri" panose="020F0502020204030204" pitchFamily="34" charset="0"/>
              </a:rPr>
              <a:t>arg</a:t>
            </a:r>
            <a:r>
              <a:rPr lang="en-US" sz="2000" dirty="0" smtClean="0">
                <a:latin typeface="Calibri" panose="020F0502020204030204" pitchFamily="34" charset="0"/>
              </a:rPr>
              <a:t>)</a:t>
            </a:r>
            <a:endParaRPr lang="en-US" sz="2000" b="0" i="0" u="none" strike="noStrike" dirty="0" smtClean="0">
              <a:solidFill>
                <a:srgbClr val="C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3" y="100947"/>
            <a:ext cx="846908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Across rounds: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35428" y="794650"/>
            <a:ext cx="82296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Two participants</a:t>
            </a:r>
            <a:r>
              <a:rPr lang="en-US" sz="2000" dirty="0" smtClean="0"/>
              <a:t>: The </a:t>
            </a:r>
            <a:r>
              <a:rPr lang="en-US" sz="2000" u="sng" dirty="0" smtClean="0"/>
              <a:t>dealer</a:t>
            </a:r>
            <a:r>
              <a:rPr lang="en-US" sz="2000" dirty="0" smtClean="0"/>
              <a:t> and the </a:t>
            </a:r>
            <a:r>
              <a:rPr lang="en-US" sz="2000" u="sng" dirty="0" smtClean="0"/>
              <a:t>player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Dealer and player are initially dealt 2 </a:t>
            </a:r>
            <a:r>
              <a:rPr lang="en-US" sz="2000" dirty="0" smtClean="0">
                <a:latin typeface="Calibri" panose="020F0502020204030204" pitchFamily="34" charset="0"/>
              </a:rPr>
              <a:t>cards (alternating) from the shoe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Goal is for the sum of the cards’ to reach 21 (“blackjack”) – if this hand is achieved in with the first two cards, it implies a win so long as the other player doesn’t have a blackjack (see Round 9 from BlackjackOut.txt):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629" y="3102430"/>
            <a:ext cx="691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Round 9 beginning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Player: Contents: Five-of-Spades Two-of-Spades  : 7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Dealer: Contents: Ace-of-Spades Queen-of-Hearts  : 21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Result: Dealer Blackjack wins!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428" y="4802326"/>
            <a:ext cx="8229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See assignment instructions on the several other situations that can occur.</a:t>
            </a:r>
            <a:r>
              <a:rPr lang="en-US" sz="2000" dirty="0"/>
              <a:t> </a:t>
            </a:r>
            <a:r>
              <a:rPr lang="en-US" sz="2000" dirty="0" smtClean="0"/>
              <a:t> Also note that cards are discarded </a:t>
            </a:r>
            <a:r>
              <a:rPr lang="en-US" sz="2000" dirty="0" smtClean="0"/>
              <a:t>into a ‘discard pile’ after</a:t>
            </a:r>
            <a:r>
              <a:rPr lang="en-US" sz="2000" dirty="0" smtClean="0"/>
              <a:t> </a:t>
            </a:r>
            <a:r>
              <a:rPr lang="en-US" sz="2000" dirty="0" smtClean="0"/>
              <a:t>a round, unless &lt;= ¼ of the original shoe size </a:t>
            </a:r>
            <a:r>
              <a:rPr lang="en-US" sz="2000" dirty="0" smtClean="0"/>
              <a:t>remains (then all cards go back into the sho</a:t>
            </a:r>
            <a:r>
              <a:rPr lang="en-US" sz="2000" dirty="0" smtClean="0"/>
              <a:t>e + are shuffled)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096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3" y="100947"/>
            <a:ext cx="846908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Remember for Part II: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5427" y="841292"/>
            <a:ext cx="7707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Do not alter the code in the 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Card.java</a:t>
            </a:r>
            <a:r>
              <a:rPr lang="en-US" sz="2000" dirty="0" smtClean="0">
                <a:sym typeface="Wingdings" panose="05000000000000000000" pitchFamily="2" charset="2"/>
              </a:rPr>
              <a:t> file that your Blackjack program will use.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If </a:t>
            </a:r>
            <a:r>
              <a:rPr lang="en-US" sz="2000" dirty="0" err="1" smtClean="0">
                <a:sym typeface="Wingdings" panose="05000000000000000000" pitchFamily="2" charset="2"/>
              </a:rPr>
              <a:t>n</a:t>
            </a:r>
            <a:r>
              <a:rPr lang="en-US" sz="2000" baseline="-25000" dirty="0" err="1" smtClean="0">
                <a:sym typeface="Wingdings" panose="05000000000000000000" pitchFamily="2" charset="2"/>
              </a:rPr>
              <a:t>rounds</a:t>
            </a:r>
            <a:r>
              <a:rPr lang="en-US" sz="2000" baseline="30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&lt;= 10, you must switch to a “trace” version of the program that provides detailed output (as in 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BlackjackOut.txt</a:t>
            </a:r>
            <a:r>
              <a:rPr lang="en-US" sz="2000" dirty="0" smtClean="0">
                <a:sym typeface="Wingdings" panose="05000000000000000000" pitchFamily="2" charset="2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shoe, discard pile, dealer hand and player hand must all be </a:t>
            </a:r>
            <a:r>
              <a:rPr lang="en-US" sz="2000" dirty="0" err="1"/>
              <a:t>RandIndexQueue</a:t>
            </a:r>
            <a:r>
              <a:rPr lang="en-US" sz="2000" dirty="0"/>
              <a:t>&lt;Card&gt; </a:t>
            </a:r>
            <a:r>
              <a:rPr lang="en-US" sz="2000" dirty="0" smtClean="0"/>
              <a:t>objects, and should be manipulated through its functionality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673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623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27</cp:revision>
  <dcterms:created xsi:type="dcterms:W3CDTF">2016-01-19T04:00:55Z</dcterms:created>
  <dcterms:modified xsi:type="dcterms:W3CDTF">2016-01-20T05:03:16Z</dcterms:modified>
</cp:coreProperties>
</file>