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1" r:id="rId2"/>
    <p:sldId id="270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08" y="96"/>
      </p:cViewPr>
      <p:guideLst>
        <p:guide orient="horz" pos="2232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B2AA5-E87B-40EE-A8E8-7C112AC2633E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79CD-ED12-45C6-BD4E-541D8977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27E2-21C7-4845-8AF8-029C3A20D45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lgs4.cs.princeton.edu/43mst/Queue.java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8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Recitation 3/29-3/30: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428" y="1142999"/>
            <a:ext cx="79792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 smtClean="0"/>
              <a:t>Today: Review of Iterators, and then time available to work on Assignment #4</a:t>
            </a:r>
          </a:p>
          <a:p>
            <a:endParaRPr lang="en-US" sz="2000" dirty="0" smtClean="0"/>
          </a:p>
          <a:p>
            <a:r>
              <a:rPr lang="en-US" sz="2000" dirty="0" smtClean="0"/>
              <a:t>(2)   Office </a:t>
            </a:r>
            <a:r>
              <a:rPr lang="en-US" sz="2000" dirty="0"/>
              <a:t>hours this week: </a:t>
            </a:r>
            <a:r>
              <a:rPr lang="en-US" sz="2000" dirty="0" smtClean="0"/>
              <a:t>Tuesday 5:00-6:00 </a:t>
            </a:r>
            <a:r>
              <a:rPr lang="en-US" sz="2000" dirty="0"/>
              <a:t>pm, </a:t>
            </a:r>
            <a:r>
              <a:rPr lang="en-US" sz="2000" dirty="0" smtClean="0"/>
              <a:t>Thursday 4:00-6:00 pm, Friday </a:t>
            </a:r>
            <a:r>
              <a:rPr lang="en-US" sz="2000" dirty="0"/>
              <a:t>2:30-5:30 </a:t>
            </a:r>
            <a:r>
              <a:rPr lang="en-US" sz="2000" dirty="0" smtClean="0"/>
              <a:t>pm</a:t>
            </a:r>
          </a:p>
          <a:p>
            <a:endParaRPr lang="en-US" sz="2000" dirty="0"/>
          </a:p>
          <a:p>
            <a:r>
              <a:rPr lang="en-US" sz="2000" dirty="0" smtClean="0"/>
              <a:t>(3)  Assignment #3 grades will be emailed out by midnight on 3/30. </a:t>
            </a:r>
          </a:p>
          <a:p>
            <a:endParaRPr lang="en-US" sz="2000" dirty="0" smtClean="0"/>
          </a:p>
          <a:p>
            <a:pPr marL="457200" indent="-457200">
              <a:buAutoNum type="arabicParenBoth"/>
            </a:pPr>
            <a:endParaRPr lang="en-US" sz="2000" dirty="0"/>
          </a:p>
          <a:p>
            <a:pPr marL="457200" indent="-457200">
              <a:buAutoNum type="arabicParenBoth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422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7971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Implementation: </a:t>
            </a:r>
            <a:r>
              <a:rPr lang="en-US" sz="2200" dirty="0" smtClean="0"/>
              <a:t>Testing with a client program: </a:t>
            </a:r>
            <a:endParaRPr lang="en-US" sz="22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975" t="15929" r="47717" b="12475"/>
          <a:stretch/>
        </p:blipFill>
        <p:spPr>
          <a:xfrm>
            <a:off x="0" y="578801"/>
            <a:ext cx="7819395" cy="61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7971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Implementation: </a:t>
            </a:r>
            <a:r>
              <a:rPr lang="en-US" sz="2200" dirty="0" smtClean="0"/>
              <a:t>Screen output</a:t>
            </a:r>
            <a:r>
              <a:rPr lang="en-US" sz="2200" dirty="0" smtClean="0"/>
              <a:t>: 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00" t="20927" r="66830" b="53029"/>
          <a:stretch/>
        </p:blipFill>
        <p:spPr>
          <a:xfrm>
            <a:off x="426916" y="793591"/>
            <a:ext cx="6555425" cy="30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7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Java Iterators: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426" y="1142999"/>
            <a:ext cx="79792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References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Iterators video from Coursera Algorithms course: </a:t>
            </a:r>
            <a:r>
              <a:rPr lang="en-US" sz="2000" u="sng" dirty="0" smtClean="0"/>
              <a:t>https</a:t>
            </a:r>
            <a:r>
              <a:rPr lang="en-US" sz="2000" u="sng" dirty="0"/>
              <a:t>://</a:t>
            </a:r>
            <a:r>
              <a:rPr lang="en-US" sz="2000" u="sng" dirty="0" smtClean="0"/>
              <a:t>www.youtube.com/watch?v=QllczI9r_js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Related code samples; for example</a:t>
            </a:r>
            <a:r>
              <a:rPr lang="en-US" sz="2000" dirty="0"/>
              <a:t>: </a:t>
            </a:r>
            <a:r>
              <a:rPr lang="en-US" sz="2000" dirty="0" smtClean="0"/>
              <a:t> </a:t>
            </a:r>
            <a:r>
              <a:rPr lang="en-US" sz="2000" u="sng" dirty="0" smtClean="0">
                <a:hlinkClick r:id="rId2"/>
              </a:rPr>
              <a:t>http://algs4.cs.princeton.edu/43mst/Queue.java.html</a:t>
            </a:r>
            <a:endParaRPr lang="en-US" sz="2000" u="sng" dirty="0" smtClean="0"/>
          </a:p>
          <a:p>
            <a:pPr marL="457200" indent="-457200">
              <a:buFont typeface="+mj-lt"/>
              <a:buAutoNum type="arabicPeriod"/>
            </a:pPr>
            <a:endParaRPr lang="en-US" sz="2000" u="sng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CS445 slides and handouts, Oracle documentation, other assorted websites</a:t>
            </a:r>
          </a:p>
          <a:p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5591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Java Iterators: </a:t>
            </a:r>
            <a:r>
              <a:rPr lang="en-US" sz="2200" dirty="0" smtClean="0"/>
              <a:t>Why are they useful? </a:t>
            </a:r>
            <a:r>
              <a:rPr lang="en-US" sz="2200" b="1" dirty="0" smtClean="0"/>
              <a:t> 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7714" y="979715"/>
            <a:ext cx="2786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#1: They allow the user to exhaustively cycle through all the elements in a collection, without worrying about how this might be done.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7714" y="3026227"/>
            <a:ext cx="2416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For example</a:t>
            </a:r>
            <a:r>
              <a:rPr lang="en-US" dirty="0" smtClean="0"/>
              <a:t>:  Because </a:t>
            </a:r>
            <a:r>
              <a:rPr lang="en-US" dirty="0" err="1" smtClean="0"/>
              <a:t>ArrayList</a:t>
            </a:r>
            <a:r>
              <a:rPr lang="en-US" dirty="0" smtClean="0"/>
              <a:t> implements the </a:t>
            </a:r>
            <a:r>
              <a:rPr lang="en-US" dirty="0" err="1" smtClean="0"/>
              <a:t>Iterable</a:t>
            </a:r>
            <a:r>
              <a:rPr lang="en-US" dirty="0" smtClean="0"/>
              <a:t> interface, you can use an iterator to cycle through its elements, without knowing how Java constructs this data structure or traverses through it.</a:t>
            </a:r>
            <a:endParaRPr lang="en-US" b="1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04457" y="979715"/>
            <a:ext cx="6139542" cy="5310272"/>
            <a:chOff x="3004457" y="979715"/>
            <a:chExt cx="6139542" cy="531027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903" t="8005" r="59438" b="36148"/>
            <a:stretch/>
          </p:blipFill>
          <p:spPr>
            <a:xfrm>
              <a:off x="3004457" y="979715"/>
              <a:ext cx="6043961" cy="47875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234542" y="5366657"/>
              <a:ext cx="4909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Prints to screen: 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Original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contents of al: C A E B D F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6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Java Iterators: </a:t>
            </a:r>
            <a:r>
              <a:rPr lang="en-US" sz="2200" dirty="0" smtClean="0"/>
              <a:t>Why are they useful? </a:t>
            </a:r>
            <a:r>
              <a:rPr lang="en-US" sz="2200" b="1" dirty="0" smtClean="0"/>
              <a:t> 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028" y="979715"/>
            <a:ext cx="8262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#2: You can create multiple iterators, if you want to offer the user multiple sequences of looping through the elements (example provided in these slides)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3028" y="1992088"/>
            <a:ext cx="8382000" cy="4372145"/>
            <a:chOff x="283028" y="1992088"/>
            <a:chExt cx="8382000" cy="4372145"/>
          </a:xfrm>
        </p:grpSpPr>
        <p:grpSp>
          <p:nvGrpSpPr>
            <p:cNvPr id="4" name="Group 3"/>
            <p:cNvGrpSpPr/>
            <p:nvPr/>
          </p:nvGrpSpPr>
          <p:grpSpPr>
            <a:xfrm>
              <a:off x="283028" y="1992088"/>
              <a:ext cx="8262257" cy="3829483"/>
              <a:chOff x="283028" y="1992088"/>
              <a:chExt cx="8262257" cy="382948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7003" y="3097421"/>
                <a:ext cx="4362450" cy="272415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83028" y="1992088"/>
                <a:ext cx="82622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#3: The usefulness becomes especially clear when you have a complicated data structure: </a:t>
                </a:r>
                <a:endParaRPr lang="en-US" sz="2000" dirty="0"/>
              </a:p>
              <a:p>
                <a:endParaRPr lang="en-US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437538" y="5533236"/>
              <a:ext cx="2227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Image Source</a:t>
              </a:r>
              <a:r>
                <a:rPr lang="en-US" sz="1200" dirty="0"/>
                <a:t>: http://www.personal.kent.edu/~rmuhamma/GraphTheory/MyGraphTheory/trees.htm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3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7971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Java Iterators: </a:t>
            </a:r>
            <a:r>
              <a:rPr lang="en-US" sz="2200" dirty="0" smtClean="0"/>
              <a:t>Implementation example, using MyArray.java handout </a:t>
            </a:r>
            <a:r>
              <a:rPr lang="en-US" sz="2200" b="1" dirty="0" smtClean="0"/>
              <a:t> </a:t>
            </a:r>
            <a:endParaRPr lang="en-US" sz="2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262" r="61634" b="20014"/>
          <a:stretch/>
        </p:blipFill>
        <p:spPr>
          <a:xfrm>
            <a:off x="125054" y="554773"/>
            <a:ext cx="5846955" cy="59770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257" y="680978"/>
            <a:ext cx="241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--&gt; This was an illustration of how to use generics in Java.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357257" y="1900178"/>
            <a:ext cx="2416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--&gt; Includes constructor to create </a:t>
            </a:r>
            <a:r>
              <a:rPr lang="en-US" sz="1600" dirty="0" err="1" smtClean="0"/>
              <a:t>MyArray</a:t>
            </a:r>
            <a:r>
              <a:rPr lang="en-US" sz="1600" dirty="0" smtClean="0"/>
              <a:t> of a specific size, methods to insert and retrieve elements from specific indices, and </a:t>
            </a:r>
            <a:r>
              <a:rPr lang="en-US" sz="1600" dirty="0" err="1" smtClean="0"/>
              <a:t>toString</a:t>
            </a:r>
            <a:r>
              <a:rPr lang="en-US" sz="1600" dirty="0" smtClean="0"/>
              <a:t>() and length() methods.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06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7971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Implementation: </a:t>
            </a:r>
            <a:r>
              <a:rPr lang="en-US" sz="2200" dirty="0" smtClean="0"/>
              <a:t>Converting </a:t>
            </a:r>
            <a:r>
              <a:rPr lang="en-US" sz="2200" dirty="0" err="1" smtClean="0"/>
              <a:t>MyArray</a:t>
            </a:r>
            <a:r>
              <a:rPr lang="en-US" sz="2200" dirty="0" smtClean="0"/>
              <a:t> to </a:t>
            </a:r>
            <a:r>
              <a:rPr lang="en-US" sz="2200" dirty="0" err="1" smtClean="0"/>
              <a:t>MyIterableArray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5942" y="762001"/>
            <a:ext cx="829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Please note</a:t>
            </a:r>
            <a:r>
              <a:rPr lang="en-US" dirty="0" smtClean="0"/>
              <a:t>: There are multiple ways to implements Iterators; this will demonstrate one possible way.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95942" y="1555221"/>
            <a:ext cx="829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As in the course textbook and slides</a:t>
            </a:r>
            <a:r>
              <a:rPr lang="en-US" dirty="0" smtClean="0"/>
              <a:t>: We will create a new interface, “</a:t>
            </a:r>
            <a:r>
              <a:rPr lang="en-US" dirty="0" err="1" smtClean="0"/>
              <a:t>MyIterableInterface</a:t>
            </a:r>
            <a:r>
              <a:rPr lang="en-US" dirty="0" smtClean="0"/>
              <a:t>”, that extends the Iterator interface, and requires implementation of multiple kinds of Iterators:  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788" r="62951" b="66415"/>
          <a:stretch/>
        </p:blipFill>
        <p:spPr>
          <a:xfrm>
            <a:off x="598707" y="2797493"/>
            <a:ext cx="6606134" cy="26876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11829" y="2373085"/>
            <a:ext cx="2884714" cy="424408"/>
            <a:chOff x="2111829" y="2373085"/>
            <a:chExt cx="2884714" cy="42440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111829" y="2569029"/>
              <a:ext cx="1785257" cy="228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97086" y="2373085"/>
              <a:ext cx="10994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Separate file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3897087" y="3543300"/>
            <a:ext cx="3722913" cy="6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83286" y="3415525"/>
            <a:ext cx="1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Required import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27372" y="4168947"/>
            <a:ext cx="2155371" cy="954107"/>
            <a:chOff x="6727372" y="4168947"/>
            <a:chExt cx="2155371" cy="954107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727372" y="4358765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58742" y="4168947"/>
              <a:ext cx="15240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Extends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Iterable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interface, note the Type parameters &lt;T&gt;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9468" y="5123054"/>
            <a:ext cx="5916389" cy="1204293"/>
            <a:chOff x="669468" y="5123054"/>
            <a:chExt cx="5916389" cy="120429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264230" y="5123054"/>
              <a:ext cx="783770" cy="737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9468" y="5804127"/>
              <a:ext cx="5916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If a class claims to implement this interface, it must include these two methods, to return these two types of iterators.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3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7971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Implementation: </a:t>
            </a:r>
            <a:r>
              <a:rPr lang="en-US" sz="2200" dirty="0" smtClean="0"/>
              <a:t>Converting </a:t>
            </a:r>
            <a:r>
              <a:rPr lang="en-US" sz="2200" dirty="0" err="1" smtClean="0"/>
              <a:t>MyArray</a:t>
            </a:r>
            <a:r>
              <a:rPr lang="en-US" sz="2200" dirty="0" smtClean="0"/>
              <a:t> to </a:t>
            </a:r>
            <a:r>
              <a:rPr lang="en-US" sz="2200" dirty="0" err="1" smtClean="0"/>
              <a:t>MyIterableArray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971" y="631372"/>
            <a:ext cx="82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Now we can start modifying the </a:t>
            </a:r>
            <a:r>
              <a:rPr lang="en-US" u="sng" dirty="0" err="1" smtClean="0"/>
              <a:t>MyArray</a:t>
            </a:r>
            <a:r>
              <a:rPr lang="en-US" u="sng" dirty="0" smtClean="0"/>
              <a:t> file: 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5" t="1692" r="61195" b="57691"/>
          <a:stretch/>
        </p:blipFill>
        <p:spPr>
          <a:xfrm>
            <a:off x="190890" y="1381361"/>
            <a:ext cx="6873179" cy="410863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254829" y="662149"/>
            <a:ext cx="5671456" cy="2059280"/>
            <a:chOff x="3254829" y="662149"/>
            <a:chExt cx="5671456" cy="205928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3254829" y="909515"/>
              <a:ext cx="4005942" cy="1811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60771" y="662149"/>
              <a:ext cx="1567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>
                  <a:solidFill>
                    <a:srgbClr val="0070C0"/>
                  </a:solidFill>
                </a:rPr>
                <a:t>Two new imports</a:t>
              </a:r>
              <a:r>
                <a:rPr lang="en-US" sz="1400" dirty="0" smtClean="0">
                  <a:solidFill>
                    <a:srgbClr val="0070C0"/>
                  </a:solidFill>
                </a:rPr>
                <a:t>: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58742" y="949328"/>
              <a:ext cx="15675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Iterator, as before, and an Exception to throw if the user attempts to call next() when no elements remain.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23858" y="3162497"/>
            <a:ext cx="3102427" cy="1227287"/>
            <a:chOff x="5823858" y="3162497"/>
            <a:chExt cx="3102427" cy="1227287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5823858" y="3162497"/>
              <a:ext cx="1436913" cy="273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358742" y="3164378"/>
              <a:ext cx="1567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>
                  <a:solidFill>
                    <a:srgbClr val="0070C0"/>
                  </a:solidFill>
                </a:rPr>
                <a:t>Header Line</a:t>
              </a:r>
              <a:r>
                <a:rPr lang="en-US" sz="1400" dirty="0" smtClean="0">
                  <a:solidFill>
                    <a:srgbClr val="0070C0"/>
                  </a:solidFill>
                </a:rPr>
                <a:t>: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8741" y="3435677"/>
              <a:ext cx="15675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Statement that we are implementing the interface that we just created.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0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85" t="7247" r="48107" b="33176"/>
          <a:stretch/>
        </p:blipFill>
        <p:spPr>
          <a:xfrm>
            <a:off x="97971" y="1103216"/>
            <a:ext cx="8601273" cy="56179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97971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Implementation: </a:t>
            </a:r>
            <a:r>
              <a:rPr lang="en-US" sz="2200" dirty="0" smtClean="0"/>
              <a:t>Converting </a:t>
            </a:r>
            <a:r>
              <a:rPr lang="en-US" sz="2200" dirty="0" err="1" smtClean="0"/>
              <a:t>MyArray</a:t>
            </a:r>
            <a:r>
              <a:rPr lang="en-US" sz="2200" dirty="0" smtClean="0"/>
              <a:t> to </a:t>
            </a:r>
            <a:r>
              <a:rPr lang="en-US" sz="2200" dirty="0" err="1" smtClean="0"/>
              <a:t>MyIterableArray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971" y="609070"/>
            <a:ext cx="90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Skipping past the original methods, down to the new Iterator code (just first part shown here): </a:t>
            </a:r>
            <a:endParaRPr lang="en-US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3701921" y="1863831"/>
            <a:ext cx="4984879" cy="646331"/>
            <a:chOff x="3701921" y="1863831"/>
            <a:chExt cx="4984879" cy="646331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3701921" y="2000210"/>
              <a:ext cx="1393371" cy="2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095292" y="1863831"/>
              <a:ext cx="3591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We are extending Iterator interface; an iterator method is expected.  In this implementation, we will just take this as a request for the forward iterator.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20987" y="2752600"/>
            <a:ext cx="3782784" cy="646331"/>
            <a:chOff x="4620987" y="2752600"/>
            <a:chExt cx="3782784" cy="646331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4620987" y="2883821"/>
              <a:ext cx="474305" cy="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78320" y="2752600"/>
              <a:ext cx="3025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This is the method, required by our new interface, to return a new iterator that goes in the forward direction.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924164" y="3558521"/>
            <a:ext cx="302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Header line for the forward iterator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178" y="4049135"/>
            <a:ext cx="5367437" cy="276999"/>
            <a:chOff x="3582178" y="4049135"/>
            <a:chExt cx="5367437" cy="276999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3582178" y="4161347"/>
              <a:ext cx="474305" cy="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9424" y="4049135"/>
              <a:ext cx="4870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Constructor.  This sets a “current” index at the initial position in  array.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65368" y="4365428"/>
            <a:ext cx="5910162" cy="461665"/>
            <a:chOff x="2765368" y="4365428"/>
            <a:chExt cx="5910162" cy="461665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765368" y="4681780"/>
              <a:ext cx="591713" cy="90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99932" y="4365428"/>
              <a:ext cx="5375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70C0"/>
                  </a:solidFill>
                </a:rPr>
                <a:t>hasNext</a:t>
              </a:r>
              <a:r>
                <a:rPr lang="en-US" sz="1200" dirty="0" smtClean="0">
                  <a:solidFill>
                    <a:srgbClr val="0070C0"/>
                  </a:solidFill>
                </a:rPr>
                <a:t>() method: Required by the Iterator interface.  If we have incremented past the last element, then there are none left through which we may iterate.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90466" y="5061990"/>
            <a:ext cx="6087053" cy="461665"/>
            <a:chOff x="2990466" y="5061990"/>
            <a:chExt cx="6087053" cy="461665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2990466" y="5066104"/>
              <a:ext cx="711455" cy="77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701921" y="5061990"/>
              <a:ext cx="5375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>
                  <a:solidFill>
                    <a:srgbClr val="0070C0"/>
                  </a:solidFill>
                </a:rPr>
                <a:t>remove()</a:t>
              </a:r>
              <a:r>
                <a:rPr lang="en-US" sz="1200" dirty="0" smtClean="0">
                  <a:solidFill>
                    <a:srgbClr val="0070C0"/>
                  </a:solidFill>
                </a:rPr>
                <a:t> method: Technically considered “optional”.  We’re not implementing this, so we throw an exception if someone tries to use it.</a:t>
              </a:r>
              <a:endParaRPr lang="en-US" sz="1200" u="sng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70724" y="5400726"/>
            <a:ext cx="5565705" cy="1066017"/>
            <a:chOff x="2870724" y="5400726"/>
            <a:chExt cx="5565705" cy="1066017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2870724" y="5400726"/>
              <a:ext cx="1472676" cy="49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376446" y="5820412"/>
              <a:ext cx="4059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>
                  <a:solidFill>
                    <a:srgbClr val="0070C0"/>
                  </a:solidFill>
                </a:rPr>
                <a:t>next()</a:t>
              </a:r>
              <a:r>
                <a:rPr lang="en-US" sz="1200" dirty="0" smtClean="0">
                  <a:solidFill>
                    <a:srgbClr val="0070C0"/>
                  </a:solidFill>
                </a:rPr>
                <a:t> method: Required.  So long as elements remain, we return the element at index current, and increment current, to be ready for any following “next()” calls.</a:t>
              </a:r>
              <a:endParaRPr lang="en-US" sz="1200" u="sng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8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7971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Implementation: </a:t>
            </a:r>
            <a:r>
              <a:rPr lang="en-US" sz="2200" dirty="0" smtClean="0"/>
              <a:t>Converting </a:t>
            </a:r>
            <a:r>
              <a:rPr lang="en-US" sz="2200" dirty="0" err="1" smtClean="0"/>
              <a:t>MyArray</a:t>
            </a:r>
            <a:r>
              <a:rPr lang="en-US" sz="2200" dirty="0" smtClean="0"/>
              <a:t> to </a:t>
            </a:r>
            <a:r>
              <a:rPr lang="en-US" sz="2200" dirty="0" err="1" smtClean="0"/>
              <a:t>MyIterableArray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971" y="609070"/>
            <a:ext cx="90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Skipping past the original methods, down to the new Iterator code (final part shown here): 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45" t="9870" r="30170" b="32635"/>
          <a:stretch/>
        </p:blipFill>
        <p:spPr>
          <a:xfrm>
            <a:off x="241079" y="1052938"/>
            <a:ext cx="7641869" cy="542163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879661" y="1807662"/>
            <a:ext cx="3600311" cy="1015663"/>
            <a:chOff x="4879661" y="1807662"/>
            <a:chExt cx="3600311" cy="1015663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879661" y="1876563"/>
              <a:ext cx="1575568" cy="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684607" y="1807662"/>
              <a:ext cx="1795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This is the method, required by our new interface, to return a new iterator that goes in the reverse direction.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39987" y="2903537"/>
            <a:ext cx="4973604" cy="276999"/>
            <a:chOff x="4239987" y="2903537"/>
            <a:chExt cx="4973604" cy="276999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4239987" y="3128395"/>
              <a:ext cx="474305" cy="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43400" y="2903537"/>
              <a:ext cx="4870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70C0"/>
                  </a:solidFill>
                </a:rPr>
                <a:t>Constructor.  This sets a “current” index at the final position in the array.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50029" y="3361971"/>
            <a:ext cx="5736771" cy="461665"/>
            <a:chOff x="2950029" y="3361971"/>
            <a:chExt cx="5736771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311202" y="3361971"/>
              <a:ext cx="5375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70C0"/>
                  </a:solidFill>
                </a:rPr>
                <a:t>hasNext</a:t>
              </a:r>
              <a:r>
                <a:rPr lang="en-US" sz="1200" dirty="0" smtClean="0">
                  <a:solidFill>
                    <a:srgbClr val="0070C0"/>
                  </a:solidFill>
                </a:rPr>
                <a:t>() method: Required by the Iterator interface.  If we have incremented past the last element, then there are none left through which we may iterate.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950029" y="3592803"/>
              <a:ext cx="494138" cy="176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767311" y="4385468"/>
            <a:ext cx="6354529" cy="846335"/>
            <a:chOff x="2767311" y="4385468"/>
            <a:chExt cx="6354529" cy="846335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2767311" y="4385468"/>
              <a:ext cx="2294546" cy="284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857" y="4585472"/>
              <a:ext cx="4059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>
                  <a:solidFill>
                    <a:srgbClr val="0070C0"/>
                  </a:solidFill>
                </a:rPr>
                <a:t>next()</a:t>
              </a:r>
              <a:r>
                <a:rPr lang="en-US" sz="1200" dirty="0" smtClean="0">
                  <a:solidFill>
                    <a:srgbClr val="0070C0"/>
                  </a:solidFill>
                </a:rPr>
                <a:t> method: Required.  So long as elements remain, we return the element at index current, and decrement current, to be ready for any following “next()” calls.</a:t>
              </a:r>
              <a:endParaRPr lang="en-US" sz="1200" u="sng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2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773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128</cp:revision>
  <dcterms:created xsi:type="dcterms:W3CDTF">2016-01-19T04:00:55Z</dcterms:created>
  <dcterms:modified xsi:type="dcterms:W3CDTF">2016-03-29T02:32:53Z</dcterms:modified>
</cp:coreProperties>
</file>