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1" r:id="rId2"/>
    <p:sldId id="272" r:id="rId3"/>
    <p:sldId id="273" r:id="rId4"/>
    <p:sldId id="279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24" y="72"/>
      </p:cViewPr>
      <p:guideLst>
        <p:guide orient="horz" pos="2256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B2AA5-E87B-40EE-A8E8-7C112AC2633E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79CD-ED12-45C6-BD4E-541D89772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1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6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6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8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27E2-21C7-4845-8AF8-029C3A20D456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A96-1764-40A0-B262-D394ABC5F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8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Recitation 4/12-4/13: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429" y="1142998"/>
            <a:ext cx="6932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 smtClean="0"/>
              <a:t>Quizzes are graded and available for pick-up (stacks are in alphabetical order</a:t>
            </a:r>
            <a:r>
              <a:rPr lang="en-US" sz="2000" dirty="0" smtClean="0"/>
              <a:t>).</a:t>
            </a:r>
          </a:p>
          <a:p>
            <a:pPr marL="457200" indent="-457200">
              <a:buAutoNum type="arabicParenBoth"/>
            </a:pPr>
            <a:endParaRPr lang="en-US" sz="2000" dirty="0"/>
          </a:p>
          <a:p>
            <a:pPr marL="457200" indent="-457200">
              <a:buAutoNum type="arabicParenBoth"/>
            </a:pPr>
            <a:r>
              <a:rPr lang="en-US" sz="2000" dirty="0" smtClean="0"/>
              <a:t>Assignment #4 will be returned by the end of the week.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(3)   </a:t>
            </a:r>
            <a:r>
              <a:rPr lang="en-US" sz="2000" dirty="0" smtClean="0"/>
              <a:t>Today: Overview of Assignment #5.</a:t>
            </a:r>
          </a:p>
          <a:p>
            <a:pPr marL="457200" indent="-457200">
              <a:buAutoNum type="arabicParenBoth"/>
            </a:pPr>
            <a:endParaRPr lang="en-US" sz="2000" dirty="0"/>
          </a:p>
          <a:p>
            <a:pPr marL="457200" indent="-457200">
              <a:buAutoNum type="arabicParenBoth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422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28" y="370114"/>
            <a:ext cx="797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Assignment #5: Due </a:t>
            </a:r>
            <a:r>
              <a:rPr lang="en-US" sz="2400" b="1" dirty="0" smtClean="0"/>
              <a:t>11:59PM </a:t>
            </a:r>
            <a:r>
              <a:rPr lang="en-US" sz="2400" b="1" dirty="0"/>
              <a:t>on </a:t>
            </a:r>
            <a:r>
              <a:rPr lang="en-US" sz="2400" b="1" dirty="0" smtClean="0"/>
              <a:t>Tuesday, April 19, </a:t>
            </a:r>
            <a:r>
              <a:rPr lang="en-US" sz="2400" b="1" dirty="0"/>
              <a:t>2016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28" y="972836"/>
            <a:ext cx="79792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Full details: people.cs.pitt.edu/~</a:t>
            </a:r>
            <a:r>
              <a:rPr lang="en-US" sz="2000" dirty="0" err="1" smtClean="0"/>
              <a:t>ramirez</a:t>
            </a:r>
            <a:r>
              <a:rPr lang="en-US" sz="2000" dirty="0" smtClean="0"/>
              <a:t>/cs445/assigs/assig5/assig5.htm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/>
              <a:t>Principal objective</a:t>
            </a:r>
            <a:r>
              <a:rPr lang="en-US" sz="2000" dirty="0" smtClean="0"/>
              <a:t>: Use binary trees to compress and decompress text strings, according to the Huffman compression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note of all the files provided to you:  </a:t>
            </a:r>
          </a:p>
          <a:p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60798"/>
              </p:ext>
            </p:extLst>
          </p:nvPr>
        </p:nvGraphicFramePr>
        <p:xfrm>
          <a:off x="697592" y="3188827"/>
          <a:ext cx="7454900" cy="2317790"/>
        </p:xfrm>
        <a:graphic>
          <a:graphicData uri="http://schemas.openxmlformats.org/drawingml/2006/table">
            <a:tbl>
              <a:tblPr/>
              <a:tblGrid>
                <a:gridCol w="2780116"/>
                <a:gridCol w="4674784"/>
              </a:tblGrid>
              <a:tr h="4155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Assignment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instructions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website, as html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huff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1.txt, huff2.txt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Text file representation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of trees that specify character-code mappings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a5out1.txt, a5out2.txt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program output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Assig5.java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You create: Program</a:t>
                      </a:r>
                      <a:r>
                        <a:rPr lang="en-US" sz="18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to read in tree from command line, and interact with user requests to encode or decode strings 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0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451" y="142771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Extremely brief overview of Huffman compression</a:t>
            </a:r>
            <a:r>
              <a:rPr lang="en-US" sz="2200" dirty="0" smtClean="0"/>
              <a:t>: </a:t>
            </a:r>
            <a:endParaRPr 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2320" y="459358"/>
            <a:ext cx="797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(</a:t>
            </a:r>
            <a:r>
              <a:rPr lang="en-US" sz="1600" dirty="0" smtClean="0">
                <a:sym typeface="Wingdings" panose="05000000000000000000" pitchFamily="2" charset="2"/>
              </a:rPr>
              <a:t>A detailed understanding is not required for this assignment.)</a:t>
            </a:r>
            <a:r>
              <a:rPr lang="en-US" sz="1600" dirty="0" smtClean="0"/>
              <a:t>  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051" y="914456"/>
            <a:ext cx="797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Main ideas: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051" y="1428984"/>
            <a:ext cx="7979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>
                <a:sym typeface="Wingdings" panose="05000000000000000000" pitchFamily="2" charset="2"/>
              </a:rPr>
              <a:t>ASCII representation of a character typically consumes 8 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e.g., A = </a:t>
            </a:r>
            <a:r>
              <a:rPr 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65 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= </a:t>
            </a:r>
            <a:r>
              <a:rPr lang="en-US" sz="2000" dirty="0">
                <a:solidFill>
                  <a:srgbClr val="002060"/>
                </a:solidFill>
              </a:rPr>
              <a:t>01000001</a:t>
            </a:r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051" y="2356726"/>
            <a:ext cx="7979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 startAt="2"/>
            </a:pPr>
            <a:r>
              <a:rPr lang="en-US" sz="2000" dirty="0" smtClean="0">
                <a:sym typeface="Wingdings" panose="05000000000000000000" pitchFamily="2" charset="2"/>
              </a:rPr>
              <a:t>Storage could use less space if we used variable length bit strings, with     some characters represented with fewer than 8 bits.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The shortest bit strings are assigned to the most frequent characters.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051" y="3805514"/>
            <a:ext cx="79792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 startAt="3"/>
            </a:pPr>
            <a:r>
              <a:rPr lang="en-US" sz="2000" dirty="0" smtClean="0">
                <a:sym typeface="Wingdings" panose="05000000000000000000" pitchFamily="2" charset="2"/>
              </a:rPr>
              <a:t>Once bit strings have been assigned to characters, this mapping is       stored in a tree.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Assignment 5 assumes that the bit strings and tree have already been determined. </a:t>
            </a:r>
            <a:r>
              <a:rPr lang="en-US" sz="2000" dirty="0" smtClean="0">
                <a:sym typeface="Wingdings" panose="05000000000000000000" pitchFamily="2" charset="2"/>
              </a:rPr>
              <a:t>   </a:t>
            </a:r>
          </a:p>
          <a:p>
            <a:endParaRPr lang="en-US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47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142" y="206829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General Assignment #5 overview</a:t>
            </a:r>
            <a:r>
              <a:rPr lang="en-US" sz="2200" dirty="0" smtClean="0"/>
              <a:t>: </a:t>
            </a:r>
            <a:endParaRPr lang="en-US" sz="22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09051" y="763065"/>
            <a:ext cx="7979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Fraction of sample output from </a:t>
            </a:r>
            <a:r>
              <a:rPr lang="en-US" sz="20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a5out1.txt: </a:t>
            </a:r>
            <a:endParaRPr lang="en-US" sz="20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222" y="1330470"/>
            <a:ext cx="36793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Here is the encoding table:</a:t>
            </a:r>
          </a:p>
          <a:p>
            <a:r>
              <a:rPr lang="en-US" sz="1500" dirty="0"/>
              <a:t>A: 0</a:t>
            </a:r>
          </a:p>
          <a:p>
            <a:r>
              <a:rPr lang="en-US" sz="1500" dirty="0"/>
              <a:t>B: 111</a:t>
            </a:r>
          </a:p>
          <a:p>
            <a:r>
              <a:rPr lang="en-US" sz="1500" dirty="0"/>
              <a:t>C: 110</a:t>
            </a:r>
          </a:p>
          <a:p>
            <a:r>
              <a:rPr lang="en-US" sz="1500" dirty="0"/>
              <a:t>D: 100</a:t>
            </a:r>
          </a:p>
          <a:p>
            <a:r>
              <a:rPr lang="en-US" sz="1500" dirty="0"/>
              <a:t>E: 1010</a:t>
            </a:r>
          </a:p>
          <a:p>
            <a:r>
              <a:rPr lang="en-US" sz="1500" dirty="0"/>
              <a:t>F: 1011</a:t>
            </a:r>
          </a:p>
          <a:p>
            <a:r>
              <a:rPr lang="en-US" sz="1500" dirty="0"/>
              <a:t>Please enter a Huffman string (one line, no spaces)</a:t>
            </a:r>
          </a:p>
          <a:p>
            <a:r>
              <a:rPr lang="en-US" sz="1500" dirty="0"/>
              <a:t>1110100</a:t>
            </a:r>
          </a:p>
          <a:p>
            <a:r>
              <a:rPr lang="en-US" sz="1500" dirty="0"/>
              <a:t>Text string:</a:t>
            </a:r>
          </a:p>
          <a:p>
            <a:r>
              <a:rPr lang="en-US" sz="1500" dirty="0" smtClean="0"/>
              <a:t>BAD</a:t>
            </a: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561451" y="1163175"/>
            <a:ext cx="367937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&gt; java Assig5 huff1.txt</a:t>
            </a:r>
          </a:p>
          <a:p>
            <a:endParaRPr lang="en-US" sz="1500" dirty="0"/>
          </a:p>
          <a:p>
            <a:r>
              <a:rPr lang="en-US" sz="1500" dirty="0"/>
              <a:t>The Huffman Tree has been restored</a:t>
            </a:r>
          </a:p>
          <a:p>
            <a:endParaRPr lang="en-US" sz="1500" dirty="0"/>
          </a:p>
          <a:p>
            <a:r>
              <a:rPr lang="en-US" sz="1500" dirty="0"/>
              <a:t>Please choose from the following:</a:t>
            </a:r>
          </a:p>
          <a:p>
            <a:r>
              <a:rPr lang="en-US" sz="1500" dirty="0"/>
              <a:t>1) Encode a text string</a:t>
            </a:r>
          </a:p>
          <a:p>
            <a:r>
              <a:rPr lang="en-US" sz="1500" dirty="0"/>
              <a:t>2) Decode a Huffman string</a:t>
            </a:r>
          </a:p>
          <a:p>
            <a:r>
              <a:rPr lang="en-US" sz="1500" dirty="0"/>
              <a:t>3) Quit</a:t>
            </a:r>
          </a:p>
          <a:p>
            <a:r>
              <a:rPr lang="en-US" sz="1500" dirty="0"/>
              <a:t>1</a:t>
            </a:r>
          </a:p>
          <a:p>
            <a:r>
              <a:rPr lang="en-US" sz="1500" dirty="0"/>
              <a:t>Enter a String from the following characters: </a:t>
            </a:r>
          </a:p>
          <a:p>
            <a:r>
              <a:rPr lang="en-US" sz="1500" dirty="0"/>
              <a:t>ABCDEF</a:t>
            </a:r>
          </a:p>
          <a:p>
            <a:r>
              <a:rPr lang="en-US" sz="1500" dirty="0"/>
              <a:t>BAD</a:t>
            </a:r>
          </a:p>
          <a:p>
            <a:r>
              <a:rPr lang="en-US" sz="1500" dirty="0"/>
              <a:t>Huffman String:</a:t>
            </a:r>
          </a:p>
          <a:p>
            <a:r>
              <a:rPr lang="en-US" sz="1500" dirty="0"/>
              <a:t>111</a:t>
            </a:r>
          </a:p>
          <a:p>
            <a:r>
              <a:rPr lang="en-US" sz="1500" dirty="0"/>
              <a:t>0</a:t>
            </a:r>
          </a:p>
          <a:p>
            <a:r>
              <a:rPr lang="en-US" sz="1500" dirty="0"/>
              <a:t>100</a:t>
            </a:r>
          </a:p>
          <a:p>
            <a:endParaRPr lang="en-US" sz="1500" dirty="0"/>
          </a:p>
          <a:p>
            <a:r>
              <a:rPr lang="en-US" sz="1500" dirty="0"/>
              <a:t>Please choose from the following:</a:t>
            </a:r>
          </a:p>
          <a:p>
            <a:r>
              <a:rPr lang="en-US" sz="1500" dirty="0"/>
              <a:t>1) Encode a text string</a:t>
            </a:r>
          </a:p>
          <a:p>
            <a:r>
              <a:rPr lang="en-US" sz="1500" dirty="0"/>
              <a:t>2) Decode a Huffman string</a:t>
            </a:r>
          </a:p>
          <a:p>
            <a:r>
              <a:rPr lang="en-US" sz="1500" dirty="0"/>
              <a:t>3) </a:t>
            </a:r>
            <a:r>
              <a:rPr lang="en-US" sz="1500" dirty="0" smtClean="0"/>
              <a:t>Quit</a:t>
            </a:r>
          </a:p>
          <a:p>
            <a:r>
              <a:rPr lang="en-US" sz="1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8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451" y="142771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Assignment 5</a:t>
            </a:r>
            <a:r>
              <a:rPr lang="en-US" sz="2200" dirty="0" smtClean="0"/>
              <a:t>: </a:t>
            </a:r>
            <a:r>
              <a:rPr lang="en-US" sz="2200" dirty="0"/>
              <a:t>S</a:t>
            </a:r>
            <a:r>
              <a:rPr lang="en-US" sz="2200" dirty="0" smtClean="0"/>
              <a:t>tructure of the Huffman tree 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0452" y="608827"/>
            <a:ext cx="288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Example is from huff1.txt.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69" y="511362"/>
            <a:ext cx="5329800" cy="2349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2176" y="1095337"/>
            <a:ext cx="323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ym typeface="Wingdings" panose="05000000000000000000" pitchFamily="2" charset="2"/>
              </a:rPr>
              <a:t>How to interpret the tree</a:t>
            </a:r>
            <a:r>
              <a:rPr lang="en-US" sz="2000" dirty="0" smtClean="0"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762" y="1669770"/>
            <a:ext cx="3096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Full set of characters to be encoded/decoded are located in the leaves.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762" y="2980726"/>
            <a:ext cx="814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The binary codes can be read from the directions taken in the traversal from root to leaf (0 for each left move, 1 for each right move)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028" y="3816769"/>
            <a:ext cx="157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ym typeface="Wingdings" panose="05000000000000000000" pitchFamily="2" charset="2"/>
              </a:rPr>
              <a:t>Examples</a:t>
            </a:r>
            <a:r>
              <a:rPr lang="en-US" sz="2000" dirty="0" smtClean="0">
                <a:sym typeface="Wingdings" panose="05000000000000000000" pitchFamily="2" charset="2"/>
              </a:rPr>
              <a:t>: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A =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9000" y="893924"/>
            <a:ext cx="791308" cy="1283677"/>
            <a:chOff x="4062046" y="879231"/>
            <a:chExt cx="791308" cy="1283677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062046" y="879231"/>
              <a:ext cx="791308" cy="1283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196443" y="1257252"/>
              <a:ext cx="360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sym typeface="Wingdings" panose="05000000000000000000" pitchFamily="2" charset="2"/>
                </a:rPr>
                <a:t>0</a:t>
              </a:r>
              <a:endParaRPr lang="en-US" sz="1400" u="sng" dirty="0" smtClean="0">
                <a:solidFill>
                  <a:srgbClr val="0070C0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9762" y="432428"/>
            <a:ext cx="6116086" cy="4478548"/>
            <a:chOff x="209762" y="432428"/>
            <a:chExt cx="6116086" cy="4478548"/>
          </a:xfrm>
        </p:grpSpPr>
        <p:sp>
          <p:nvSpPr>
            <p:cNvPr id="17" name="TextBox 16"/>
            <p:cNvSpPr txBox="1"/>
            <p:nvPr/>
          </p:nvSpPr>
          <p:spPr>
            <a:xfrm>
              <a:off x="209762" y="4510866"/>
              <a:ext cx="1578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Wingdings" panose="05000000000000000000" pitchFamily="2" charset="2"/>
                </a:rPr>
                <a:t>F</a:t>
              </a:r>
              <a:r>
                <a:rPr lang="en-US" sz="2000" dirty="0" smtClean="0">
                  <a:sym typeface="Wingdings" panose="05000000000000000000" pitchFamily="2" charset="2"/>
                </a:rPr>
                <a:t> = 1011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23399" y="432428"/>
              <a:ext cx="1202449" cy="1827193"/>
              <a:chOff x="5123399" y="432428"/>
              <a:chExt cx="1202449" cy="1827193"/>
            </a:xfrm>
          </p:grpSpPr>
          <p:grpSp>
            <p:nvGrpSpPr>
              <p:cNvPr id="16" name="Group 15"/>
              <p:cNvGrpSpPr/>
              <p:nvPr/>
            </p:nvGrpSpPr>
            <p:grpSpPr>
              <a:xfrm flipH="1">
                <a:off x="5123399" y="432428"/>
                <a:ext cx="686081" cy="461496"/>
                <a:chOff x="5111388" y="889142"/>
                <a:chExt cx="474564" cy="81205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11388" y="1200805"/>
                  <a:ext cx="474564" cy="50038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129409" y="889142"/>
                  <a:ext cx="360484" cy="538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rgbClr val="7030A0"/>
                      </a:solidFill>
                      <a:sym typeface="Wingdings" panose="05000000000000000000" pitchFamily="2" charset="2"/>
                    </a:rPr>
                    <a:t>1</a:t>
                  </a:r>
                  <a:endParaRPr lang="en-US" sz="1400" u="sng" dirty="0" smtClean="0">
                    <a:solidFill>
                      <a:srgbClr val="7030A0"/>
                    </a:solidFill>
                    <a:sym typeface="Wingdings" panose="05000000000000000000" pitchFamily="2" charset="2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flipH="1">
                <a:off x="5783413" y="1735433"/>
                <a:ext cx="542435" cy="524188"/>
                <a:chOff x="5210749" y="1122998"/>
                <a:chExt cx="375203" cy="922364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5366667" y="1200805"/>
                  <a:ext cx="219285" cy="84455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210749" y="1122998"/>
                  <a:ext cx="360484" cy="538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rgbClr val="7030A0"/>
                      </a:solidFill>
                      <a:sym typeface="Wingdings" panose="05000000000000000000" pitchFamily="2" charset="2"/>
                    </a:rPr>
                    <a:t>1</a:t>
                  </a:r>
                  <a:endParaRPr lang="en-US" sz="1400" u="sng" dirty="0" smtClean="0">
                    <a:solidFill>
                      <a:srgbClr val="7030A0"/>
                    </a:solidFill>
                    <a:sym typeface="Wingdings" panose="05000000000000000000" pitchFamily="2" charset="2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 flipH="1">
                <a:off x="5319343" y="1301198"/>
                <a:ext cx="352246" cy="350987"/>
                <a:chOff x="5111388" y="574775"/>
                <a:chExt cx="474564" cy="1126417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5111388" y="1200805"/>
                  <a:ext cx="474564" cy="50038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5134028" y="574775"/>
                  <a:ext cx="360484" cy="538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rgbClr val="7030A0"/>
                      </a:solidFill>
                      <a:sym typeface="Wingdings" panose="05000000000000000000" pitchFamily="2" charset="2"/>
                    </a:rPr>
                    <a:t>1</a:t>
                  </a:r>
                  <a:endParaRPr lang="en-US" sz="1400" u="sng" dirty="0" smtClean="0">
                    <a:solidFill>
                      <a:srgbClr val="7030A0"/>
                    </a:solidFill>
                    <a:sym typeface="Wingdings" panose="05000000000000000000" pitchFamily="2" charset="2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129961" y="963644"/>
                <a:ext cx="541628" cy="404645"/>
                <a:chOff x="5109214" y="1023350"/>
                <a:chExt cx="476738" cy="677842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H="1">
                  <a:off x="5111388" y="1200805"/>
                  <a:ext cx="474564" cy="50038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5109214" y="1023350"/>
                  <a:ext cx="360484" cy="515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7030A0"/>
                      </a:solidFill>
                      <a:sym typeface="Wingdings" panose="05000000000000000000" pitchFamily="2" charset="2"/>
                    </a:rPr>
                    <a:t>0</a:t>
                  </a:r>
                  <a:endParaRPr lang="en-US" sz="1400" u="sng" dirty="0" smtClean="0">
                    <a:solidFill>
                      <a:srgbClr val="7030A0"/>
                    </a:solidFill>
                    <a:sym typeface="Wingdings" panose="05000000000000000000" pitchFamily="2" charset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125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283" y="125187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Assignment 5</a:t>
            </a:r>
            <a:r>
              <a:rPr lang="en-US" sz="2200" dirty="0" smtClean="0"/>
              <a:t>: Representation of tree in file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61" y="783923"/>
            <a:ext cx="5329800" cy="23492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7075" y="677596"/>
            <a:ext cx="12333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A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D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E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F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C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86801" y="697765"/>
            <a:ext cx="3179144" cy="3754874"/>
            <a:chOff x="786801" y="697765"/>
            <a:chExt cx="3179144" cy="426081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786801" y="847719"/>
              <a:ext cx="36576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149025" y="697765"/>
              <a:ext cx="2816920" cy="42608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I = </a:t>
              </a:r>
              <a:r>
                <a:rPr lang="en-US" sz="1400" u="sng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interior node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:</a:t>
              </a: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    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 here means: not a leaf</a:t>
              </a: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 must have a left and a              </a:t>
              </a:r>
            </a:p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     right child</a:t>
              </a: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 no data in this node</a:t>
              </a: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 If you encounter an “I” node,     </a:t>
              </a:r>
            </a:p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     that means that you should </a:t>
              </a: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    read in, recursively, the left     </a:t>
              </a:r>
            </a:p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     subtree and then the right    </a:t>
              </a:r>
            </a:p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     subtree from the subsequent </a:t>
              </a:r>
            </a:p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       rows</a:t>
              </a: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”L” indicates leaf, subsequent    </a:t>
              </a:r>
            </a:p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       character is data the node   </a:t>
              </a:r>
            </a:p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        holds, and this Is a base case                             </a:t>
              </a:r>
            </a:p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            for the recursion. </a:t>
              </a:r>
            </a:p>
            <a:p>
              <a:endParaRPr lang="en-US" sz="1400" dirty="0" smtClean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endParaRPr>
            </a:p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  <a:sym typeface="Wingdings" panose="05000000000000000000" pitchFamily="2" charset="2"/>
                </a:rPr>
                <a:t> </a:t>
              </a:r>
              <a:endParaRPr lang="en-US" sz="1400" dirty="0" smtClean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531433" y="4265080"/>
            <a:ext cx="803891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u="sng" dirty="0" smtClean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To store nodes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: use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BinaryNode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&lt;Character&gt;  (using code from text or your extension of it)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1575" y="57048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46894" y="2198785"/>
            <a:ext cx="73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A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1963" y="858488"/>
            <a:ext cx="34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2100" y="1387984"/>
            <a:ext cx="34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92776" y="2217835"/>
            <a:ext cx="65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D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7054" y="1688020"/>
            <a:ext cx="39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72100" y="29484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E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1963" y="29484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F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6438" y="151228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1826" y="29484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C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56024" y="29484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B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3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283" y="125187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Assignment 5</a:t>
            </a:r>
            <a:r>
              <a:rPr lang="en-US" sz="2200" dirty="0" smtClean="0"/>
              <a:t>: Create an encoding table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200" y="698287"/>
            <a:ext cx="5329800" cy="2349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44" y="619872"/>
            <a:ext cx="3840480" cy="1823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97892" y="3584933"/>
            <a:ext cx="4062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2"/>
            </a:pPr>
            <a:r>
              <a:rPr lang="en-US" dirty="0" smtClean="0"/>
              <a:t>As you traverse: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bits to a </a:t>
            </a:r>
            <a:r>
              <a:rPr lang="en-US" dirty="0" err="1"/>
              <a:t>S</a:t>
            </a:r>
            <a:r>
              <a:rPr lang="en-US" dirty="0" err="1" smtClean="0"/>
              <a:t>tringbuilder</a:t>
            </a:r>
            <a:r>
              <a:rPr lang="en-US" dirty="0" smtClean="0"/>
              <a:t>,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according to direction 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bits from the String builder when you backtrack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Upon hitting a character, store the current </a:t>
            </a:r>
            <a:r>
              <a:rPr lang="en-US" dirty="0" err="1" smtClean="0">
                <a:sym typeface="Wingdings" panose="05000000000000000000" pitchFamily="2" charset="2"/>
              </a:rPr>
              <a:t>bitstring</a:t>
            </a:r>
            <a:r>
              <a:rPr lang="en-US" dirty="0" smtClean="0">
                <a:sym typeface="Wingdings" panose="05000000000000000000" pitchFamily="2" charset="2"/>
              </a:rPr>
              <a:t> in the encoding table</a:t>
            </a:r>
          </a:p>
          <a:p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4050746" y="819931"/>
            <a:ext cx="4983512" cy="2189873"/>
            <a:chOff x="4050746" y="819931"/>
            <a:chExt cx="4983512" cy="2189873"/>
          </a:xfrm>
        </p:grpSpPr>
        <p:cxnSp>
          <p:nvCxnSpPr>
            <p:cNvPr id="47" name="Straight Arrow Connector 46"/>
            <p:cNvCxnSpPr/>
            <p:nvPr/>
          </p:nvCxnSpPr>
          <p:spPr>
            <a:xfrm flipH="1" flipV="1">
              <a:off x="6376488" y="1872892"/>
              <a:ext cx="523201" cy="964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4050746" y="819931"/>
              <a:ext cx="4983512" cy="2189873"/>
              <a:chOff x="4050746" y="819931"/>
              <a:chExt cx="4983512" cy="2189873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4050746" y="819931"/>
                <a:ext cx="1273870" cy="1899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089733" y="2761877"/>
                <a:ext cx="520367" cy="1984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4627628" y="1104298"/>
                <a:ext cx="970416" cy="16940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673972" y="1104298"/>
                <a:ext cx="464072" cy="160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673972" y="1264569"/>
                <a:ext cx="646249" cy="267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088469" y="1615287"/>
                <a:ext cx="570709" cy="828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809179" y="2837723"/>
                <a:ext cx="415964" cy="1068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5355069" y="1839406"/>
                <a:ext cx="505837" cy="730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878147" y="1899289"/>
                <a:ext cx="204175" cy="130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5552314" y="2078731"/>
                <a:ext cx="467760" cy="594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520727" y="2761877"/>
                <a:ext cx="448621" cy="185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020074" y="2171763"/>
                <a:ext cx="197245" cy="270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271749" y="2241814"/>
                <a:ext cx="104738" cy="399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6294855" y="2854517"/>
                <a:ext cx="595802" cy="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5901523" y="1660088"/>
                <a:ext cx="438609" cy="179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6067302" y="1427561"/>
                <a:ext cx="525454" cy="221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653664" y="1468949"/>
                <a:ext cx="1129622" cy="4954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7058858" y="2037682"/>
                <a:ext cx="697574" cy="6038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7049826" y="2627579"/>
                <a:ext cx="320315" cy="332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7380399" y="2171763"/>
                <a:ext cx="535202" cy="803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7925859" y="2191923"/>
                <a:ext cx="617094" cy="768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8606132" y="2569831"/>
                <a:ext cx="428126" cy="4399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7461741" y="1398206"/>
                <a:ext cx="1508425" cy="1162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/>
          <p:cNvSpPr txBox="1"/>
          <p:nvPr/>
        </p:nvSpPr>
        <p:spPr>
          <a:xfrm>
            <a:off x="568505" y="2880446"/>
            <a:ext cx="374595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Recommended 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In-order traversal of the tree.</a:t>
            </a:r>
            <a:endParaRPr lang="en-US" dirty="0"/>
          </a:p>
          <a:p>
            <a:r>
              <a:rPr lang="en-US" i="1" dirty="0" smtClean="0"/>
              <a:t>From lecture slides: </a:t>
            </a:r>
          </a:p>
          <a:p>
            <a:pPr lvl="2"/>
            <a:r>
              <a:rPr lang="en-US" dirty="0" err="1"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latin typeface="Tahoma" charset="0"/>
                <a:ea typeface="ＭＳ Ｐゴシック" charset="0"/>
              </a:rPr>
              <a:t>(T)</a:t>
            </a:r>
          </a:p>
          <a:p>
            <a:pPr lvl="3"/>
            <a:r>
              <a:rPr lang="en-US" sz="1600" b="1" dirty="0">
                <a:latin typeface="Courier New" charset="0"/>
                <a:ea typeface="ＭＳ Ｐゴシック" charset="0"/>
              </a:rPr>
              <a:t>if (T is not empty)</a:t>
            </a:r>
            <a:endParaRPr lang="en-US" b="1" dirty="0">
              <a:latin typeface="Courier New" charset="0"/>
              <a:ea typeface="ＭＳ Ｐゴシック" charset="0"/>
            </a:endParaRPr>
          </a:p>
          <a:p>
            <a:pPr lvl="4"/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InOrder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T.leftChild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)</a:t>
            </a:r>
          </a:p>
          <a:p>
            <a:pPr lvl="4"/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Visit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T.data</a:t>
            </a:r>
            <a:endParaRPr lang="en-US" sz="1600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 lvl="4"/>
            <a:r>
              <a:rPr lang="en-US" sz="1600" b="1" dirty="0" err="1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InOrder</a:t>
            </a:r>
            <a:r>
              <a:rPr lang="en-US" sz="1600" b="1" dirty="0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T.rightChild</a:t>
            </a:r>
            <a:r>
              <a:rPr lang="en-US" sz="1600" b="1" dirty="0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)</a:t>
            </a:r>
            <a:endParaRPr lang="en-US" dirty="0">
              <a:solidFill>
                <a:srgbClr val="996633"/>
              </a:solidFill>
              <a:latin typeface="Tahoma" charset="0"/>
              <a:ea typeface="ＭＳ Ｐゴシック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283" y="125187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Assignment 5</a:t>
            </a:r>
            <a:r>
              <a:rPr lang="en-US" sz="2200" dirty="0" smtClean="0"/>
              <a:t>: Encode words</a:t>
            </a: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4" y="619872"/>
            <a:ext cx="3840480" cy="182394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68844" y="2666137"/>
            <a:ext cx="700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Straightforward</a:t>
            </a:r>
            <a:r>
              <a:rPr lang="en-US" dirty="0" smtClean="0"/>
              <a:t>: Just look up the individual characters and output the corresponding codes (separated by newline characters, as required by the assignment).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8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283" y="125187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Assignment 5</a:t>
            </a:r>
            <a:r>
              <a:rPr lang="en-US" sz="2200" dirty="0" smtClean="0"/>
              <a:t>: Decode </a:t>
            </a:r>
            <a:r>
              <a:rPr lang="en-US" sz="2200" dirty="0" err="1" smtClean="0"/>
              <a:t>bitstrings</a:t>
            </a:r>
            <a:endParaRPr lang="en-US" sz="2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937" r="2380"/>
          <a:stretch/>
        </p:blipFill>
        <p:spPr>
          <a:xfrm>
            <a:off x="4860470" y="268941"/>
            <a:ext cx="4114800" cy="20000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5911" y="691863"/>
            <a:ext cx="4241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</a:t>
            </a:r>
            <a:r>
              <a:rPr lang="en-US" sz="2200" dirty="0" smtClean="0"/>
              <a:t>iven </a:t>
            </a:r>
            <a:r>
              <a:rPr lang="en-US" sz="2200" dirty="0"/>
              <a:t>the Huffman code string:</a:t>
            </a:r>
          </a:p>
          <a:p>
            <a:r>
              <a:rPr lang="en-US" sz="2200" b="1" dirty="0"/>
              <a:t>      </a:t>
            </a:r>
            <a:r>
              <a:rPr lang="en-US" sz="2200" dirty="0" smtClean="0"/>
              <a:t>1110100</a:t>
            </a:r>
            <a:endParaRPr lang="en-US" sz="2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18457" y="297090"/>
            <a:ext cx="6052458" cy="1164214"/>
            <a:chOff x="718457" y="297090"/>
            <a:chExt cx="6052458" cy="116421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6117773" y="297090"/>
              <a:ext cx="653142" cy="2589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18457" y="1076583"/>
              <a:ext cx="174171" cy="3847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0857" y="684433"/>
            <a:ext cx="7130143" cy="776872"/>
            <a:chOff x="870857" y="684433"/>
            <a:chExt cx="7130143" cy="77687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097488" y="684433"/>
              <a:ext cx="903512" cy="38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870857" y="1076584"/>
              <a:ext cx="174171" cy="3847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12371" y="1076583"/>
            <a:ext cx="7630886" cy="588931"/>
            <a:chOff x="1012371" y="1076583"/>
            <a:chExt cx="7630886" cy="588931"/>
          </a:xfrm>
        </p:grpSpPr>
        <p:sp>
          <p:nvSpPr>
            <p:cNvPr id="24" name="Rectangle 23"/>
            <p:cNvSpPr/>
            <p:nvPr/>
          </p:nvSpPr>
          <p:spPr>
            <a:xfrm>
              <a:off x="1012371" y="1076583"/>
              <a:ext cx="174171" cy="3847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240488" y="1269891"/>
              <a:ext cx="402769" cy="3956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55170" y="2038111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175655" y="426582"/>
            <a:ext cx="4584560" cy="1295077"/>
            <a:chOff x="1175655" y="426582"/>
            <a:chExt cx="4584560" cy="1295077"/>
          </a:xfrm>
        </p:grpSpPr>
        <p:sp>
          <p:nvSpPr>
            <p:cNvPr id="30" name="Rectangle 29"/>
            <p:cNvSpPr/>
            <p:nvPr/>
          </p:nvSpPr>
          <p:spPr>
            <a:xfrm>
              <a:off x="1175655" y="1072095"/>
              <a:ext cx="174171" cy="384721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996387" y="426582"/>
              <a:ext cx="763828" cy="129507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859969" y="2038111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6537" y="2038111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28056" y="361270"/>
            <a:ext cx="5419205" cy="1095544"/>
            <a:chOff x="1328056" y="361270"/>
            <a:chExt cx="5419205" cy="1095544"/>
          </a:xfrm>
        </p:grpSpPr>
        <p:sp>
          <p:nvSpPr>
            <p:cNvPr id="37" name="Rectangle 36"/>
            <p:cNvSpPr/>
            <p:nvPr/>
          </p:nvSpPr>
          <p:spPr>
            <a:xfrm>
              <a:off x="1328056" y="1072093"/>
              <a:ext cx="152398" cy="384721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094119" y="361270"/>
              <a:ext cx="653142" cy="25898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469569" y="762743"/>
            <a:ext cx="5151668" cy="700467"/>
            <a:chOff x="1469569" y="762743"/>
            <a:chExt cx="5151668" cy="700467"/>
          </a:xfrm>
        </p:grpSpPr>
        <p:sp>
          <p:nvSpPr>
            <p:cNvPr id="38" name="Rectangle 37"/>
            <p:cNvSpPr/>
            <p:nvPr/>
          </p:nvSpPr>
          <p:spPr>
            <a:xfrm>
              <a:off x="1469569" y="1078489"/>
              <a:ext cx="152398" cy="384721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6195641" y="762743"/>
              <a:ext cx="425596" cy="21697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611083" y="1074120"/>
            <a:ext cx="4484610" cy="647539"/>
            <a:chOff x="1611083" y="1074120"/>
            <a:chExt cx="4484610" cy="647539"/>
          </a:xfrm>
        </p:grpSpPr>
        <p:sp>
          <p:nvSpPr>
            <p:cNvPr id="39" name="Rectangle 38"/>
            <p:cNvSpPr/>
            <p:nvPr/>
          </p:nvSpPr>
          <p:spPr>
            <a:xfrm>
              <a:off x="1611083" y="1074120"/>
              <a:ext cx="152398" cy="384721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5711229" y="1119142"/>
              <a:ext cx="384464" cy="60251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99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</TotalTime>
  <Words>719</Words>
  <Application>Microsoft Office PowerPoint</Application>
  <PresentationFormat>On-screen Show (4:3)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Courier New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172</cp:revision>
  <dcterms:created xsi:type="dcterms:W3CDTF">2016-01-19T04:00:55Z</dcterms:created>
  <dcterms:modified xsi:type="dcterms:W3CDTF">2016-04-12T07:25:23Z</dcterms:modified>
</cp:coreProperties>
</file>