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6" r:id="rId2"/>
    <p:sldId id="282" r:id="rId3"/>
    <p:sldId id="295" r:id="rId4"/>
    <p:sldId id="283" r:id="rId5"/>
    <p:sldId id="284" r:id="rId6"/>
    <p:sldId id="297" r:id="rId7"/>
    <p:sldId id="285" r:id="rId8"/>
    <p:sldId id="298" r:id="rId9"/>
    <p:sldId id="286" r:id="rId10"/>
    <p:sldId id="287" r:id="rId11"/>
    <p:sldId id="288" r:id="rId12"/>
    <p:sldId id="289" r:id="rId13"/>
    <p:sldId id="290" r:id="rId14"/>
    <p:sldId id="291" r:id="rId15"/>
    <p:sldId id="292" r:id="rId16"/>
    <p:sldId id="293" r:id="rId17"/>
    <p:sldId id="29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1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4711" autoAdjust="0"/>
  </p:normalViewPr>
  <p:slideViewPr>
    <p:cSldViewPr snapToGrid="0" showGuides="1">
      <p:cViewPr varScale="1">
        <p:scale>
          <a:sx n="72" d="100"/>
          <a:sy n="72" d="100"/>
        </p:scale>
        <p:origin x="1368" y="84"/>
      </p:cViewPr>
      <p:guideLst>
        <p:guide orient="horz" pos="504"/>
        <p:guide pos="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5/26/2020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5/26/2020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8AA32B-1E1A-4C2D-A0A3-9D1551BF0C1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CS447 Recitation #1: 5/27/20</a:t>
            </a:r>
          </a:p>
        </p:txBody>
      </p:sp>
      <p:sp>
        <p:nvSpPr>
          <p:cNvPr id="5" name="TextBox 4">
            <a:extLst>
              <a:ext uri="{FF2B5EF4-FFF2-40B4-BE49-F238E27FC236}">
                <a16:creationId xmlns:a16="http://schemas.microsoft.com/office/drawing/2014/main" id="{ABCB4AFC-3A14-4666-B92C-368FB83EC477}"/>
              </a:ext>
            </a:extLst>
          </p:cNvPr>
          <p:cNvSpPr txBox="1"/>
          <p:nvPr/>
        </p:nvSpPr>
        <p:spPr>
          <a:xfrm>
            <a:off x="400146" y="1756103"/>
            <a:ext cx="8201594" cy="830997"/>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r>
              <a:rPr lang="en-US" sz="2400" dirty="0"/>
              <a:t>Review of Lab #2</a:t>
            </a:r>
          </a:p>
        </p:txBody>
      </p:sp>
      <p:sp>
        <p:nvSpPr>
          <p:cNvPr id="6" name="TextBox 5">
            <a:extLst>
              <a:ext uri="{FF2B5EF4-FFF2-40B4-BE49-F238E27FC236}">
                <a16:creationId xmlns:a16="http://schemas.microsoft.com/office/drawing/2014/main" id="{6BA67EC1-AC38-4F08-BB93-31B6B29E240B}"/>
              </a:ext>
            </a:extLst>
          </p:cNvPr>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https://github.com/kc13/CS447</a:t>
            </a:r>
            <a:endParaRPr lang="en-US" sz="2400" dirty="0"/>
          </a:p>
        </p:txBody>
      </p:sp>
    </p:spTree>
    <p:extLst>
      <p:ext uri="{BB962C8B-B14F-4D97-AF65-F5344CB8AC3E}">
        <p14:creationId xmlns:p14="http://schemas.microsoft.com/office/powerpoint/2010/main" val="71378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838200"/>
            <a:ext cx="3780263" cy="4955203"/>
          </a:xfrm>
          <a:prstGeom prst="rect">
            <a:avLst/>
          </a:prstGeom>
          <a:noFill/>
        </p:spPr>
        <p:txBody>
          <a:bodyPr wrap="square" rtlCol="0">
            <a:spAutoFit/>
          </a:bodyPr>
          <a:lstStyle/>
          <a:p>
            <a:r>
              <a:rPr lang="en-US" sz="2400" dirty="0"/>
              <a:t>There are several text messages to be printed. </a:t>
            </a:r>
          </a:p>
          <a:p>
            <a:endParaRPr lang="en-US" sz="2400" dirty="0"/>
          </a:p>
          <a:p>
            <a:pPr marL="342900" indent="-342900">
              <a:buFont typeface="Arial" panose="020B0604020202020204" pitchFamily="34" charset="0"/>
              <a:buChar char="•"/>
            </a:pPr>
            <a:r>
              <a:rPr lang="en-US" sz="2200" dirty="0"/>
              <a:t>These will need to be created in the </a:t>
            </a:r>
            <a:r>
              <a:rPr lang="en-US" sz="2200" dirty="0">
                <a:latin typeface="Consolas" panose="020B0609020204030204" pitchFamily="49" charset="0"/>
                <a:cs typeface="Consolas" panose="020B0609020204030204" pitchFamily="49" charset="0"/>
              </a:rPr>
              <a:t>.data </a:t>
            </a:r>
            <a:r>
              <a:rPr lang="en-US" sz="2200" dirty="0"/>
              <a:t>section, using labels and the </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asciiz</a:t>
            </a:r>
            <a:r>
              <a:rPr lang="en-US" sz="2200" dirty="0"/>
              <a:t> directive.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t>Tip</a:t>
            </a:r>
            <a:r>
              <a:rPr lang="en-US" sz="2200" dirty="0"/>
              <a:t>: To ensure that a line break appears after a message, end the message with “\n” when you specify it in the </a:t>
            </a:r>
            <a:r>
              <a:rPr lang="en-US" sz="2200" dirty="0">
                <a:latin typeface="Consolas" panose="020B0609020204030204" pitchFamily="49" charset="0"/>
                <a:cs typeface="Consolas" panose="020B0609020204030204" pitchFamily="49" charset="0"/>
              </a:rPr>
              <a:t>.data </a:t>
            </a:r>
            <a:r>
              <a:rPr lang="en-US" sz="2200" dirty="0"/>
              <a:t>section.</a:t>
            </a:r>
            <a:endParaRPr lang="en-US" sz="2400" dirty="0"/>
          </a:p>
          <a:p>
            <a:r>
              <a:rPr lang="en-US" sz="2400" dirty="0">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08448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7017306"/>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a:solidFill>
                  <a:srgbClr val="002060"/>
                </a:solidFill>
              </a:rPr>
              <a:t>First, you will get the system time (</a:t>
            </a:r>
            <a:r>
              <a:rPr lang="en-US" sz="2000" dirty="0" err="1">
                <a:solidFill>
                  <a:srgbClr val="002060"/>
                </a:solidFill>
              </a:rPr>
              <a:t>syscall</a:t>
            </a:r>
            <a:r>
              <a:rPr lang="en-US" sz="2000" dirty="0">
                <a:solidFill>
                  <a:srgbClr val="002060"/>
                </a:solidFill>
              </a:rPr>
              <a:t> 30).</a:t>
            </a:r>
          </a:p>
          <a:p>
            <a:pPr marL="342900" indent="-342900">
              <a:buFont typeface="Arial" panose="020B0604020202020204" pitchFamily="34" charset="0"/>
              <a:buChar char="•"/>
            </a:pPr>
            <a:endParaRPr lang="en-US" sz="1400" dirty="0">
              <a:solidFill>
                <a:srgbClr val="002060"/>
              </a:solidFill>
            </a:endParaRPr>
          </a:p>
          <a:p>
            <a:pPr marL="342900" indent="-342900">
              <a:buFont typeface="Arial" panose="020B0604020202020204" pitchFamily="34" charset="0"/>
              <a:buChar char="•"/>
            </a:pPr>
            <a:r>
              <a:rPr lang="en-US" sz="2000" dirty="0">
                <a:solidFill>
                  <a:srgbClr val="002060"/>
                </a:solidFill>
              </a:rPr>
              <a:t>Second, you will use the lower order bits of the system time as a seed to initialize the random number generator (RNG); this is </a:t>
            </a:r>
            <a:r>
              <a:rPr lang="en-US" sz="2000" dirty="0" err="1">
                <a:solidFill>
                  <a:srgbClr val="002060"/>
                </a:solidFill>
              </a:rPr>
              <a:t>syscall</a:t>
            </a:r>
            <a:r>
              <a:rPr lang="en-US" sz="2000" dirty="0">
                <a:solidFill>
                  <a:srgbClr val="002060"/>
                </a:solidFill>
              </a:rPr>
              <a:t> 40.</a:t>
            </a:r>
          </a:p>
          <a:p>
            <a:pPr marL="800100" lvl="1" indent="-342900">
              <a:buFont typeface="Arial" panose="020B0604020202020204" pitchFamily="34" charset="0"/>
              <a:buChar char="•"/>
            </a:pPr>
            <a:r>
              <a:rPr lang="en-US" dirty="0"/>
              <a:t>Any ID # for the RNG is fine.</a:t>
            </a:r>
          </a:p>
          <a:p>
            <a:pPr marL="800100" lvl="1" indent="-342900">
              <a:buFont typeface="Arial" panose="020B0604020202020204" pitchFamily="34" charset="0"/>
              <a:buChar char="•"/>
            </a:pPr>
            <a:r>
              <a:rPr lang="en-US" dirty="0"/>
              <a:t>Note </a:t>
            </a:r>
            <a:r>
              <a:rPr lang="en-US" dirty="0" err="1"/>
              <a:t>syscall</a:t>
            </a:r>
            <a:r>
              <a:rPr lang="en-US" dirty="0"/>
              <a:t> 30 will return the lower order bits in $a0, but </a:t>
            </a:r>
            <a:r>
              <a:rPr lang="en-US" dirty="0" err="1"/>
              <a:t>syscall</a:t>
            </a:r>
            <a:r>
              <a:rPr lang="en-US" dirty="0"/>
              <a:t> 40 will expect this number to be in $a1, because the ID is in $a0.</a:t>
            </a:r>
          </a:p>
          <a:p>
            <a:pPr marL="800100" lvl="1" indent="-342900">
              <a:buFont typeface="Arial" panose="020B0604020202020204" pitchFamily="34" charset="0"/>
              <a:buChar char="•"/>
            </a:pPr>
            <a:endParaRPr lang="en-US" sz="20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182963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5139869"/>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err="1">
                <a:solidFill>
                  <a:srgbClr val="002060"/>
                </a:solidFill>
              </a:rPr>
              <a:t>Syscall</a:t>
            </a:r>
            <a:r>
              <a:rPr lang="en-US" sz="2000" dirty="0">
                <a:solidFill>
                  <a:srgbClr val="002060"/>
                </a:solidFill>
              </a:rPr>
              <a:t> 42 can be used to generate the random integer. </a:t>
            </a:r>
          </a:p>
          <a:p>
            <a:pPr marL="800100" lvl="1" indent="-342900">
              <a:buFont typeface="Arial" panose="020B0604020202020204" pitchFamily="34" charset="0"/>
              <a:buChar char="•"/>
            </a:pPr>
            <a:r>
              <a:rPr lang="en-US" sz="2000" dirty="0">
                <a:solidFill>
                  <a:srgbClr val="002060"/>
                </a:solidFill>
              </a:rPr>
              <a:t>Be sure to give it the same ID # you assigned to the RNG. </a:t>
            </a:r>
          </a:p>
          <a:p>
            <a:pPr marL="800100" lvl="1" indent="-342900">
              <a:buFont typeface="Arial" panose="020B0604020202020204" pitchFamily="34" charset="0"/>
              <a:buChar char="•"/>
            </a:pPr>
            <a:r>
              <a:rPr lang="en-US" sz="2000" dirty="0">
                <a:solidFill>
                  <a:srgbClr val="002060"/>
                </a:solidFill>
              </a:rPr>
              <a:t>Remember that the upper bound is exclusive (so 10, in this case).</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357360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4862870"/>
          </a:xfrm>
          <a:prstGeom prst="rect">
            <a:avLst/>
          </a:prstGeom>
          <a:noFill/>
        </p:spPr>
        <p:txBody>
          <a:bodyPr wrap="square" rtlCol="0">
            <a:spAutoFit/>
          </a:bodyPr>
          <a:lstStyle/>
          <a:p>
            <a:r>
              <a:rPr lang="en-US" sz="2200" dirty="0"/>
              <a:t>The user will need to be presented a game that runs up to three times.</a:t>
            </a:r>
          </a:p>
          <a:p>
            <a:pPr marL="342900" indent="-342900">
              <a:buFont typeface="Arial" panose="020B0604020202020204" pitchFamily="34" charset="0"/>
              <a:buChar char="•"/>
            </a:pPr>
            <a:r>
              <a:rPr lang="en-US" sz="2000" dirty="0">
                <a:solidFill>
                  <a:srgbClr val="002060"/>
                </a:solidFill>
              </a:rPr>
              <a:t>You might consider using the following: </a:t>
            </a:r>
          </a:p>
          <a:p>
            <a:pPr marL="800100" lvl="1" indent="-342900">
              <a:buFont typeface="Arial" panose="020B0604020202020204" pitchFamily="34" charset="0"/>
              <a:buChar char="•"/>
            </a:pPr>
            <a:r>
              <a:rPr lang="en-US" sz="2000" dirty="0">
                <a:solidFill>
                  <a:srgbClr val="002060"/>
                </a:solidFill>
              </a:rPr>
              <a:t>One register to maintain a count of attempts</a:t>
            </a:r>
          </a:p>
          <a:p>
            <a:pPr marL="800100" lvl="1" indent="-342900">
              <a:buFont typeface="Arial" panose="020B0604020202020204" pitchFamily="34" charset="0"/>
              <a:buChar char="•"/>
            </a:pPr>
            <a:r>
              <a:rPr lang="en-US" sz="2000" dirty="0">
                <a:solidFill>
                  <a:srgbClr val="002060"/>
                </a:solidFill>
              </a:rPr>
              <a:t>Jumps and/or branches, and comparison instructions to determine whether the maximum # of attempts has been reached.</a:t>
            </a:r>
          </a:p>
          <a:p>
            <a:pPr marL="800100" lvl="1"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336636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2985433"/>
          </a:xfrm>
          <a:prstGeom prst="rect">
            <a:avLst/>
          </a:prstGeom>
          <a:noFill/>
        </p:spPr>
        <p:txBody>
          <a:bodyPr wrap="square" rtlCol="0">
            <a:spAutoFit/>
          </a:bodyPr>
          <a:lstStyle/>
          <a:p>
            <a:r>
              <a:rPr lang="en-US" sz="2200" dirty="0"/>
              <a:t>You will need to both display and read information. </a:t>
            </a:r>
          </a:p>
          <a:p>
            <a:endParaRPr lang="en-US" sz="2200" dirty="0"/>
          </a:p>
          <a:p>
            <a:pPr marL="342900" indent="-342900">
              <a:buFont typeface="Arial" panose="020B0604020202020204" pitchFamily="34" charset="0"/>
              <a:buChar char="•"/>
            </a:pPr>
            <a:r>
              <a:rPr lang="en-US" sz="2000" dirty="0">
                <a:solidFill>
                  <a:srgbClr val="002060"/>
                </a:solidFill>
              </a:rPr>
              <a:t>Consider </a:t>
            </a:r>
            <a:r>
              <a:rPr lang="en-US" sz="2000" dirty="0" err="1">
                <a:solidFill>
                  <a:srgbClr val="002060"/>
                </a:solidFill>
              </a:rPr>
              <a:t>syscalls</a:t>
            </a:r>
            <a:r>
              <a:rPr lang="en-US" sz="2000" dirty="0">
                <a:solidFill>
                  <a:srgbClr val="002060"/>
                </a:solidFill>
              </a:rPr>
              <a:t> 1, 4, and 5</a:t>
            </a:r>
          </a:p>
          <a:p>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Remember that 5 (read integer) will put the input integer into $v0.</a:t>
            </a:r>
          </a:p>
          <a:p>
            <a:endParaRPr lang="en-US" sz="2200" dirty="0"/>
          </a:p>
        </p:txBody>
      </p:sp>
    </p:spTree>
    <p:extLst>
      <p:ext uri="{BB962C8B-B14F-4D97-AF65-F5344CB8AC3E}">
        <p14:creationId xmlns:p14="http://schemas.microsoft.com/office/powerpoint/2010/main" val="145518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62293" y="610136"/>
            <a:ext cx="3780263" cy="6247864"/>
          </a:xfrm>
          <a:prstGeom prst="rect">
            <a:avLst/>
          </a:prstGeom>
          <a:noFill/>
        </p:spPr>
        <p:txBody>
          <a:bodyPr wrap="square" rtlCol="0">
            <a:spAutoFit/>
          </a:bodyPr>
          <a:lstStyle/>
          <a:p>
            <a:r>
              <a:rPr lang="en-US" sz="2200" dirty="0"/>
              <a:t>You will need to display messages that depend on how the user’s number compares to the actual number. </a:t>
            </a:r>
          </a:p>
          <a:p>
            <a:pPr marL="342900" indent="-342900">
              <a:buFont typeface="Arial" panose="020B0604020202020204" pitchFamily="34" charset="0"/>
              <a:buChar char="•"/>
            </a:pPr>
            <a:r>
              <a:rPr lang="en-US" sz="2200" dirty="0">
                <a:solidFill>
                  <a:srgbClr val="002060"/>
                </a:solidFill>
              </a:rPr>
              <a:t>You might consider several labels, comparisons, branches, and jumps for this.</a:t>
            </a:r>
          </a:p>
          <a:p>
            <a:pPr marL="342900" indent="-342900">
              <a:buFont typeface="Arial" panose="020B0604020202020204" pitchFamily="34" charset="0"/>
              <a:buChar char="•"/>
            </a:pPr>
            <a:r>
              <a:rPr lang="en-US" sz="2200" dirty="0">
                <a:solidFill>
                  <a:srgbClr val="002060"/>
                </a:solidFill>
              </a:rPr>
              <a:t>For testing/debugging: </a:t>
            </a:r>
          </a:p>
          <a:p>
            <a:pPr marL="800100" lvl="1" indent="-342900">
              <a:buFont typeface="Arial" panose="020B0604020202020204" pitchFamily="34" charset="0"/>
              <a:buChar char="•"/>
            </a:pPr>
            <a:r>
              <a:rPr lang="en-US" sz="2000" dirty="0">
                <a:solidFill>
                  <a:srgbClr val="002060"/>
                </a:solidFill>
              </a:rPr>
              <a:t>For unknown reasons, the random number you generated may not be visible in the register at the time you input the integer, if you execute at full speed.  You may be able to see it if you step through the program.</a:t>
            </a:r>
          </a:p>
          <a:p>
            <a:endParaRPr lang="en-US" sz="2200" dirty="0"/>
          </a:p>
        </p:txBody>
      </p:sp>
    </p:spTree>
    <p:extLst>
      <p:ext uri="{BB962C8B-B14F-4D97-AF65-F5344CB8AC3E}">
        <p14:creationId xmlns:p14="http://schemas.microsoft.com/office/powerpoint/2010/main" val="324643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1145395"/>
            <a:ext cx="3780263" cy="1446550"/>
          </a:xfrm>
          <a:prstGeom prst="rect">
            <a:avLst/>
          </a:prstGeom>
          <a:noFill/>
        </p:spPr>
        <p:txBody>
          <a:bodyPr wrap="square" rtlCol="0">
            <a:spAutoFit/>
          </a:bodyPr>
          <a:lstStyle/>
          <a:p>
            <a:r>
              <a:rPr lang="en-US" sz="2200" dirty="0"/>
              <a:t>You will need to terminate the program properly. </a:t>
            </a:r>
          </a:p>
          <a:p>
            <a:pPr marL="342900" indent="-342900">
              <a:buFont typeface="Arial" panose="020B0604020202020204" pitchFamily="34" charset="0"/>
              <a:buChar char="•"/>
            </a:pPr>
            <a:r>
              <a:rPr lang="en-US" sz="2200" dirty="0">
                <a:solidFill>
                  <a:srgbClr val="002060"/>
                </a:solidFill>
              </a:rPr>
              <a:t>This can be done with </a:t>
            </a:r>
            <a:r>
              <a:rPr lang="en-US" sz="2200" dirty="0" err="1">
                <a:solidFill>
                  <a:srgbClr val="002060"/>
                </a:solidFill>
              </a:rPr>
              <a:t>syscall</a:t>
            </a:r>
            <a:r>
              <a:rPr lang="en-US" sz="2200" dirty="0">
                <a:solidFill>
                  <a:srgbClr val="002060"/>
                </a:solidFill>
              </a:rPr>
              <a:t> 10.</a:t>
            </a:r>
          </a:p>
        </p:txBody>
      </p:sp>
      <p:sp>
        <p:nvSpPr>
          <p:cNvPr id="6" name="TextBox 5">
            <a:extLst>
              <a:ext uri="{FF2B5EF4-FFF2-40B4-BE49-F238E27FC236}">
                <a16:creationId xmlns:a16="http://schemas.microsoft.com/office/drawing/2014/main" id="{42B39C6D-DB43-4F59-8538-2DE6EBB4C417}"/>
              </a:ext>
            </a:extLst>
          </p:cNvPr>
          <p:cNvSpPr txBox="1"/>
          <p:nvPr/>
        </p:nvSpPr>
        <p:spPr>
          <a:xfrm>
            <a:off x="4761571" y="2819506"/>
            <a:ext cx="3780263" cy="2462213"/>
          </a:xfrm>
          <a:prstGeom prst="rect">
            <a:avLst/>
          </a:prstGeom>
          <a:noFill/>
          <a:ln>
            <a:solidFill>
              <a:schemeClr val="tx1"/>
            </a:solidFill>
          </a:ln>
        </p:spPr>
        <p:txBody>
          <a:bodyPr wrap="square" rtlCol="0">
            <a:spAutoFit/>
          </a:bodyPr>
          <a:lstStyle/>
          <a:p>
            <a:r>
              <a:rPr lang="en-US" sz="2200" u="sng" dirty="0"/>
              <a:t>Final reminder</a:t>
            </a:r>
            <a:r>
              <a:rPr lang="en-US" sz="2200" dirty="0"/>
              <a:t>: MIPS will continue to execute the next instruction on the screen (that is, immediately below, at the next memory address) unless you tell it to do otherwise with a jump or branch.</a:t>
            </a:r>
            <a:endParaRPr lang="en-US" sz="2200" u="sng" dirty="0"/>
          </a:p>
        </p:txBody>
      </p:sp>
    </p:spTree>
    <p:extLst>
      <p:ext uri="{BB962C8B-B14F-4D97-AF65-F5344CB8AC3E}">
        <p14:creationId xmlns:p14="http://schemas.microsoft.com/office/powerpoint/2010/main" val="370585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a:t>
            </a:r>
          </a:p>
        </p:txBody>
      </p:sp>
      <p:sp>
        <p:nvSpPr>
          <p:cNvPr id="4" name="TextBox 3">
            <a:extLst>
              <a:ext uri="{FF2B5EF4-FFF2-40B4-BE49-F238E27FC236}">
                <a16:creationId xmlns:a16="http://schemas.microsoft.com/office/drawing/2014/main" id="{3C4649C9-5CF8-4A48-A40D-4D248FE16D2C}"/>
              </a:ext>
            </a:extLst>
          </p:cNvPr>
          <p:cNvSpPr txBox="1"/>
          <p:nvPr/>
        </p:nvSpPr>
        <p:spPr>
          <a:xfrm>
            <a:off x="680225" y="838200"/>
            <a:ext cx="6601521" cy="1200329"/>
          </a:xfrm>
          <a:prstGeom prst="rect">
            <a:avLst/>
          </a:prstGeom>
          <a:noFill/>
        </p:spPr>
        <p:txBody>
          <a:bodyPr wrap="square" rtlCol="0">
            <a:spAutoFit/>
          </a:bodyPr>
          <a:lstStyle/>
          <a:p>
            <a:r>
              <a:rPr lang="en-US" sz="2400" dirty="0"/>
              <a:t>Remember to submit by the deadline on Canvas.</a:t>
            </a:r>
          </a:p>
          <a:p>
            <a:br>
              <a:rPr lang="en-US" sz="2400" dirty="0"/>
            </a:br>
            <a:r>
              <a:rPr lang="en-US" sz="2400" dirty="0"/>
              <a:t>Questions?</a:t>
            </a:r>
          </a:p>
        </p:txBody>
      </p:sp>
    </p:spTree>
    <p:extLst>
      <p:ext uri="{BB962C8B-B14F-4D97-AF65-F5344CB8AC3E}">
        <p14:creationId xmlns:p14="http://schemas.microsoft.com/office/powerpoint/2010/main" val="244589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highlights</a:t>
            </a:r>
          </a:p>
        </p:txBody>
      </p:sp>
      <p:sp>
        <p:nvSpPr>
          <p:cNvPr id="4" name="TextBox 3">
            <a:extLst>
              <a:ext uri="{FF2B5EF4-FFF2-40B4-BE49-F238E27FC236}">
                <a16:creationId xmlns:a16="http://schemas.microsoft.com/office/drawing/2014/main" id="{8882E7DC-FE30-4AE7-B38A-A32475F8D4D8}"/>
              </a:ext>
            </a:extLst>
          </p:cNvPr>
          <p:cNvSpPr txBox="1"/>
          <p:nvPr/>
        </p:nvSpPr>
        <p:spPr>
          <a:xfrm>
            <a:off x="435315" y="709246"/>
            <a:ext cx="7698752" cy="4154984"/>
          </a:xfrm>
          <a:prstGeom prst="rect">
            <a:avLst/>
          </a:prstGeom>
        </p:spPr>
        <p:txBody>
          <a:bodyPr wrap="square" rtlCol="0">
            <a:spAutoFit/>
          </a:bodyPr>
          <a:lstStyle/>
          <a:p>
            <a:r>
              <a:rPr lang="en-US" sz="2400" u="sng" dirty="0"/>
              <a:t>Handout organization</a:t>
            </a:r>
            <a:r>
              <a:rPr lang="en-US" sz="2400" dirty="0"/>
              <a:t>:</a:t>
            </a:r>
          </a:p>
          <a:p>
            <a:endParaRPr lang="en-US" sz="2400" dirty="0"/>
          </a:p>
          <a:p>
            <a:pPr marL="342900" indent="-342900">
              <a:buFont typeface="Arial" panose="020B0604020202020204" pitchFamily="34" charset="0"/>
              <a:buChar char="•"/>
            </a:pPr>
            <a:r>
              <a:rPr lang="en-US" sz="2400" dirty="0"/>
              <a:t>Pages 1-4: Lots of helpful background information and examples</a:t>
            </a:r>
          </a:p>
          <a:p>
            <a:pPr marL="800100" lvl="1" indent="-342900">
              <a:buFont typeface="Arial" panose="020B0604020202020204" pitchFamily="34" charset="0"/>
              <a:buChar char="•"/>
            </a:pPr>
            <a:r>
              <a:rPr lang="en-US" sz="2200" dirty="0"/>
              <a:t>Three major themes: </a:t>
            </a:r>
            <a:r>
              <a:rPr lang="en-US" sz="2200" dirty="0" err="1"/>
              <a:t>syscalls</a:t>
            </a:r>
            <a:r>
              <a:rPr lang="en-US" sz="2200" dirty="0"/>
              <a:t>, jumps/branches, and comparisons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Pages 4-5: Description of the Lab assignment</a:t>
            </a:r>
          </a:p>
          <a:p>
            <a:pPr marL="800100" lvl="1" indent="-342900">
              <a:buFont typeface="Arial" panose="020B0604020202020204" pitchFamily="34" charset="0"/>
              <a:buChar char="•"/>
            </a:pPr>
            <a:r>
              <a:rPr lang="en-US" sz="2200" dirty="0"/>
              <a:t>The “Higher/Lower Game”</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5878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Syscalls</a:t>
            </a:r>
            <a:endParaRPr lang="en-US" sz="2800" dirty="0">
              <a:solidFill>
                <a:srgbClr val="002060"/>
              </a:solidFill>
            </a:endParaRPr>
          </a:p>
        </p:txBody>
      </p:sp>
      <p:pic>
        <p:nvPicPr>
          <p:cNvPr id="12" name="Picture 11">
            <a:extLst>
              <a:ext uri="{FF2B5EF4-FFF2-40B4-BE49-F238E27FC236}">
                <a16:creationId xmlns:a16="http://schemas.microsoft.com/office/drawing/2014/main" id="{8DA246F1-8DAB-4CE4-965C-B10E03CC0543}"/>
              </a:ext>
            </a:extLst>
          </p:cNvPr>
          <p:cNvPicPr>
            <a:picLocks noChangeAspect="1"/>
          </p:cNvPicPr>
          <p:nvPr/>
        </p:nvPicPr>
        <p:blipFill>
          <a:blip r:embed="rId2"/>
          <a:stretch>
            <a:fillRect/>
          </a:stretch>
        </p:blipFill>
        <p:spPr>
          <a:xfrm>
            <a:off x="106996" y="795454"/>
            <a:ext cx="8890723" cy="4289502"/>
          </a:xfrm>
          <a:prstGeom prst="rect">
            <a:avLst/>
          </a:prstGeom>
        </p:spPr>
      </p:pic>
      <p:cxnSp>
        <p:nvCxnSpPr>
          <p:cNvPr id="3" name="Straight Arrow Connector 2">
            <a:extLst>
              <a:ext uri="{FF2B5EF4-FFF2-40B4-BE49-F238E27FC236}">
                <a16:creationId xmlns:a16="http://schemas.microsoft.com/office/drawing/2014/main" id="{853C90A0-5357-4275-952A-E71DF1C0D46E}"/>
              </a:ext>
            </a:extLst>
          </p:cNvPr>
          <p:cNvCxnSpPr>
            <a:cxnSpLocks/>
          </p:cNvCxnSpPr>
          <p:nvPr/>
        </p:nvCxnSpPr>
        <p:spPr>
          <a:xfrm flipH="1">
            <a:off x="5862351" y="1806766"/>
            <a:ext cx="314897" cy="14322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1C3D5953-F5C4-4726-9B10-4F4A1400FB87}"/>
              </a:ext>
            </a:extLst>
          </p:cNvPr>
          <p:cNvSpPr txBox="1"/>
          <p:nvPr/>
        </p:nvSpPr>
        <p:spPr>
          <a:xfrm>
            <a:off x="6234092" y="1580920"/>
            <a:ext cx="2831335" cy="338554"/>
          </a:xfrm>
          <a:prstGeom prst="rect">
            <a:avLst/>
          </a:prstGeom>
          <a:noFill/>
        </p:spPr>
        <p:txBody>
          <a:bodyPr wrap="square" rtlCol="0">
            <a:spAutoFit/>
          </a:bodyPr>
          <a:lstStyle/>
          <a:p>
            <a:r>
              <a:rPr lang="en-US" sz="1600" dirty="0" err="1">
                <a:solidFill>
                  <a:srgbClr val="00B050"/>
                </a:solidFill>
              </a:rPr>
              <a:t>Syscall</a:t>
            </a:r>
            <a:r>
              <a:rPr lang="en-US" sz="1600" dirty="0">
                <a:solidFill>
                  <a:srgbClr val="00B050"/>
                </a:solidFill>
              </a:rPr>
              <a:t> code is overwritten</a:t>
            </a:r>
          </a:p>
        </p:txBody>
      </p:sp>
      <p:grpSp>
        <p:nvGrpSpPr>
          <p:cNvPr id="14" name="Group 13">
            <a:extLst>
              <a:ext uri="{FF2B5EF4-FFF2-40B4-BE49-F238E27FC236}">
                <a16:creationId xmlns:a16="http://schemas.microsoft.com/office/drawing/2014/main" id="{D6A37749-4E0B-48E7-AC1C-C2EEF2D2945A}"/>
              </a:ext>
            </a:extLst>
          </p:cNvPr>
          <p:cNvGrpSpPr/>
          <p:nvPr/>
        </p:nvGrpSpPr>
        <p:grpSpPr>
          <a:xfrm>
            <a:off x="3249976" y="402378"/>
            <a:ext cx="5662669" cy="1144460"/>
            <a:chOff x="3249976" y="320783"/>
            <a:chExt cx="5662669" cy="1144460"/>
          </a:xfrm>
        </p:grpSpPr>
        <p:sp>
          <p:nvSpPr>
            <p:cNvPr id="11" name="TextBox 10">
              <a:extLst>
                <a:ext uri="{FF2B5EF4-FFF2-40B4-BE49-F238E27FC236}">
                  <a16:creationId xmlns:a16="http://schemas.microsoft.com/office/drawing/2014/main" id="{10154561-B516-4889-8E51-D6132A55C1B2}"/>
                </a:ext>
              </a:extLst>
            </p:cNvPr>
            <p:cNvSpPr txBox="1"/>
            <p:nvPr/>
          </p:nvSpPr>
          <p:spPr>
            <a:xfrm>
              <a:off x="3808544" y="320783"/>
              <a:ext cx="5104101" cy="338554"/>
            </a:xfrm>
            <a:prstGeom prst="rect">
              <a:avLst/>
            </a:prstGeom>
            <a:noFill/>
          </p:spPr>
          <p:txBody>
            <a:bodyPr wrap="square" rtlCol="0">
              <a:spAutoFit/>
            </a:bodyPr>
            <a:lstStyle/>
            <a:p>
              <a:r>
                <a:rPr lang="en-US" sz="1600" dirty="0">
                  <a:solidFill>
                    <a:srgbClr val="00B050"/>
                  </a:solidFill>
                </a:rPr>
                <a:t>Will require interacting with main memory (see next slide)</a:t>
              </a:r>
            </a:p>
          </p:txBody>
        </p:sp>
        <p:cxnSp>
          <p:nvCxnSpPr>
            <p:cNvPr id="13" name="Straight Arrow Connector 12">
              <a:extLst>
                <a:ext uri="{FF2B5EF4-FFF2-40B4-BE49-F238E27FC236}">
                  <a16:creationId xmlns:a16="http://schemas.microsoft.com/office/drawing/2014/main" id="{F9993B82-ADF9-4EE0-9B53-C2EB1E4A4C4B}"/>
                </a:ext>
              </a:extLst>
            </p:cNvPr>
            <p:cNvCxnSpPr>
              <a:cxnSpLocks/>
            </p:cNvCxnSpPr>
            <p:nvPr/>
          </p:nvCxnSpPr>
          <p:spPr>
            <a:xfrm flipH="1">
              <a:off x="3249976" y="694980"/>
              <a:ext cx="716018" cy="77026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grpSp>
      <p:cxnSp>
        <p:nvCxnSpPr>
          <p:cNvPr id="15" name="Straight Arrow Connector 14">
            <a:extLst>
              <a:ext uri="{FF2B5EF4-FFF2-40B4-BE49-F238E27FC236}">
                <a16:creationId xmlns:a16="http://schemas.microsoft.com/office/drawing/2014/main" id="{C470EE4D-61FC-4F26-B315-5AFC03CDF67A}"/>
              </a:ext>
            </a:extLst>
          </p:cNvPr>
          <p:cNvCxnSpPr>
            <a:cxnSpLocks/>
          </p:cNvCxnSpPr>
          <p:nvPr/>
        </p:nvCxnSpPr>
        <p:spPr>
          <a:xfrm flipV="1">
            <a:off x="8134066" y="4649119"/>
            <a:ext cx="404006" cy="62796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0F691B35-CB3F-4E40-AB89-71153F3D16E7}"/>
              </a:ext>
            </a:extLst>
          </p:cNvPr>
          <p:cNvSpPr txBox="1"/>
          <p:nvPr/>
        </p:nvSpPr>
        <p:spPr>
          <a:xfrm>
            <a:off x="6360594" y="5288231"/>
            <a:ext cx="2831335" cy="338554"/>
          </a:xfrm>
          <a:prstGeom prst="rect">
            <a:avLst/>
          </a:prstGeom>
          <a:noFill/>
        </p:spPr>
        <p:txBody>
          <a:bodyPr wrap="square" rtlCol="0">
            <a:spAutoFit/>
          </a:bodyPr>
          <a:lstStyle/>
          <a:p>
            <a:r>
              <a:rPr lang="en-US" sz="1600" dirty="0">
                <a:solidFill>
                  <a:srgbClr val="00B050"/>
                </a:solidFill>
              </a:rPr>
              <a:t>Exclusive upper bound</a:t>
            </a:r>
          </a:p>
        </p:txBody>
      </p:sp>
    </p:spTree>
    <p:extLst>
      <p:ext uri="{BB962C8B-B14F-4D97-AF65-F5344CB8AC3E}">
        <p14:creationId xmlns:p14="http://schemas.microsoft.com/office/powerpoint/2010/main" val="233614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a:t>
            </a:r>
            <a:r>
              <a:rPr lang="en-US" sz="2800" dirty="0">
                <a:solidFill>
                  <a:srgbClr val="002060"/>
                </a:solidFill>
              </a:rPr>
              <a:t> #4 (print string)</a:t>
            </a:r>
          </a:p>
        </p:txBody>
      </p:sp>
      <p:pic>
        <p:nvPicPr>
          <p:cNvPr id="20" name="Picture 19">
            <a:extLst>
              <a:ext uri="{FF2B5EF4-FFF2-40B4-BE49-F238E27FC236}">
                <a16:creationId xmlns:a16="http://schemas.microsoft.com/office/drawing/2014/main" id="{88565429-EB07-4F66-BDE1-09B15C53A2D8}"/>
              </a:ext>
            </a:extLst>
          </p:cNvPr>
          <p:cNvPicPr>
            <a:picLocks noChangeAspect="1"/>
          </p:cNvPicPr>
          <p:nvPr/>
        </p:nvPicPr>
        <p:blipFill>
          <a:blip r:embed="rId2"/>
          <a:stretch>
            <a:fillRect/>
          </a:stretch>
        </p:blipFill>
        <p:spPr>
          <a:xfrm>
            <a:off x="720314" y="1942091"/>
            <a:ext cx="7703371" cy="1677360"/>
          </a:xfrm>
          <a:prstGeom prst="rect">
            <a:avLst/>
          </a:prstGeom>
        </p:spPr>
      </p:pic>
      <p:sp>
        <p:nvSpPr>
          <p:cNvPr id="21" name="TextBox 20">
            <a:extLst>
              <a:ext uri="{FF2B5EF4-FFF2-40B4-BE49-F238E27FC236}">
                <a16:creationId xmlns:a16="http://schemas.microsoft.com/office/drawing/2014/main" id="{695B5CF0-A488-4D9B-B04C-E4878A4DF807}"/>
              </a:ext>
            </a:extLst>
          </p:cNvPr>
          <p:cNvSpPr txBox="1"/>
          <p:nvPr/>
        </p:nvSpPr>
        <p:spPr>
          <a:xfrm>
            <a:off x="435315" y="610094"/>
            <a:ext cx="7698752" cy="461665"/>
          </a:xfrm>
          <a:prstGeom prst="rect">
            <a:avLst/>
          </a:prstGeom>
          <a:ln>
            <a:solidFill>
              <a:srgbClr val="5F4B8B"/>
            </a:solidFill>
          </a:ln>
        </p:spPr>
        <p:txBody>
          <a:bodyPr wrap="square" rtlCol="0">
            <a:spAutoFit/>
          </a:bodyPr>
          <a:lstStyle/>
          <a:p>
            <a:r>
              <a:rPr lang="en-US" sz="2400" u="sng" dirty="0"/>
              <a:t>Example use</a:t>
            </a:r>
            <a:r>
              <a:rPr lang="en-US" sz="2400" dirty="0"/>
              <a:t> + info from Directives tab:</a:t>
            </a:r>
          </a:p>
        </p:txBody>
      </p:sp>
      <p:grpSp>
        <p:nvGrpSpPr>
          <p:cNvPr id="26" name="Group 25">
            <a:extLst>
              <a:ext uri="{FF2B5EF4-FFF2-40B4-BE49-F238E27FC236}">
                <a16:creationId xmlns:a16="http://schemas.microsoft.com/office/drawing/2014/main" id="{E55720E5-2B12-4B05-ACA3-3BB2FB90BB8F}"/>
              </a:ext>
            </a:extLst>
          </p:cNvPr>
          <p:cNvGrpSpPr/>
          <p:nvPr/>
        </p:nvGrpSpPr>
        <p:grpSpPr>
          <a:xfrm>
            <a:off x="1158878" y="1208886"/>
            <a:ext cx="7445294" cy="905339"/>
            <a:chOff x="1158878" y="1208886"/>
            <a:chExt cx="7445294" cy="905339"/>
          </a:xfrm>
        </p:grpSpPr>
        <p:sp>
          <p:nvSpPr>
            <p:cNvPr id="22" name="Rectangle 21">
              <a:extLst>
                <a:ext uri="{FF2B5EF4-FFF2-40B4-BE49-F238E27FC236}">
                  <a16:creationId xmlns:a16="http://schemas.microsoft.com/office/drawing/2014/main" id="{A40B63E4-249C-4C32-A3C3-1F1EAE92669E}"/>
                </a:ext>
              </a:extLst>
            </p:cNvPr>
            <p:cNvSpPr/>
            <p:nvPr/>
          </p:nvSpPr>
          <p:spPr>
            <a:xfrm>
              <a:off x="1481767" y="1208886"/>
              <a:ext cx="7122405" cy="338554"/>
            </a:xfrm>
            <a:prstGeom prst="rect">
              <a:avLst/>
            </a:prstGeom>
            <a:ln>
              <a:noFill/>
            </a:ln>
          </p:spPr>
          <p:txBody>
            <a:bodyPr wrap="square">
              <a:spAutoFit/>
            </a:bodyPr>
            <a:lstStyle/>
            <a:p>
              <a:r>
                <a:rPr lang="en-US" sz="1600" dirty="0">
                  <a:solidFill>
                    <a:srgbClr val="7030A0"/>
                  </a:solidFill>
                </a:rPr>
                <a:t>.data: “Subsequent </a:t>
              </a:r>
              <a:r>
                <a:rPr lang="en-US" sz="1600" dirty="0">
                  <a:solidFill>
                    <a:srgbClr val="5F4B8B"/>
                  </a:solidFill>
                </a:rPr>
                <a:t>items</a:t>
              </a:r>
              <a:r>
                <a:rPr lang="en-US" sz="1600" dirty="0">
                  <a:solidFill>
                    <a:srgbClr val="7030A0"/>
                  </a:solidFill>
                </a:rPr>
                <a:t> stored in Data segment at next available address” </a:t>
              </a:r>
            </a:p>
          </p:txBody>
        </p:sp>
        <p:cxnSp>
          <p:nvCxnSpPr>
            <p:cNvPr id="24" name="Straight Arrow Connector 23">
              <a:extLst>
                <a:ext uri="{FF2B5EF4-FFF2-40B4-BE49-F238E27FC236}">
                  <a16:creationId xmlns:a16="http://schemas.microsoft.com/office/drawing/2014/main" id="{D8F9634A-2153-483A-8F51-676BB2D92DC1}"/>
                </a:ext>
              </a:extLst>
            </p:cNvPr>
            <p:cNvCxnSpPr>
              <a:cxnSpLocks/>
            </p:cNvCxnSpPr>
            <p:nvPr/>
          </p:nvCxnSpPr>
          <p:spPr>
            <a:xfrm flipH="1">
              <a:off x="1158878" y="1547440"/>
              <a:ext cx="658905" cy="566785"/>
            </a:xfrm>
            <a:prstGeom prst="straightConnector1">
              <a:avLst/>
            </a:prstGeom>
            <a:ln>
              <a:solidFill>
                <a:srgbClr val="5F4B8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07C9810-1693-489A-8A67-8E95C51FBE94}"/>
              </a:ext>
            </a:extLst>
          </p:cNvPr>
          <p:cNvGrpSpPr/>
          <p:nvPr/>
        </p:nvGrpSpPr>
        <p:grpSpPr>
          <a:xfrm>
            <a:off x="2458597" y="1580491"/>
            <a:ext cx="7122405" cy="707763"/>
            <a:chOff x="1019058" y="1406462"/>
            <a:chExt cx="7122405" cy="707763"/>
          </a:xfrm>
        </p:grpSpPr>
        <p:sp>
          <p:nvSpPr>
            <p:cNvPr id="28" name="Rectangle 27">
              <a:extLst>
                <a:ext uri="{FF2B5EF4-FFF2-40B4-BE49-F238E27FC236}">
                  <a16:creationId xmlns:a16="http://schemas.microsoft.com/office/drawing/2014/main" id="{88E9BA56-54C5-4A48-8000-C74D9F67EE09}"/>
                </a:ext>
              </a:extLst>
            </p:cNvPr>
            <p:cNvSpPr/>
            <p:nvPr/>
          </p:nvSpPr>
          <p:spPr>
            <a:xfrm>
              <a:off x="1019058" y="1406462"/>
              <a:ext cx="7122405" cy="584775"/>
            </a:xfrm>
            <a:prstGeom prst="rect">
              <a:avLst/>
            </a:prstGeom>
            <a:ln>
              <a:noFill/>
            </a:ln>
          </p:spPr>
          <p:txBody>
            <a:bodyPr wrap="square">
              <a:spAutoFit/>
            </a:bodyPr>
            <a:lstStyle/>
            <a:p>
              <a:r>
                <a:rPr lang="en-US" sz="1600" dirty="0">
                  <a:solidFill>
                    <a:srgbClr val="7030A0"/>
                  </a:solidFill>
                </a:rPr>
                <a:t> .</a:t>
              </a:r>
              <a:r>
                <a:rPr lang="en-US" sz="1600" dirty="0" err="1">
                  <a:solidFill>
                    <a:srgbClr val="7030A0"/>
                  </a:solidFill>
                </a:rPr>
                <a:t>asciiz</a:t>
              </a:r>
              <a:r>
                <a:rPr lang="en-US" sz="1600" dirty="0">
                  <a:solidFill>
                    <a:srgbClr val="7030A0"/>
                  </a:solidFill>
                </a:rPr>
                <a:t> “Store the string in the Data segment and add null terminator” </a:t>
              </a:r>
            </a:p>
            <a:p>
              <a:endParaRPr lang="en-US" sz="1600" dirty="0">
                <a:solidFill>
                  <a:srgbClr val="7030A0"/>
                </a:solidFill>
              </a:endParaRPr>
            </a:p>
          </p:txBody>
        </p:sp>
        <p:cxnSp>
          <p:nvCxnSpPr>
            <p:cNvPr id="29" name="Straight Arrow Connector 28">
              <a:extLst>
                <a:ext uri="{FF2B5EF4-FFF2-40B4-BE49-F238E27FC236}">
                  <a16:creationId xmlns:a16="http://schemas.microsoft.com/office/drawing/2014/main" id="{566EEDF9-3B93-4DB0-BD73-24A5D27EB36C}"/>
                </a:ext>
              </a:extLst>
            </p:cNvPr>
            <p:cNvCxnSpPr>
              <a:cxnSpLocks/>
            </p:cNvCxnSpPr>
            <p:nvPr/>
          </p:nvCxnSpPr>
          <p:spPr>
            <a:xfrm flipH="1">
              <a:off x="1158879" y="1754302"/>
              <a:ext cx="484470" cy="359923"/>
            </a:xfrm>
            <a:prstGeom prst="straightConnector1">
              <a:avLst/>
            </a:prstGeom>
            <a:ln>
              <a:solidFill>
                <a:srgbClr val="5F4B8B"/>
              </a:solidFill>
              <a:tailEnd type="triangle"/>
            </a:ln>
          </p:spPr>
          <p:style>
            <a:lnRef idx="1">
              <a:schemeClr val="accent1"/>
            </a:lnRef>
            <a:fillRef idx="0">
              <a:schemeClr val="accent1"/>
            </a:fillRef>
            <a:effectRef idx="0">
              <a:schemeClr val="accent1"/>
            </a:effectRef>
            <a:fontRef idx="minor">
              <a:schemeClr val="tx1"/>
            </a:fontRef>
          </p:style>
        </p:cxnSp>
      </p:grpSp>
      <p:pic>
        <p:nvPicPr>
          <p:cNvPr id="34" name="Picture 33" descr="C:\Users\Karin\Google Drive\CS\CS447\mars4_5\mars4_5\mips1.asm  - MARS 4.5">
            <a:extLst>
              <a:ext uri="{FF2B5EF4-FFF2-40B4-BE49-F238E27FC236}">
                <a16:creationId xmlns:a16="http://schemas.microsoft.com/office/drawing/2014/main" id="{9EF567E6-F5D8-4ABC-962B-413E7A213475}"/>
              </a:ext>
            </a:extLst>
          </p:cNvPr>
          <p:cNvPicPr>
            <a:picLocks noChangeAspect="1"/>
          </p:cNvPicPr>
          <p:nvPr/>
        </p:nvPicPr>
        <p:blipFill rotWithShape="1">
          <a:blip r:embed="rId3">
            <a:extLst>
              <a:ext uri="{28A0092B-C50C-407E-A947-70E740481C1C}">
                <a14:useLocalDpi xmlns:a14="http://schemas.microsoft.com/office/drawing/2010/main" val="0"/>
              </a:ext>
            </a:extLst>
          </a:blip>
          <a:srcRect l="432" t="44545" r="26556" b="21616"/>
          <a:stretch/>
        </p:blipFill>
        <p:spPr>
          <a:xfrm>
            <a:off x="597574" y="3633211"/>
            <a:ext cx="7772400" cy="1952771"/>
          </a:xfrm>
          <a:prstGeom prst="rect">
            <a:avLst/>
          </a:prstGeom>
        </p:spPr>
      </p:pic>
      <p:sp>
        <p:nvSpPr>
          <p:cNvPr id="35" name="Rectangle 34">
            <a:extLst>
              <a:ext uri="{FF2B5EF4-FFF2-40B4-BE49-F238E27FC236}">
                <a16:creationId xmlns:a16="http://schemas.microsoft.com/office/drawing/2014/main" id="{790E8053-5511-4E9E-9780-97C6A3C931FE}"/>
              </a:ext>
            </a:extLst>
          </p:cNvPr>
          <p:cNvSpPr/>
          <p:nvPr/>
        </p:nvSpPr>
        <p:spPr>
          <a:xfrm>
            <a:off x="1488330" y="4092677"/>
            <a:ext cx="3341767" cy="147484"/>
          </a:xfrm>
          <a:prstGeom prst="rect">
            <a:avLst/>
          </a:prstGeom>
          <a:noFill/>
          <a:ln w="38100">
            <a:solidFill>
              <a:srgbClr val="0CE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50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569660"/>
          </a:xfrm>
          <a:prstGeom prst="rect">
            <a:avLst/>
          </a:prstGeom>
        </p:spPr>
        <p:txBody>
          <a:bodyPr wrap="square" rtlCol="0">
            <a:spAutoFit/>
          </a:bodyPr>
          <a:lstStyle/>
          <a:p>
            <a:r>
              <a:rPr lang="en-US" sz="2400" u="sng" dirty="0"/>
              <a:t>Unconditional jumps</a:t>
            </a:r>
            <a:r>
              <a:rPr lang="en-US" sz="2400" dirty="0"/>
              <a:t>: See lab #1</a:t>
            </a:r>
          </a:p>
          <a:p>
            <a:pPr marL="342900" indent="-342900">
              <a:buFont typeface="Arial" panose="020B0604020202020204" pitchFamily="34" charset="0"/>
              <a:buChar char="•"/>
            </a:pPr>
            <a:r>
              <a:rPr lang="en-US" sz="2400" dirty="0">
                <a:latin typeface="Consolas" panose="020B0609020204030204" pitchFamily="49" charset="0"/>
                <a:cs typeface="Consolas" panose="020B0609020204030204" pitchFamily="49" charset="0"/>
              </a:rPr>
              <a:t>j </a:t>
            </a:r>
            <a:r>
              <a:rPr lang="en-US" sz="2400" dirty="0" err="1">
                <a:latin typeface="Consolas" panose="020B0609020204030204" pitchFamily="49" charset="0"/>
                <a:cs typeface="Consolas" panose="020B0609020204030204" pitchFamily="49" charset="0"/>
              </a:rPr>
              <a:t>some_label_name</a:t>
            </a:r>
            <a:endParaRPr lang="en-US" sz="24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a:latin typeface="Calibri" panose="020F0502020204030204" pitchFamily="34" charset="0"/>
                <a:cs typeface="Consolas" panose="020B0609020204030204" pitchFamily="49" charset="0"/>
              </a:rPr>
              <a:t>Label name must end with :</a:t>
            </a:r>
          </a:p>
          <a:p>
            <a:pPr marL="342900" indent="-342900">
              <a:buFont typeface="Arial" panose="020B0604020202020204" pitchFamily="34" charset="0"/>
              <a:buChar char="•"/>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57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3416320"/>
          </a:xfrm>
          <a:prstGeom prst="rect">
            <a:avLst/>
          </a:prstGeom>
        </p:spPr>
        <p:txBody>
          <a:bodyPr wrap="square" rtlCol="0">
            <a:spAutoFit/>
          </a:bodyPr>
          <a:lstStyle/>
          <a:p>
            <a:r>
              <a:rPr lang="en-US" sz="2400" u="sng" dirty="0"/>
              <a:t>Conditional branches</a:t>
            </a:r>
            <a:r>
              <a:rPr lang="en-US" sz="2400" dirty="0"/>
              <a:t>: </a:t>
            </a:r>
          </a:p>
          <a:p>
            <a:r>
              <a:rPr lang="en-US" sz="2400" dirty="0"/>
              <a:t>Will jump to a label </a:t>
            </a:r>
            <a:r>
              <a:rPr lang="en-US" sz="2400" u="sng" dirty="0"/>
              <a:t>if</a:t>
            </a:r>
            <a:r>
              <a:rPr lang="en-US" sz="2400" dirty="0"/>
              <a:t> the stated condition is true.</a:t>
            </a:r>
          </a:p>
          <a:p>
            <a:endParaRPr lang="en-US" sz="2400" dirty="0"/>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$s0,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t>= branch if not equal</a:t>
            </a:r>
          </a:p>
          <a:p>
            <a:pPr lvl="2" indent="-342900">
              <a:buFont typeface="Arial" panose="020B0604020202020204" pitchFamily="34" charset="0"/>
              <a:buChar char="•"/>
            </a:pPr>
            <a:r>
              <a:rPr lang="en-US" sz="2400" dirty="0"/>
              <a:t>Branch (jump) to </a:t>
            </a:r>
            <a:r>
              <a:rPr lang="en-US" sz="2400" dirty="0" err="1"/>
              <a:t>someLabel</a:t>
            </a:r>
            <a:r>
              <a:rPr lang="en-US" sz="2400" dirty="0"/>
              <a:t> if $s0 ≠ 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a:t>
            </a:r>
            <a:r>
              <a:rPr lang="en-US" sz="2400" dirty="0"/>
              <a:t>= branch if equal</a:t>
            </a:r>
          </a:p>
          <a:p>
            <a:endParaRPr lang="en-US" sz="2400" dirty="0"/>
          </a:p>
        </p:txBody>
      </p:sp>
    </p:spTree>
    <p:extLst>
      <p:ext uri="{BB962C8B-B14F-4D97-AF65-F5344CB8AC3E}">
        <p14:creationId xmlns:p14="http://schemas.microsoft.com/office/powerpoint/2010/main" val="136302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 and their use with 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8134066" cy="1938992"/>
          </a:xfrm>
          <a:prstGeom prst="rect">
            <a:avLst/>
          </a:prstGeom>
        </p:spPr>
        <p:txBody>
          <a:bodyPr wrap="square" rtlCol="0">
            <a:spAutoFit/>
          </a:bodyPr>
          <a:lstStyle/>
          <a:p>
            <a:r>
              <a:rPr lang="en-US" sz="2400" u="sng" dirty="0"/>
              <a:t>Set less than</a:t>
            </a:r>
            <a:r>
              <a:rPr lang="en-US" sz="2400" dirty="0"/>
              <a:t>: See lecture slides (MIPS Assembly 3)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2" indent="-342900">
              <a:buFont typeface="Arial" panose="020B0604020202020204" pitchFamily="34" charset="0"/>
              <a:buChar char="•"/>
            </a:pPr>
            <a:r>
              <a:rPr lang="en-US" sz="2400" dirty="0"/>
              <a:t>If $t1 &lt; $t0, set $t2 to 1</a:t>
            </a:r>
          </a:p>
          <a:p>
            <a:pPr lvl="2" indent="-342900">
              <a:buFont typeface="Arial" panose="020B0604020202020204" pitchFamily="34" charset="0"/>
              <a:buChar char="•"/>
            </a:pPr>
            <a:r>
              <a:rPr lang="en-US" sz="2400" dirty="0"/>
              <a:t>Otherwise, set $t2 to 0</a:t>
            </a:r>
          </a:p>
        </p:txBody>
      </p:sp>
      <p:sp>
        <p:nvSpPr>
          <p:cNvPr id="7" name="TextBox 6">
            <a:extLst>
              <a:ext uri="{FF2B5EF4-FFF2-40B4-BE49-F238E27FC236}">
                <a16:creationId xmlns:a16="http://schemas.microsoft.com/office/drawing/2014/main" id="{9A2F9AA0-A140-4D60-9CB8-3D59E713D4AB}"/>
              </a:ext>
            </a:extLst>
          </p:cNvPr>
          <p:cNvSpPr txBox="1"/>
          <p:nvPr/>
        </p:nvSpPr>
        <p:spPr>
          <a:xfrm>
            <a:off x="435314" y="2834264"/>
            <a:ext cx="7698752" cy="1938992"/>
          </a:xfrm>
          <a:prstGeom prst="rect">
            <a:avLst/>
          </a:prstGeom>
        </p:spPr>
        <p:txBody>
          <a:bodyPr wrap="square" rtlCol="0">
            <a:spAutoFit/>
          </a:bodyPr>
          <a:lstStyle/>
          <a:p>
            <a:r>
              <a:rPr lang="en-US" sz="2400" u="sng" dirty="0"/>
              <a:t>To inform a branching decision</a:t>
            </a:r>
            <a:r>
              <a:rPr lang="en-US" sz="2400" dirty="0"/>
              <a:t>:</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$t2,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a:t>Will branch to “</a:t>
            </a:r>
            <a:r>
              <a:rPr lang="en-US" sz="2400" dirty="0" err="1"/>
              <a:t>someLabel</a:t>
            </a:r>
            <a:r>
              <a:rPr lang="en-US" sz="2400" dirty="0"/>
              <a:t>” when $t1 ≥ $t0</a:t>
            </a:r>
          </a:p>
        </p:txBody>
      </p:sp>
    </p:spTree>
    <p:extLst>
      <p:ext uri="{BB962C8B-B14F-4D97-AF65-F5344CB8AC3E}">
        <p14:creationId xmlns:p14="http://schemas.microsoft.com/office/powerpoint/2010/main" val="40752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Comparisons/Branches for if/else logic</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830997"/>
          </a:xfrm>
          <a:prstGeom prst="rect">
            <a:avLst/>
          </a:prstGeom>
        </p:spPr>
        <p:txBody>
          <a:bodyPr wrap="square" rtlCol="0">
            <a:spAutoFit/>
          </a:bodyPr>
          <a:lstStyle/>
          <a:p>
            <a:r>
              <a:rPr lang="en-US" sz="2400" dirty="0"/>
              <a:t> </a:t>
            </a:r>
          </a:p>
          <a:p>
            <a:endParaRPr lang="en-US" sz="2400" dirty="0"/>
          </a:p>
        </p:txBody>
      </p:sp>
      <p:sp>
        <p:nvSpPr>
          <p:cNvPr id="2" name="TextBox 1">
            <a:extLst>
              <a:ext uri="{FF2B5EF4-FFF2-40B4-BE49-F238E27FC236}">
                <a16:creationId xmlns:a16="http://schemas.microsoft.com/office/drawing/2014/main" id="{7C83683A-C5E0-4039-B299-EB459B3FEF14}"/>
              </a:ext>
            </a:extLst>
          </p:cNvPr>
          <p:cNvSpPr txBox="1"/>
          <p:nvPr/>
        </p:nvSpPr>
        <p:spPr>
          <a:xfrm>
            <a:off x="343560" y="656460"/>
            <a:ext cx="1507774" cy="461665"/>
          </a:xfrm>
          <a:prstGeom prst="rect">
            <a:avLst/>
          </a:prstGeom>
          <a:noFill/>
        </p:spPr>
        <p:txBody>
          <a:bodyPr wrap="square" rtlCol="0">
            <a:spAutoFit/>
          </a:bodyPr>
          <a:lstStyle/>
          <a:p>
            <a:r>
              <a:rPr lang="en-US" sz="2400" u="sng" dirty="0"/>
              <a:t>Java</a:t>
            </a:r>
            <a:r>
              <a:rPr lang="en-US" sz="2400" dirty="0"/>
              <a:t>:</a:t>
            </a:r>
            <a:endParaRPr lang="en-US" sz="2400" u="sng" dirty="0"/>
          </a:p>
        </p:txBody>
      </p:sp>
      <p:sp>
        <p:nvSpPr>
          <p:cNvPr id="7" name="TextBox 6">
            <a:extLst>
              <a:ext uri="{FF2B5EF4-FFF2-40B4-BE49-F238E27FC236}">
                <a16:creationId xmlns:a16="http://schemas.microsoft.com/office/drawing/2014/main" id="{5AE2D68C-0DE9-4B88-B1FC-21610732DA90}"/>
              </a:ext>
            </a:extLst>
          </p:cNvPr>
          <p:cNvSpPr txBox="1"/>
          <p:nvPr/>
        </p:nvSpPr>
        <p:spPr>
          <a:xfrm>
            <a:off x="3833946" y="656460"/>
            <a:ext cx="1514671" cy="461665"/>
          </a:xfrm>
          <a:prstGeom prst="rect">
            <a:avLst/>
          </a:prstGeom>
          <a:noFill/>
        </p:spPr>
        <p:txBody>
          <a:bodyPr wrap="square" rtlCol="0">
            <a:spAutoFit/>
          </a:bodyPr>
          <a:lstStyle/>
          <a:p>
            <a:r>
              <a:rPr lang="en-US" sz="2400" u="sng" dirty="0"/>
              <a:t>MIPS</a:t>
            </a:r>
            <a:r>
              <a:rPr lang="en-US" sz="2400" dirty="0"/>
              <a:t>:</a:t>
            </a:r>
            <a:endParaRPr lang="en-US" sz="2400" u="sng" dirty="0"/>
          </a:p>
        </p:txBody>
      </p:sp>
      <p:sp>
        <p:nvSpPr>
          <p:cNvPr id="13" name="TextBox 12">
            <a:extLst>
              <a:ext uri="{FF2B5EF4-FFF2-40B4-BE49-F238E27FC236}">
                <a16:creationId xmlns:a16="http://schemas.microsoft.com/office/drawing/2014/main" id="{5F1A8FA8-4A7D-4A62-8DFA-97051C5F982F}"/>
              </a:ext>
            </a:extLst>
          </p:cNvPr>
          <p:cNvSpPr txBox="1"/>
          <p:nvPr/>
        </p:nvSpPr>
        <p:spPr>
          <a:xfrm>
            <a:off x="3833946" y="1177370"/>
            <a:ext cx="4516915" cy="147732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.text</a:t>
            </a:r>
          </a:p>
          <a:p>
            <a:r>
              <a:rPr lang="en-US" dirty="0">
                <a:solidFill>
                  <a:srgbClr val="00B050"/>
                </a:solidFill>
                <a:latin typeface="Consolas" panose="020B0609020204030204" pitchFamily="49" charset="0"/>
                <a:cs typeface="Consolas" panose="020B0609020204030204" pitchFamily="49" charset="0"/>
              </a:rPr>
              <a:t># using $t0 for x, $t1 for y</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$t0, $zero, 6</a:t>
            </a:r>
          </a:p>
          <a:p>
            <a:r>
              <a:rPr lang="en-US" dirty="0">
                <a:solidFill>
                  <a:srgbClr val="00B050"/>
                </a:solidFill>
                <a:latin typeface="Consolas" panose="020B0609020204030204" pitchFamily="49" charset="0"/>
                <a:cs typeface="Consolas" panose="020B0609020204030204" pitchFamily="49" charset="0"/>
              </a:rPr>
              <a:t># $t2 to hold comparison value</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$t2, $zero, 5</a:t>
            </a:r>
          </a:p>
        </p:txBody>
      </p:sp>
      <p:sp>
        <p:nvSpPr>
          <p:cNvPr id="14" name="Rectangle 13">
            <a:extLst>
              <a:ext uri="{FF2B5EF4-FFF2-40B4-BE49-F238E27FC236}">
                <a16:creationId xmlns:a16="http://schemas.microsoft.com/office/drawing/2014/main" id="{BA627983-7250-4789-8E3E-EB595AFA1773}"/>
              </a:ext>
            </a:extLst>
          </p:cNvPr>
          <p:cNvSpPr/>
          <p:nvPr/>
        </p:nvSpPr>
        <p:spPr>
          <a:xfrm>
            <a:off x="3833946" y="2612481"/>
            <a:ext cx="4572000" cy="646331"/>
          </a:xfrm>
          <a:prstGeom prst="rect">
            <a:avLst/>
          </a:prstGeom>
        </p:spPr>
        <p:txBody>
          <a:bodyPr>
            <a:spAutoFit/>
          </a:bodyPr>
          <a:lstStyle/>
          <a:p>
            <a:r>
              <a:rPr lang="en-US" dirty="0">
                <a:solidFill>
                  <a:srgbClr val="00B050"/>
                </a:solidFill>
                <a:latin typeface="Consolas" panose="020B0609020204030204" pitchFamily="49" charset="0"/>
                <a:cs typeface="Consolas" panose="020B0609020204030204" pitchFamily="49" charset="0"/>
              </a:rPr>
              <a:t># $t3: is x &lt; 5? </a:t>
            </a:r>
          </a:p>
          <a:p>
            <a:r>
              <a:rPr lang="en-US" dirty="0" err="1">
                <a:latin typeface="Consolas" panose="020B0609020204030204" pitchFamily="49" charset="0"/>
                <a:cs typeface="Consolas" panose="020B0609020204030204" pitchFamily="49" charset="0"/>
              </a:rPr>
              <a:t>slt</a:t>
            </a:r>
            <a:r>
              <a:rPr lang="en-US" dirty="0">
                <a:latin typeface="Consolas" panose="020B0609020204030204" pitchFamily="49" charset="0"/>
                <a:cs typeface="Consolas" panose="020B0609020204030204" pitchFamily="49" charset="0"/>
              </a:rPr>
              <a:t> $t3, $t0, $t2</a:t>
            </a:r>
          </a:p>
        </p:txBody>
      </p:sp>
      <p:sp>
        <p:nvSpPr>
          <p:cNvPr id="15" name="Rectangle 14">
            <a:extLst>
              <a:ext uri="{FF2B5EF4-FFF2-40B4-BE49-F238E27FC236}">
                <a16:creationId xmlns:a16="http://schemas.microsoft.com/office/drawing/2014/main" id="{7C9F3B60-EB19-4E85-A465-3D527743B622}"/>
              </a:ext>
            </a:extLst>
          </p:cNvPr>
          <p:cNvSpPr/>
          <p:nvPr/>
        </p:nvSpPr>
        <p:spPr>
          <a:xfrm>
            <a:off x="3833946" y="3182955"/>
            <a:ext cx="4572000" cy="646331"/>
          </a:xfrm>
          <a:prstGeom prst="rect">
            <a:avLst/>
          </a:prstGeom>
        </p:spPr>
        <p:txBody>
          <a:bodyPr>
            <a:spAutoFit/>
          </a:bodyPr>
          <a:lstStyle/>
          <a:p>
            <a:r>
              <a:rPr lang="en-US" dirty="0">
                <a:solidFill>
                  <a:srgbClr val="00B050"/>
                </a:solidFill>
                <a:latin typeface="Consolas" panose="020B0609020204030204" pitchFamily="49" charset="0"/>
                <a:cs typeface="Consolas" panose="020B0609020204030204" pitchFamily="49" charset="0"/>
              </a:rPr>
              <a:t># jump if x &lt; 5</a:t>
            </a:r>
          </a:p>
          <a:p>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$t3, $zero, </a:t>
            </a:r>
            <a:r>
              <a:rPr lang="en-US" dirty="0" err="1">
                <a:latin typeface="Consolas" panose="020B0609020204030204" pitchFamily="49" charset="0"/>
                <a:cs typeface="Consolas" panose="020B0609020204030204" pitchFamily="49" charset="0"/>
              </a:rPr>
              <a:t>elseCondition</a:t>
            </a:r>
            <a:endParaRPr lang="en-US" dirty="0">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F145675E-74AD-4BB4-B1CA-1FB83C50A782}"/>
              </a:ext>
            </a:extLst>
          </p:cNvPr>
          <p:cNvSpPr/>
          <p:nvPr/>
        </p:nvSpPr>
        <p:spPr>
          <a:xfrm>
            <a:off x="3833946" y="4520891"/>
            <a:ext cx="4572000" cy="646331"/>
          </a:xfrm>
          <a:prstGeom prst="rect">
            <a:avLst/>
          </a:prstGeom>
        </p:spPr>
        <p:txBody>
          <a:bodyPr>
            <a:spAutoFit/>
          </a:bodyPr>
          <a:lstStyle/>
          <a:p>
            <a:r>
              <a:rPr lang="en-US" dirty="0" err="1">
                <a:latin typeface="Consolas" panose="020B0609020204030204" pitchFamily="49" charset="0"/>
                <a:cs typeface="Consolas" panose="020B0609020204030204" pitchFamily="49" charset="0"/>
              </a:rPr>
              <a:t>elseCondition</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$t1, $zero, 0</a:t>
            </a:r>
          </a:p>
        </p:txBody>
      </p:sp>
      <p:sp>
        <p:nvSpPr>
          <p:cNvPr id="17" name="Rectangle 16">
            <a:extLst>
              <a:ext uri="{FF2B5EF4-FFF2-40B4-BE49-F238E27FC236}">
                <a16:creationId xmlns:a16="http://schemas.microsoft.com/office/drawing/2014/main" id="{F113FF47-51B9-4612-8D73-4ABFF29C3164}"/>
              </a:ext>
            </a:extLst>
          </p:cNvPr>
          <p:cNvSpPr/>
          <p:nvPr/>
        </p:nvSpPr>
        <p:spPr>
          <a:xfrm>
            <a:off x="3833946" y="3759987"/>
            <a:ext cx="2590774" cy="369332"/>
          </a:xfrm>
          <a:prstGeom prst="rect">
            <a:avLst/>
          </a:prstGeom>
        </p:spPr>
        <p:txBody>
          <a:bodyPr wrap="none">
            <a:spAutoFit/>
          </a:bodyPr>
          <a:lstStyle/>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$t1, $zero, 10</a:t>
            </a:r>
          </a:p>
        </p:txBody>
      </p:sp>
      <p:pic>
        <p:nvPicPr>
          <p:cNvPr id="19" name="Picture 18" descr="C:\Users\Karin\Google Drive\CS\CS447\labs\IfTest.java - Notepad++">
            <a:extLst>
              <a:ext uri="{FF2B5EF4-FFF2-40B4-BE49-F238E27FC236}">
                <a16:creationId xmlns:a16="http://schemas.microsoft.com/office/drawing/2014/main" id="{11C0311D-CC7D-46FC-8247-6464FC748D96}"/>
              </a:ext>
            </a:extLst>
          </p:cNvPr>
          <p:cNvPicPr>
            <a:picLocks noChangeAspect="1"/>
          </p:cNvPicPr>
          <p:nvPr/>
        </p:nvPicPr>
        <p:blipFill rotWithShape="1">
          <a:blip r:embed="rId2">
            <a:extLst>
              <a:ext uri="{28A0092B-C50C-407E-A947-70E740481C1C}">
                <a14:useLocalDpi xmlns:a14="http://schemas.microsoft.com/office/drawing/2010/main" val="0"/>
              </a:ext>
            </a:extLst>
          </a:blip>
          <a:srcRect l="23086" t="38129" r="48992" b="29061"/>
          <a:stretch/>
        </p:blipFill>
        <p:spPr>
          <a:xfrm>
            <a:off x="435315" y="1183990"/>
            <a:ext cx="2377440" cy="2874222"/>
          </a:xfrm>
          <a:prstGeom prst="rect">
            <a:avLst/>
          </a:prstGeom>
        </p:spPr>
      </p:pic>
      <p:sp>
        <p:nvSpPr>
          <p:cNvPr id="20" name="TextBox 19">
            <a:extLst>
              <a:ext uri="{FF2B5EF4-FFF2-40B4-BE49-F238E27FC236}">
                <a16:creationId xmlns:a16="http://schemas.microsoft.com/office/drawing/2014/main" id="{C15D7176-78D7-417F-B612-CB04579621B6}"/>
              </a:ext>
            </a:extLst>
          </p:cNvPr>
          <p:cNvSpPr txBox="1"/>
          <p:nvPr/>
        </p:nvSpPr>
        <p:spPr>
          <a:xfrm>
            <a:off x="5981700" y="592744"/>
            <a:ext cx="2699132" cy="707886"/>
          </a:xfrm>
          <a:prstGeom prst="rect">
            <a:avLst/>
          </a:prstGeom>
          <a:noFill/>
        </p:spPr>
        <p:txBody>
          <a:bodyPr wrap="square" rtlCol="0">
            <a:spAutoFit/>
          </a:bodyPr>
          <a:lstStyle/>
          <a:p>
            <a:r>
              <a:rPr lang="en-US" sz="2000" dirty="0">
                <a:solidFill>
                  <a:srgbClr val="181684"/>
                </a:solidFill>
              </a:rPr>
              <a:t>What will be the value of $t1 if we stop here?</a:t>
            </a:r>
          </a:p>
        </p:txBody>
      </p:sp>
      <p:sp>
        <p:nvSpPr>
          <p:cNvPr id="21" name="TextBox 20">
            <a:extLst>
              <a:ext uri="{FF2B5EF4-FFF2-40B4-BE49-F238E27FC236}">
                <a16:creationId xmlns:a16="http://schemas.microsoft.com/office/drawing/2014/main" id="{7771722A-3578-4D83-93AB-4354DBFBB66E}"/>
              </a:ext>
            </a:extLst>
          </p:cNvPr>
          <p:cNvSpPr txBox="1"/>
          <p:nvPr/>
        </p:nvSpPr>
        <p:spPr>
          <a:xfrm>
            <a:off x="435315" y="4356951"/>
            <a:ext cx="2862348" cy="1938992"/>
          </a:xfrm>
          <a:prstGeom prst="rect">
            <a:avLst/>
          </a:prstGeom>
          <a:noFill/>
        </p:spPr>
        <p:txBody>
          <a:bodyPr wrap="square" rtlCol="0">
            <a:spAutoFit/>
          </a:bodyPr>
          <a:lstStyle/>
          <a:p>
            <a:r>
              <a:rPr lang="en-US" sz="2000" dirty="0">
                <a:solidFill>
                  <a:srgbClr val="181684"/>
                </a:solidFill>
              </a:rPr>
              <a:t>These lines will still be executed!  MIPS does not jump around labels unless you tell it to jump.  This is one of the most common MIPS errors.</a:t>
            </a:r>
          </a:p>
        </p:txBody>
      </p:sp>
      <p:sp>
        <p:nvSpPr>
          <p:cNvPr id="22" name="Rectangle 21">
            <a:extLst>
              <a:ext uri="{FF2B5EF4-FFF2-40B4-BE49-F238E27FC236}">
                <a16:creationId xmlns:a16="http://schemas.microsoft.com/office/drawing/2014/main" id="{5FC2446D-3C09-4562-8299-4670AF07DCC8}"/>
              </a:ext>
            </a:extLst>
          </p:cNvPr>
          <p:cNvSpPr/>
          <p:nvPr/>
        </p:nvSpPr>
        <p:spPr>
          <a:xfrm>
            <a:off x="3846481" y="4172285"/>
            <a:ext cx="1451038" cy="369332"/>
          </a:xfrm>
          <a:prstGeom prst="rect">
            <a:avLst/>
          </a:prstGeom>
        </p:spPr>
        <p:txBody>
          <a:bodyPr wrap="none">
            <a:spAutoFit/>
          </a:bodyPr>
          <a:lstStyle/>
          <a:p>
            <a:r>
              <a:rPr lang="en-US" b="1" dirty="0">
                <a:latin typeface="Consolas" panose="020B0609020204030204" pitchFamily="49" charset="0"/>
                <a:cs typeface="Consolas" panose="020B0609020204030204" pitchFamily="49" charset="0"/>
              </a:rPr>
              <a:t>j </a:t>
            </a:r>
            <a:r>
              <a:rPr lang="en-US" b="1" dirty="0" err="1">
                <a:latin typeface="Consolas" panose="020B0609020204030204" pitchFamily="49" charset="0"/>
                <a:cs typeface="Consolas" panose="020B0609020204030204" pitchFamily="49" charset="0"/>
              </a:rPr>
              <a:t>endLabel</a:t>
            </a:r>
            <a:endParaRPr lang="en-US" b="1"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DDB2C3E-A063-41BB-BC42-641196AF0477}"/>
              </a:ext>
            </a:extLst>
          </p:cNvPr>
          <p:cNvSpPr/>
          <p:nvPr/>
        </p:nvSpPr>
        <p:spPr>
          <a:xfrm>
            <a:off x="3833946" y="5158345"/>
            <a:ext cx="1324402" cy="369332"/>
          </a:xfrm>
          <a:prstGeom prst="rect">
            <a:avLst/>
          </a:prstGeom>
        </p:spPr>
        <p:txBody>
          <a:bodyPr wrap="none">
            <a:spAutoFit/>
          </a:bodyPr>
          <a:lstStyle/>
          <a:p>
            <a:r>
              <a:rPr lang="en-US" b="1" dirty="0" err="1">
                <a:latin typeface="Consolas" panose="020B0609020204030204" pitchFamily="49" charset="0"/>
                <a:cs typeface="Consolas" panose="020B0609020204030204" pitchFamily="49" charset="0"/>
              </a:rPr>
              <a:t>endLabel</a:t>
            </a:r>
            <a:r>
              <a:rPr lang="en-US" b="1" dirty="0">
                <a:latin typeface="Consolas" panose="020B0609020204030204" pitchFamily="49" charset="0"/>
                <a:cs typeface="Consolas" panose="020B0609020204030204" pitchFamily="49" charset="0"/>
              </a:rPr>
              <a:t>:</a:t>
            </a:r>
          </a:p>
        </p:txBody>
      </p:sp>
      <p:sp>
        <p:nvSpPr>
          <p:cNvPr id="24" name="TextBox 23">
            <a:extLst>
              <a:ext uri="{FF2B5EF4-FFF2-40B4-BE49-F238E27FC236}">
                <a16:creationId xmlns:a16="http://schemas.microsoft.com/office/drawing/2014/main" id="{D32D21A9-21A3-4B35-A915-04CFF2FC6188}"/>
              </a:ext>
            </a:extLst>
          </p:cNvPr>
          <p:cNvSpPr txBox="1"/>
          <p:nvPr/>
        </p:nvSpPr>
        <p:spPr>
          <a:xfrm>
            <a:off x="6424720" y="4330461"/>
            <a:ext cx="2699132" cy="1015663"/>
          </a:xfrm>
          <a:prstGeom prst="rect">
            <a:avLst/>
          </a:prstGeom>
          <a:noFill/>
        </p:spPr>
        <p:txBody>
          <a:bodyPr wrap="square" rtlCol="0">
            <a:spAutoFit/>
          </a:bodyPr>
          <a:lstStyle/>
          <a:p>
            <a:r>
              <a:rPr lang="en-US" sz="2000" dirty="0">
                <a:solidFill>
                  <a:srgbClr val="181684"/>
                </a:solidFill>
              </a:rPr>
              <a:t>Adding a jump/label combination will fix the problem. </a:t>
            </a:r>
          </a:p>
        </p:txBody>
      </p:sp>
    </p:spTree>
    <p:extLst>
      <p:ext uri="{BB962C8B-B14F-4D97-AF65-F5344CB8AC3E}">
        <p14:creationId xmlns:p14="http://schemas.microsoft.com/office/powerpoint/2010/main" val="230108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Higher/Lower Game</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a:blip r:embed="rId2"/>
          <a:stretch>
            <a:fillRect/>
          </a:stretch>
        </p:blipFill>
        <p:spPr>
          <a:xfrm>
            <a:off x="182880" y="626325"/>
            <a:ext cx="4389120" cy="4810860"/>
          </a:xfrm>
          <a:prstGeom prst="rect">
            <a:avLst/>
          </a:prstGeom>
        </p:spPr>
      </p:pic>
      <p:sp>
        <p:nvSpPr>
          <p:cNvPr id="3" name="TextBox 2">
            <a:extLst>
              <a:ext uri="{FF2B5EF4-FFF2-40B4-BE49-F238E27FC236}">
                <a16:creationId xmlns:a16="http://schemas.microsoft.com/office/drawing/2014/main" id="{2EDC4110-F466-4599-AB47-C421A4291748}"/>
              </a:ext>
            </a:extLst>
          </p:cNvPr>
          <p:cNvSpPr txBox="1"/>
          <p:nvPr/>
        </p:nvSpPr>
        <p:spPr>
          <a:xfrm>
            <a:off x="4939991" y="261610"/>
            <a:ext cx="3735659" cy="5940088"/>
          </a:xfrm>
          <a:prstGeom prst="rect">
            <a:avLst/>
          </a:prstGeom>
          <a:noFill/>
        </p:spPr>
        <p:txBody>
          <a:bodyPr wrap="square" rtlCol="0">
            <a:spAutoFit/>
          </a:bodyPr>
          <a:lstStyle/>
          <a:p>
            <a:r>
              <a:rPr lang="en-US" sz="2400" dirty="0"/>
              <a:t>General requirements: </a:t>
            </a:r>
          </a:p>
          <a:p>
            <a:endParaRPr lang="en-US" sz="2400" dirty="0"/>
          </a:p>
          <a:p>
            <a:pPr marL="457200" indent="-457200">
              <a:buFont typeface="+mj-lt"/>
              <a:buAutoNum type="arabicPeriod"/>
            </a:pPr>
            <a:r>
              <a:rPr lang="en-US" sz="2200" dirty="0"/>
              <a:t>Generate a random number between 0-9 (inclusive)</a:t>
            </a:r>
          </a:p>
          <a:p>
            <a:pPr marL="457200" indent="-457200">
              <a:buFont typeface="+mj-lt"/>
              <a:buAutoNum type="arabicPeriod"/>
            </a:pPr>
            <a:endParaRPr lang="en-US" sz="2200" dirty="0"/>
          </a:p>
          <a:p>
            <a:pPr marL="457200" indent="-457200">
              <a:buFont typeface="+mj-lt"/>
              <a:buAutoNum type="arabicPeriod"/>
            </a:pPr>
            <a:r>
              <a:rPr lang="en-US" sz="2200" dirty="0"/>
              <a:t>Give the user up to three opportunities to guess the correct number, using the messages provided in the example runs. </a:t>
            </a:r>
          </a:p>
          <a:p>
            <a:pPr marL="457200" indent="-457200">
              <a:buFont typeface="+mj-lt"/>
              <a:buAutoNum type="arabicPeriod"/>
            </a:pPr>
            <a:endParaRPr lang="en-US" sz="2200" dirty="0"/>
          </a:p>
          <a:p>
            <a:pPr marL="457200" indent="-457200">
              <a:buFont typeface="+mj-lt"/>
              <a:buAutoNum type="arabicPeriod"/>
            </a:pPr>
            <a:r>
              <a:rPr lang="en-US" sz="2200" dirty="0"/>
              <a:t>Terminate the program when the number is correctly guessed, or after three guesses.</a:t>
            </a: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01262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2880</TotalTime>
  <Words>1090</Words>
  <Application>Microsoft Office PowerPoint</Application>
  <PresentationFormat>On-screen Show (4:3)</PresentationFormat>
  <Paragraphs>123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202</cp:revision>
  <dcterms:created xsi:type="dcterms:W3CDTF">2016-10-06T23:04:54Z</dcterms:created>
  <dcterms:modified xsi:type="dcterms:W3CDTF">2020-05-27T04:28:44Z</dcterms:modified>
</cp:coreProperties>
</file>