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96" r:id="rId2"/>
    <p:sldId id="298" r:id="rId3"/>
    <p:sldId id="297" r:id="rId4"/>
    <p:sldId id="260" r:id="rId5"/>
    <p:sldId id="285" r:id="rId6"/>
    <p:sldId id="282" r:id="rId7"/>
    <p:sldId id="284" r:id="rId8"/>
    <p:sldId id="283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04" userDrawn="1">
          <p15:clr>
            <a:srgbClr val="A4A3A4"/>
          </p15:clr>
        </p15:guide>
        <p15:guide id="2" pos="16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in Cox" initials="KC" lastIdx="1" clrIdx="0">
    <p:extLst>
      <p:ext uri="{19B8F6BF-5375-455C-9EA6-DF929625EA0E}">
        <p15:presenceInfo xmlns:p15="http://schemas.microsoft.com/office/powerpoint/2012/main" userId="dd82fc35ea2bed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92" autoAdjust="0"/>
    <p:restoredTop sz="94711" autoAdjust="0"/>
  </p:normalViewPr>
  <p:slideViewPr>
    <p:cSldViewPr snapToGrid="0" showGuides="1">
      <p:cViewPr varScale="1">
        <p:scale>
          <a:sx n="72" d="100"/>
          <a:sy n="72" d="100"/>
        </p:scale>
        <p:origin x="1368" y="78"/>
      </p:cViewPr>
      <p:guideLst>
        <p:guide orient="horz" pos="504"/>
        <p:guide pos="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ACF82-7282-4538-9925-81D795D18BF0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F9F6D-6F5B-4492-B20A-F0EFDC100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49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16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8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3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0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3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2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3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06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99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3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0F47B-3C72-48E5-9CD2-8B9AE0E9AFF7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41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c13/CS447TK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c13/CS447" TargetMode="External"/><Relationship Id="rId2" Type="http://schemas.openxmlformats.org/officeDocument/2006/relationships/hyperlink" Target="mailto:kmc51@pitt.edu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itt.zoom.us/my/kmc51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c13/CS447TK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8AA32B-1E1A-4C2D-A0A3-9D1551BF0C1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CS447 Recitation #1: 5/20/20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CB4AFC-3A14-4666-B92C-368FB83EC477}"/>
              </a:ext>
            </a:extLst>
          </p:cNvPr>
          <p:cNvSpPr txBox="1"/>
          <p:nvPr/>
        </p:nvSpPr>
        <p:spPr>
          <a:xfrm>
            <a:off x="400146" y="1756103"/>
            <a:ext cx="8201594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002060"/>
                </a:solidFill>
              </a:rPr>
              <a:t>Agenda for today</a:t>
            </a:r>
            <a:r>
              <a:rPr lang="en-US" sz="2400" dirty="0">
                <a:solidFill>
                  <a:srgbClr val="002060"/>
                </a:solidFill>
              </a:rPr>
              <a:t>:</a:t>
            </a: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/>
              <a:t>Overview of the recitation</a:t>
            </a:r>
          </a:p>
          <a:p>
            <a:pPr marL="457200" indent="-457200">
              <a:buAutoNum type="arabicPeriod"/>
            </a:pPr>
            <a:r>
              <a:rPr lang="en-US" sz="2400" dirty="0"/>
              <a:t>Review of Lab #1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A67EC1-AC38-4F08-BB93-31B6B29E240B}"/>
              </a:ext>
            </a:extLst>
          </p:cNvPr>
          <p:cNvSpPr txBox="1"/>
          <p:nvPr/>
        </p:nvSpPr>
        <p:spPr>
          <a:xfrm>
            <a:off x="-148856" y="702634"/>
            <a:ext cx="7761768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ym typeface="Wingdings" panose="05000000000000000000" pitchFamily="2" charset="2"/>
              </a:rPr>
              <a:t>These slides will be available online: </a:t>
            </a:r>
            <a:r>
              <a:rPr lang="en-US" sz="2400" dirty="0"/>
              <a:t> </a:t>
            </a:r>
          </a:p>
          <a:p>
            <a:pPr lvl="1"/>
            <a:r>
              <a:rPr lang="en-US" sz="2400" dirty="0">
                <a:hlinkClick r:id="rId2"/>
              </a:rPr>
              <a:t>https://github.com/kc13/CS447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13788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Installing and using a MARS tool: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D11BC3-8EB8-4EA4-887A-594FEBE6C8BD}"/>
              </a:ext>
            </a:extLst>
          </p:cNvPr>
          <p:cNvSpPr txBox="1"/>
          <p:nvPr/>
        </p:nvSpPr>
        <p:spPr>
          <a:xfrm>
            <a:off x="435315" y="709246"/>
            <a:ext cx="7698752" cy="267765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u="sng" dirty="0"/>
              <a:t>MARS tools</a:t>
            </a:r>
            <a:r>
              <a:rPr lang="en-US" sz="2400" dirty="0"/>
              <a:t> are Java programs that allow the addition of extra functionality to the simulator.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They often display some kind of graphical output that is conditionalized on the value of a designated register.</a:t>
            </a:r>
          </a:p>
          <a:p>
            <a:endParaRPr lang="en-US" sz="2400" u="sng" dirty="0"/>
          </a:p>
          <a:p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475680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>
                <a:solidFill>
                  <a:srgbClr val="002060"/>
                </a:solidFill>
              </a:rPr>
              <a:t>Installing and using a MARS tool: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D11BC3-8EB8-4EA4-887A-594FEBE6C8BD}"/>
              </a:ext>
            </a:extLst>
          </p:cNvPr>
          <p:cNvSpPr txBox="1"/>
          <p:nvPr/>
        </p:nvSpPr>
        <p:spPr>
          <a:xfrm>
            <a:off x="435315" y="709246"/>
            <a:ext cx="7698752" cy="489364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/>
              <a:t>Extract the PositiveZeroNegative.zip contents (a set of .class files) into the “tools” folder under “mars”.</a:t>
            </a:r>
          </a:p>
          <a:p>
            <a:endParaRPr lang="en-US" sz="2400" dirty="0"/>
          </a:p>
          <a:p>
            <a:r>
              <a:rPr lang="en-US" sz="2400" dirty="0"/>
              <a:t>Relaunch MARS.</a:t>
            </a:r>
          </a:p>
          <a:p>
            <a:endParaRPr lang="en-US" sz="2400" dirty="0"/>
          </a:p>
          <a:p>
            <a:r>
              <a:rPr lang="en-US" sz="2400" dirty="0"/>
              <a:t>Choose the Smiley Face tool from the Tools menu.</a:t>
            </a:r>
          </a:p>
          <a:p>
            <a:endParaRPr lang="en-US" sz="2400" dirty="0"/>
          </a:p>
          <a:p>
            <a:r>
              <a:rPr lang="en-US" sz="2400" dirty="0"/>
              <a:t>The expression of the face will change,</a:t>
            </a:r>
          </a:p>
          <a:p>
            <a:r>
              <a:rPr lang="en-US" sz="2400" dirty="0"/>
              <a:t>depending on whether $t9 &lt;, &gt;, or = 0.</a:t>
            </a:r>
          </a:p>
          <a:p>
            <a:endParaRPr lang="en-US" sz="2400" dirty="0"/>
          </a:p>
          <a:p>
            <a:r>
              <a:rPr lang="en-US" sz="2400" dirty="0"/>
              <a:t> </a:t>
            </a:r>
          </a:p>
          <a:p>
            <a:endParaRPr lang="en-US" sz="2400" dirty="0"/>
          </a:p>
          <a:p>
            <a:endParaRPr lang="en-US" sz="2400" u="sng" dirty="0"/>
          </a:p>
        </p:txBody>
      </p:sp>
      <p:pic>
        <p:nvPicPr>
          <p:cNvPr id="3" name="Picture 2" descr="Smiley Face (Register) V0.1">
            <a:extLst>
              <a:ext uri="{FF2B5EF4-FFF2-40B4-BE49-F238E27FC236}">
                <a16:creationId xmlns:a16="http://schemas.microsoft.com/office/drawing/2014/main" id="{5D3EBB15-F115-4675-967E-7439EAB29B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838" y="3188013"/>
            <a:ext cx="2834640" cy="324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863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>
                <a:solidFill>
                  <a:srgbClr val="002060"/>
                </a:solidFill>
              </a:rPr>
              <a:t>Installing and using a MARS tool:</a:t>
            </a:r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4" name="Picture 3" descr="C:\Users\Karin\Google Drive\CS\CS447\mars4_5\mars4_5\lab01.asm  - MARS 4.5">
            <a:extLst>
              <a:ext uri="{FF2B5EF4-FFF2-40B4-BE49-F238E27FC236}">
                <a16:creationId xmlns:a16="http://schemas.microsoft.com/office/drawing/2014/main" id="{9C436855-8C4D-4B7D-A837-B7DF2A4C3A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0"/>
          <a:stretch/>
        </p:blipFill>
        <p:spPr>
          <a:xfrm>
            <a:off x="228600" y="1763389"/>
            <a:ext cx="8686800" cy="45549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E87B941-950C-4D12-BC9C-C68851203F81}"/>
              </a:ext>
            </a:extLst>
          </p:cNvPr>
          <p:cNvSpPr txBox="1"/>
          <p:nvPr/>
        </p:nvSpPr>
        <p:spPr>
          <a:xfrm>
            <a:off x="358196" y="539664"/>
            <a:ext cx="7698752" cy="193899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/>
              <a:t>You can watch the expression change by running the program gradually with the step or slider options.</a:t>
            </a:r>
          </a:p>
          <a:p>
            <a:r>
              <a:rPr lang="en-US" sz="2400" dirty="0"/>
              <a:t> </a:t>
            </a:r>
          </a:p>
          <a:p>
            <a:endParaRPr lang="en-US" sz="2400" dirty="0"/>
          </a:p>
          <a:p>
            <a:endParaRPr lang="en-US" sz="2400" u="sng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2BB77F2-B9EA-48DB-917E-531F9B64200C}"/>
              </a:ext>
            </a:extLst>
          </p:cNvPr>
          <p:cNvCxnSpPr>
            <a:cxnSpLocks/>
          </p:cNvCxnSpPr>
          <p:nvPr/>
        </p:nvCxnSpPr>
        <p:spPr>
          <a:xfrm flipH="1">
            <a:off x="3151421" y="1344058"/>
            <a:ext cx="340926" cy="5942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E68072-3C19-4B81-9048-652F96420A2D}"/>
              </a:ext>
            </a:extLst>
          </p:cNvPr>
          <p:cNvCxnSpPr>
            <a:cxnSpLocks/>
          </p:cNvCxnSpPr>
          <p:nvPr/>
        </p:nvCxnSpPr>
        <p:spPr>
          <a:xfrm flipH="1">
            <a:off x="4724997" y="1344057"/>
            <a:ext cx="340926" cy="5942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16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>
                <a:solidFill>
                  <a:srgbClr val="002060"/>
                </a:solidFill>
              </a:rPr>
              <a:t>Installing and using a MARS tool: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87B941-950C-4D12-BC9C-C68851203F81}"/>
              </a:ext>
            </a:extLst>
          </p:cNvPr>
          <p:cNvSpPr txBox="1"/>
          <p:nvPr/>
        </p:nvSpPr>
        <p:spPr>
          <a:xfrm>
            <a:off x="435314" y="751901"/>
            <a:ext cx="7698752" cy="378565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/>
              <a:t>Final task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Add instructions that will automatically loop through the arithmetic program you’ve created.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Add short delays between instructions, so the expression changes can be observed. </a:t>
            </a:r>
            <a:endParaRPr lang="en-US" sz="2400" u="sng" dirty="0"/>
          </a:p>
          <a:p>
            <a:r>
              <a:rPr lang="en-US" sz="2400" dirty="0"/>
              <a:t> </a:t>
            </a:r>
          </a:p>
          <a:p>
            <a:endParaRPr lang="en-US" sz="2400" dirty="0"/>
          </a:p>
          <a:p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2573435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To add a loop: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87B941-950C-4D12-BC9C-C68851203F81}"/>
              </a:ext>
            </a:extLst>
          </p:cNvPr>
          <p:cNvSpPr txBox="1"/>
          <p:nvPr/>
        </p:nvSpPr>
        <p:spPr>
          <a:xfrm>
            <a:off x="435314" y="751901"/>
            <a:ext cx="8334113" cy="34163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b="1" dirty="0"/>
              <a:t>j</a:t>
            </a:r>
            <a:r>
              <a:rPr lang="en-US" sz="2400" dirty="0"/>
              <a:t> (“jump”) instructions can be used to create unconditional loops:</a:t>
            </a:r>
          </a:p>
          <a:p>
            <a:endParaRPr lang="en-US" sz="2400" dirty="0"/>
          </a:p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top_of_loop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label for jump target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			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arbitrarily named, with : at end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&lt;loop body here&gt;</a:t>
            </a:r>
          </a:p>
          <a:p>
            <a:endParaRPr lang="en-US" sz="2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j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top_of_loop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400" dirty="0"/>
          </a:p>
          <a:p>
            <a:endParaRPr lang="en-US" sz="2400" u="sn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71CD54-64C4-4AFF-8D32-6BB4FA4678A0}"/>
              </a:ext>
            </a:extLst>
          </p:cNvPr>
          <p:cNvSpPr txBox="1"/>
          <p:nvPr/>
        </p:nvSpPr>
        <p:spPr>
          <a:xfrm>
            <a:off x="605928" y="4043190"/>
            <a:ext cx="75281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Note</a:t>
            </a:r>
            <a:r>
              <a:rPr lang="en-US" dirty="0"/>
              <a:t>: If you want to test this loop before you add the pauses, you might want to use the Step or Slider options.  A full speed infinite loop might cause MARS to freeze (requiring a forced exit).  </a:t>
            </a:r>
          </a:p>
        </p:txBody>
      </p:sp>
    </p:spTree>
    <p:extLst>
      <p:ext uri="{BB962C8B-B14F-4D97-AF65-F5344CB8AC3E}">
        <p14:creationId xmlns:p14="http://schemas.microsoft.com/office/powerpoint/2010/main" val="3379340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To add the pauses: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BAC7AA-9C5A-4B32-A8F7-E64D2136003C}"/>
              </a:ext>
            </a:extLst>
          </p:cNvPr>
          <p:cNvSpPr txBox="1"/>
          <p:nvPr/>
        </p:nvSpPr>
        <p:spPr>
          <a:xfrm>
            <a:off x="435314" y="751901"/>
            <a:ext cx="7067173" cy="415498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To “sleep” in MARS, we will need a system call (i.e., a function beyond the capabilities of the MIPS instruction set).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See the “</a:t>
            </a:r>
            <a:r>
              <a:rPr lang="en-US" sz="2400" dirty="0" err="1"/>
              <a:t>Syscalls</a:t>
            </a:r>
            <a:r>
              <a:rPr lang="en-US" sz="2400" dirty="0"/>
              <a:t>” tab under Help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 Typical </a:t>
            </a:r>
            <a:r>
              <a:rPr lang="en-US" sz="2400" dirty="0" err="1"/>
              <a:t>syscall</a:t>
            </a:r>
            <a:r>
              <a:rPr lang="en-US" sz="2400" dirty="0"/>
              <a:t> routine: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Load the </a:t>
            </a:r>
            <a:r>
              <a:rPr lang="en-US" sz="2400" dirty="0" err="1"/>
              <a:t>syscall’s</a:t>
            </a:r>
            <a:r>
              <a:rPr lang="en-US" sz="2400" dirty="0"/>
              <a:t> code number (e.g., by adding) into $v0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Load any required arguments into the specified registers (often $a0, $a1)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Type “</a:t>
            </a:r>
            <a:r>
              <a:rPr lang="en-US" sz="2400" dirty="0" err="1"/>
              <a:t>syscall</a:t>
            </a:r>
            <a:r>
              <a:rPr lang="en-US" sz="24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0930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To add the pauses: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BAC7AA-9C5A-4B32-A8F7-E64D2136003C}"/>
              </a:ext>
            </a:extLst>
          </p:cNvPr>
          <p:cNvSpPr txBox="1"/>
          <p:nvPr/>
        </p:nvSpPr>
        <p:spPr>
          <a:xfrm>
            <a:off x="435314" y="751901"/>
            <a:ext cx="7067173" cy="489364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To “sleep” in MARS, we will need a system call (i.e., a function beyond the capabilities of the MIPS instruction set).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See the “</a:t>
            </a:r>
            <a:r>
              <a:rPr lang="en-US" sz="2400" dirty="0" err="1"/>
              <a:t>Syscalls</a:t>
            </a:r>
            <a:r>
              <a:rPr lang="en-US" sz="2400" dirty="0"/>
              <a:t>” tab under Help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 Typical </a:t>
            </a:r>
            <a:r>
              <a:rPr lang="en-US" sz="2400" dirty="0" err="1"/>
              <a:t>syscall</a:t>
            </a:r>
            <a:r>
              <a:rPr lang="en-US" sz="2400" dirty="0"/>
              <a:t> routine: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Load the </a:t>
            </a:r>
            <a:r>
              <a:rPr lang="en-US" sz="2400" dirty="0" err="1"/>
              <a:t>syscall’s</a:t>
            </a:r>
            <a:r>
              <a:rPr lang="en-US" sz="2400" dirty="0"/>
              <a:t> code number (e.g., by adding) into $v0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Load any required arguments into the specified registers (often $a0, $a1)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Type “</a:t>
            </a:r>
            <a:r>
              <a:rPr lang="en-US" sz="2400" dirty="0" err="1"/>
              <a:t>syscall</a:t>
            </a:r>
            <a:r>
              <a:rPr lang="en-US" sz="2400" dirty="0"/>
              <a:t>”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For the sleep </a:t>
            </a:r>
            <a:r>
              <a:rPr lang="en-US" sz="2400" dirty="0" err="1"/>
              <a:t>syscall</a:t>
            </a:r>
            <a:r>
              <a:rPr lang="en-US" sz="2400" dirty="0"/>
              <a:t>: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FE90CBE-A63E-4933-9292-20F20DA65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954" y="5645548"/>
            <a:ext cx="7174980" cy="8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506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To finish the lab: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BAC7AA-9C5A-4B32-A8F7-E64D2136003C}"/>
              </a:ext>
            </a:extLst>
          </p:cNvPr>
          <p:cNvSpPr txBox="1"/>
          <p:nvPr/>
        </p:nvSpPr>
        <p:spPr>
          <a:xfrm>
            <a:off x="435314" y="751901"/>
            <a:ext cx="7067173" cy="230832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Within your loop body, add the sleep </a:t>
            </a:r>
            <a:r>
              <a:rPr lang="en-US" sz="2400" dirty="0" err="1"/>
              <a:t>syscall</a:t>
            </a:r>
            <a:r>
              <a:rPr lang="en-US" sz="2400" dirty="0"/>
              <a:t> lines to pause after each of the instructions within your loop. 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You should be able to run at full speed and watch the facial expressions change.</a:t>
            </a:r>
          </a:p>
        </p:txBody>
      </p:sp>
    </p:spTree>
    <p:extLst>
      <p:ext uri="{BB962C8B-B14F-4D97-AF65-F5344CB8AC3E}">
        <p14:creationId xmlns:p14="http://schemas.microsoft.com/office/powerpoint/2010/main" val="629698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Reminders: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BAC7AA-9C5A-4B32-A8F7-E64D2136003C}"/>
              </a:ext>
            </a:extLst>
          </p:cNvPr>
          <p:cNvSpPr txBox="1"/>
          <p:nvPr/>
        </p:nvSpPr>
        <p:spPr>
          <a:xfrm>
            <a:off x="435314" y="751901"/>
            <a:ext cx="7067173" cy="156966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/>
              <a:t>Submit the lab via Canvas by the posted deadline!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15874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F02DA0-F864-4E7D-87A1-190CB964184C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Basic info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32FFFA-18F6-4673-9D1D-497DD54E35DA}"/>
              </a:ext>
            </a:extLst>
          </p:cNvPr>
          <p:cNvSpPr txBox="1"/>
          <p:nvPr/>
        </p:nvSpPr>
        <p:spPr>
          <a:xfrm>
            <a:off x="-148856" y="702634"/>
            <a:ext cx="8607056" cy="31393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200" dirty="0">
                <a:sym typeface="Wingdings" panose="05000000000000000000" pitchFamily="2" charset="2"/>
              </a:rPr>
              <a:t>TA: Karin Cox (also the recitation TA for CS449)</a:t>
            </a:r>
          </a:p>
          <a:p>
            <a:pPr lvl="1"/>
            <a:r>
              <a:rPr lang="en-US" sz="2200" dirty="0">
                <a:sym typeface="Wingdings" panose="05000000000000000000" pitchFamily="2" charset="2"/>
              </a:rPr>
              <a:t>Email: </a:t>
            </a:r>
            <a:r>
              <a:rPr lang="en-US" sz="2200" dirty="0">
                <a:sym typeface="Wingdings" panose="05000000000000000000" pitchFamily="2" charset="2"/>
                <a:hlinkClick r:id="rId2"/>
              </a:rPr>
              <a:t>kmc51@pitt.edu</a:t>
            </a:r>
            <a:endParaRPr lang="en-US" sz="2200" dirty="0">
              <a:sym typeface="Wingdings" panose="05000000000000000000" pitchFamily="2" charset="2"/>
            </a:endParaRPr>
          </a:p>
          <a:p>
            <a:pPr lvl="1"/>
            <a:endParaRPr lang="en-US" sz="2200" dirty="0">
              <a:sym typeface="Wingdings" panose="05000000000000000000" pitchFamily="2" charset="2"/>
            </a:endParaRPr>
          </a:p>
          <a:p>
            <a:pPr lvl="1"/>
            <a:r>
              <a:rPr lang="en-US" sz="2200" u="sng" dirty="0">
                <a:sym typeface="Wingdings" panose="05000000000000000000" pitchFamily="2" charset="2"/>
              </a:rPr>
              <a:t>Recitations</a:t>
            </a:r>
            <a:r>
              <a:rPr lang="en-US" sz="2200" dirty="0">
                <a:sym typeface="Wingdings" panose="05000000000000000000" pitchFamily="2" charset="2"/>
              </a:rPr>
              <a:t>: W 2:30-3:20 pm, 3:30-4:20 pm</a:t>
            </a:r>
          </a:p>
          <a:p>
            <a:pPr lvl="1"/>
            <a:endParaRPr lang="en-US" sz="2200" dirty="0">
              <a:sym typeface="Wingdings" panose="05000000000000000000" pitchFamily="2" charset="2"/>
            </a:endParaRPr>
          </a:p>
          <a:p>
            <a:pPr lvl="1"/>
            <a:r>
              <a:rPr lang="en-US" sz="2200" dirty="0">
                <a:sym typeface="Wingdings" panose="05000000000000000000" pitchFamily="2" charset="2"/>
              </a:rPr>
              <a:t>The repository from the previous slide:</a:t>
            </a:r>
          </a:p>
          <a:p>
            <a:pPr lvl="1"/>
            <a:r>
              <a:rPr lang="en-US" sz="2200" dirty="0">
                <a:hlinkClick r:id="rId3"/>
              </a:rPr>
              <a:t>https://github.com/kc13/CS447</a:t>
            </a:r>
            <a:endParaRPr lang="en-US" sz="2200" dirty="0">
              <a:sym typeface="Wingdings" panose="05000000000000000000" pitchFamily="2" charset="2"/>
            </a:endParaRPr>
          </a:p>
          <a:p>
            <a:pPr marL="800100" lvl="1" indent="-342900">
              <a:buFont typeface="Wingdings" panose="05000000000000000000" pitchFamily="2" charset="2"/>
              <a:buChar char="à"/>
            </a:pPr>
            <a:r>
              <a:rPr lang="en-US" sz="2200" dirty="0">
                <a:sym typeface="Wingdings" panose="05000000000000000000" pitchFamily="2" charset="2"/>
              </a:rPr>
              <a:t>Slides will always be posted there.</a:t>
            </a:r>
          </a:p>
          <a:p>
            <a:pPr marL="800100" lvl="1" indent="-342900">
              <a:buFont typeface="Wingdings" panose="05000000000000000000" pitchFamily="2" charset="2"/>
              <a:buChar char="à"/>
            </a:pPr>
            <a:r>
              <a:rPr lang="en-US" sz="2200" dirty="0">
                <a:sym typeface="Wingdings" panose="05000000000000000000" pitchFamily="2" charset="2"/>
              </a:rPr>
              <a:t>Accessing these is optional.</a:t>
            </a:r>
          </a:p>
        </p:txBody>
      </p:sp>
    </p:spTree>
    <p:extLst>
      <p:ext uri="{BB962C8B-B14F-4D97-AF65-F5344CB8AC3E}">
        <p14:creationId xmlns:p14="http://schemas.microsoft.com/office/powerpoint/2010/main" val="1189586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36172F-91DA-4CC7-B24F-2C24EA897A3A}"/>
              </a:ext>
            </a:extLst>
          </p:cNvPr>
          <p:cNvSpPr txBox="1"/>
          <p:nvPr/>
        </p:nvSpPr>
        <p:spPr>
          <a:xfrm>
            <a:off x="39030" y="736087"/>
            <a:ext cx="8982308" cy="31700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200" dirty="0">
                <a:sym typeface="Wingdings" panose="05000000000000000000" pitchFamily="2" charset="2"/>
              </a:rPr>
              <a:t>Zoom URL: </a:t>
            </a:r>
            <a:r>
              <a:rPr lang="en-US" sz="2200" dirty="0"/>
              <a:t> </a:t>
            </a:r>
          </a:p>
          <a:p>
            <a:pPr lvl="1"/>
            <a:r>
              <a:rPr lang="en-US" sz="2200" dirty="0">
                <a:hlinkClick r:id="rId2"/>
              </a:rPr>
              <a:t>https://pitt.zoom.us/my/kmc51</a:t>
            </a:r>
            <a:endParaRPr lang="en-US" sz="2200" dirty="0"/>
          </a:p>
          <a:p>
            <a:pPr lvl="1"/>
            <a:r>
              <a:rPr lang="en-US" sz="2200" dirty="0"/>
              <a:t>Meeting ID # </a:t>
            </a:r>
            <a:r>
              <a:rPr lang="en-US" sz="2400" dirty="0"/>
              <a:t>8361144966</a:t>
            </a:r>
            <a:endParaRPr lang="en-US" sz="2200" dirty="0"/>
          </a:p>
          <a:p>
            <a:pPr lvl="1"/>
            <a:endParaRPr lang="en-US" sz="2200" dirty="0"/>
          </a:p>
          <a:p>
            <a:pPr marL="800100" lvl="1" indent="-342900">
              <a:buFont typeface="Wingdings" panose="05000000000000000000" pitchFamily="2" charset="2"/>
              <a:buChar char="à"/>
            </a:pPr>
            <a:r>
              <a:rPr lang="en-US" sz="2200" dirty="0">
                <a:sym typeface="Wingdings" panose="05000000000000000000" pitchFamily="2" charset="2"/>
              </a:rPr>
              <a:t>This will be used for all recitations</a:t>
            </a:r>
          </a:p>
          <a:p>
            <a:pPr marL="800100" lvl="1" indent="-342900">
              <a:buFont typeface="Wingdings" panose="05000000000000000000" pitchFamily="2" charset="2"/>
              <a:buChar char="à"/>
            </a:pPr>
            <a:r>
              <a:rPr lang="en-US" sz="2200" dirty="0">
                <a:sym typeface="Wingdings" panose="05000000000000000000" pitchFamily="2" charset="2"/>
              </a:rPr>
              <a:t>And also for office hours</a:t>
            </a:r>
          </a:p>
          <a:p>
            <a:pPr lvl="1"/>
            <a:endParaRPr lang="en-US" sz="2200" dirty="0">
              <a:sym typeface="Wingdings" panose="05000000000000000000" pitchFamily="2" charset="2"/>
            </a:endParaRPr>
          </a:p>
          <a:p>
            <a:pPr lvl="1"/>
            <a:r>
              <a:rPr lang="en-US" sz="2200" u="sng" dirty="0">
                <a:sym typeface="Wingdings" panose="05000000000000000000" pitchFamily="2" charset="2"/>
              </a:rPr>
              <a:t>Office hours:</a:t>
            </a:r>
          </a:p>
          <a:p>
            <a:pPr lvl="1"/>
            <a:r>
              <a:rPr lang="en-US" sz="2200" dirty="0">
                <a:sym typeface="Wingdings" panose="05000000000000000000" pitchFamily="2" charset="2"/>
              </a:rPr>
              <a:t>(W) 4:30 PM - 5:30 PM and (Th) 10:30 AM - 12:00 PM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F0F03C-16B6-4389-83F2-91C8EDD51BBE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Basic info</a:t>
            </a:r>
          </a:p>
        </p:txBody>
      </p:sp>
    </p:spTree>
    <p:extLst>
      <p:ext uri="{BB962C8B-B14F-4D97-AF65-F5344CB8AC3E}">
        <p14:creationId xmlns:p14="http://schemas.microsoft.com/office/powerpoint/2010/main" val="1517595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Where to access recitation slides (optional):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5315" y="709246"/>
            <a:ext cx="8201594" cy="378565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 err="1"/>
              <a:t>Github</a:t>
            </a:r>
            <a:r>
              <a:rPr lang="en-US" sz="2400" u="sng" dirty="0"/>
              <a:t> repository</a:t>
            </a:r>
            <a:r>
              <a:rPr lang="en-US" sz="2400" dirty="0"/>
              <a:t>:</a:t>
            </a:r>
          </a:p>
          <a:p>
            <a:r>
              <a:rPr lang="en-US" sz="2400" dirty="0">
                <a:hlinkClick r:id="rId2"/>
              </a:rPr>
              <a:t>https://github.com/kc13/CS447</a:t>
            </a:r>
            <a:endParaRPr lang="en-US" sz="2400" dirty="0"/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400" dirty="0">
                <a:sym typeface="Wingdings" panose="05000000000000000000" pitchFamily="2" charset="2"/>
              </a:rPr>
              <a:t>This repository will include recitation slides, and possibly other material.   Use of this information is optional.  The lab instructions provide all the information that is essential for completing the lab.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endParaRPr lang="en-US" sz="2400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400" dirty="0">
                <a:sym typeface="Wingdings" panose="05000000000000000000" pitchFamily="2" charset="2"/>
              </a:rPr>
              <a:t>Be sure to choose the “CS447” repository (other repositories are for older sections or other courses).</a:t>
            </a:r>
          </a:p>
        </p:txBody>
      </p:sp>
    </p:spTree>
    <p:extLst>
      <p:ext uri="{BB962C8B-B14F-4D97-AF65-F5344CB8AC3E}">
        <p14:creationId xmlns:p14="http://schemas.microsoft.com/office/powerpoint/2010/main" val="1881884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FYI: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6842" y="582471"/>
            <a:ext cx="8201594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Wingdings" panose="05000000000000000000" pitchFamily="2" charset="2"/>
              </a:rPr>
              <a:t>The 4</a:t>
            </a:r>
            <a:r>
              <a:rPr lang="en-US" sz="2400" baseline="30000" dirty="0">
                <a:sym typeface="Wingdings" panose="05000000000000000000" pitchFamily="2" charset="2"/>
              </a:rPr>
              <a:t>th</a:t>
            </a:r>
            <a:r>
              <a:rPr lang="en-US" sz="2400" dirty="0">
                <a:sym typeface="Wingdings" panose="05000000000000000000" pitchFamily="2" charset="2"/>
              </a:rPr>
              <a:t> edition of the textbook is available as an e-book through the library:</a:t>
            </a:r>
          </a:p>
        </p:txBody>
      </p:sp>
      <p:pic>
        <p:nvPicPr>
          <p:cNvPr id="3" name="Picture 2" descr="Results for &quot;computer organization and design&quot; - PITTCat+ - Mozilla Firefox">
            <a:extLst>
              <a:ext uri="{FF2B5EF4-FFF2-40B4-BE49-F238E27FC236}">
                <a16:creationId xmlns:a16="http://schemas.microsoft.com/office/drawing/2014/main" id="{41CEE02D-6048-4AF3-A171-D33D378387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96" b="4048"/>
          <a:stretch/>
        </p:blipFill>
        <p:spPr>
          <a:xfrm>
            <a:off x="0" y="1540244"/>
            <a:ext cx="9144000" cy="416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924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#1 highlights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82E7DC-FE30-4AE7-B38A-A32475F8D4D8}"/>
              </a:ext>
            </a:extLst>
          </p:cNvPr>
          <p:cNvSpPr txBox="1"/>
          <p:nvPr/>
        </p:nvSpPr>
        <p:spPr>
          <a:xfrm>
            <a:off x="435315" y="709246"/>
            <a:ext cx="7698752" cy="378565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/>
              <a:t>Handout organization</a:t>
            </a:r>
            <a:r>
              <a:rPr lang="en-US" sz="2400" dirty="0"/>
              <a:t>:</a:t>
            </a:r>
          </a:p>
          <a:p>
            <a:r>
              <a:rPr lang="en-US" sz="2400" dirty="0">
                <a:solidFill>
                  <a:srgbClr val="00B050"/>
                </a:solidFill>
              </a:rPr>
              <a:t>Look under </a:t>
            </a:r>
            <a:r>
              <a:rPr lang="en-US" sz="2400" dirty="0" err="1">
                <a:solidFill>
                  <a:srgbClr val="00B050"/>
                </a:solidFill>
              </a:rPr>
              <a:t>Assignments</a:t>
            </a:r>
            <a:r>
              <a:rPr lang="en-US" sz="2400" dirty="0" err="1">
                <a:solidFill>
                  <a:srgbClr val="00B050"/>
                </a:solidFill>
                <a:sym typeface="Wingdings" panose="05000000000000000000" pitchFamily="2" charset="2"/>
              </a:rPr>
              <a:t></a:t>
            </a:r>
            <a:r>
              <a:rPr lang="en-US" sz="2400" dirty="0" err="1">
                <a:solidFill>
                  <a:srgbClr val="00B050"/>
                </a:solidFill>
              </a:rPr>
              <a:t>Labs</a:t>
            </a:r>
            <a:r>
              <a:rPr lang="en-US" sz="2400" dirty="0">
                <a:solidFill>
                  <a:srgbClr val="00B050"/>
                </a:solidFill>
              </a:rPr>
              <a:t>/Recitations for all Lab #1 materials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Page 1: Submission logistics/MARS installation info</a:t>
            </a:r>
          </a:p>
          <a:p>
            <a:pPr lvl="1"/>
            <a:r>
              <a:rPr lang="en-US" sz="2400" dirty="0">
                <a:solidFill>
                  <a:srgbClr val="002060"/>
                </a:solidFill>
                <a:sym typeface="Wingdings" panose="05000000000000000000" pitchFamily="2" charset="2"/>
              </a:rPr>
              <a:t>references to </a:t>
            </a:r>
            <a:r>
              <a:rPr lang="en-US" sz="2400" dirty="0" err="1">
                <a:solidFill>
                  <a:srgbClr val="002060"/>
                </a:solidFill>
                <a:sym typeface="Wingdings" panose="05000000000000000000" pitchFamily="2" charset="2"/>
              </a:rPr>
              <a:t>Courseweb</a:t>
            </a:r>
            <a:r>
              <a:rPr lang="en-US" sz="2400" dirty="0">
                <a:solidFill>
                  <a:srgbClr val="002060"/>
                </a:solidFill>
                <a:sym typeface="Wingdings" panose="05000000000000000000" pitchFamily="2" charset="2"/>
              </a:rPr>
              <a:t> can be replaced with Canvas</a:t>
            </a:r>
            <a:endParaRPr lang="en-US" sz="2400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Pages 1-2: Write and run a simple MIPS program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Page 3-5: Installing and using a MARS tool</a:t>
            </a:r>
          </a:p>
        </p:txBody>
      </p:sp>
    </p:spTree>
    <p:extLst>
      <p:ext uri="{BB962C8B-B14F-4D97-AF65-F5344CB8AC3E}">
        <p14:creationId xmlns:p14="http://schemas.microsoft.com/office/powerpoint/2010/main" val="458783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#1: Launching MARS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82E7DC-FE30-4AE7-B38A-A32475F8D4D8}"/>
              </a:ext>
            </a:extLst>
          </p:cNvPr>
          <p:cNvSpPr txBox="1"/>
          <p:nvPr/>
        </p:nvSpPr>
        <p:spPr>
          <a:xfrm>
            <a:off x="336163" y="616233"/>
            <a:ext cx="7698752" cy="107721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/>
              <a:t>Please ask for help if you’re having trouble with installation.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It can be opened from the Command Prompt (Windows) or Terminal (MacOS).  Be sure to use a capital M.</a:t>
            </a:r>
          </a:p>
        </p:txBody>
      </p:sp>
      <p:pic>
        <p:nvPicPr>
          <p:cNvPr id="3" name="Picture 2" descr="Command Prompt - java  Mars">
            <a:extLst>
              <a:ext uri="{FF2B5EF4-FFF2-40B4-BE49-F238E27FC236}">
                <a16:creationId xmlns:a16="http://schemas.microsoft.com/office/drawing/2014/main" id="{5787E09C-C30D-4D67-ABE0-142D2EDFD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02" y="1848019"/>
            <a:ext cx="5394960" cy="2828973"/>
          </a:xfrm>
          <a:prstGeom prst="rect">
            <a:avLst/>
          </a:prstGeom>
        </p:spPr>
      </p:pic>
      <p:pic>
        <p:nvPicPr>
          <p:cNvPr id="7" name="Picture 6" descr="MARS 4.5">
            <a:extLst>
              <a:ext uri="{FF2B5EF4-FFF2-40B4-BE49-F238E27FC236}">
                <a16:creationId xmlns:a16="http://schemas.microsoft.com/office/drawing/2014/main" id="{9FFD7692-58EA-4D44-8FBE-A63F9CB146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" t="3048" r="367" b="936"/>
          <a:stretch/>
        </p:blipFill>
        <p:spPr>
          <a:xfrm>
            <a:off x="3139807" y="3392050"/>
            <a:ext cx="5815437" cy="30423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14239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>
                <a:solidFill>
                  <a:srgbClr val="002060"/>
                </a:solidFill>
              </a:rPr>
              <a:t>Lab #1: Writing a simple MIPS assembly program</a:t>
            </a:r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11" name="Picture 10" descr="C:\Users\Karin\Google Drive\CS\CS447\mars4_5\mars4_5\lab01.asm* - MARS 4.5">
            <a:extLst>
              <a:ext uri="{FF2B5EF4-FFF2-40B4-BE49-F238E27FC236}">
                <a16:creationId xmlns:a16="http://schemas.microsoft.com/office/drawing/2014/main" id="{9E45C94B-4EAE-4510-8778-EA1615CE19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3"/>
          <a:stretch/>
        </p:blipFill>
        <p:spPr>
          <a:xfrm>
            <a:off x="548640" y="1266940"/>
            <a:ext cx="8046720" cy="4248409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36A24C9C-6D99-490C-957F-555F8B0F5B29}"/>
              </a:ext>
            </a:extLst>
          </p:cNvPr>
          <p:cNvGrpSpPr/>
          <p:nvPr/>
        </p:nvGrpSpPr>
        <p:grpSpPr>
          <a:xfrm>
            <a:off x="2005070" y="501245"/>
            <a:ext cx="5797075" cy="948392"/>
            <a:chOff x="2005070" y="501245"/>
            <a:chExt cx="5797075" cy="948392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765DA5C-2F05-442E-AE5C-BB25E545A53C}"/>
                </a:ext>
              </a:extLst>
            </p:cNvPr>
            <p:cNvCxnSpPr/>
            <p:nvPr/>
          </p:nvCxnSpPr>
          <p:spPr>
            <a:xfrm flipH="1">
              <a:off x="2919470" y="854725"/>
              <a:ext cx="319489" cy="53982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F3728A6-0819-4DFA-8E1F-57D19B09CB27}"/>
                </a:ext>
              </a:extLst>
            </p:cNvPr>
            <p:cNvSpPr txBox="1"/>
            <p:nvPr/>
          </p:nvSpPr>
          <p:spPr>
            <a:xfrm>
              <a:off x="2005070" y="501245"/>
              <a:ext cx="38999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Assemble (convert to machine code)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78A220E-AE73-4E20-BE52-69EB524801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61841" y="1068533"/>
              <a:ext cx="666520" cy="38110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6971861-673A-4202-B427-D38A4C05A681}"/>
                </a:ext>
              </a:extLst>
            </p:cNvPr>
            <p:cNvSpPr txBox="1"/>
            <p:nvPr/>
          </p:nvSpPr>
          <p:spPr>
            <a:xfrm>
              <a:off x="3902174" y="838200"/>
              <a:ext cx="38999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Execute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1D273FD-47EC-4A16-85B7-9AAB800D5742}"/>
              </a:ext>
            </a:extLst>
          </p:cNvPr>
          <p:cNvGrpSpPr/>
          <p:nvPr/>
        </p:nvGrpSpPr>
        <p:grpSpPr>
          <a:xfrm>
            <a:off x="6668434" y="531559"/>
            <a:ext cx="2475566" cy="1099922"/>
            <a:chOff x="2513812" y="231759"/>
            <a:chExt cx="4512620" cy="864481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80CFA52-BAD6-4ECA-8561-204FAD831BD0}"/>
                </a:ext>
              </a:extLst>
            </p:cNvPr>
            <p:cNvCxnSpPr/>
            <p:nvPr/>
          </p:nvCxnSpPr>
          <p:spPr>
            <a:xfrm flipH="1">
              <a:off x="2513812" y="556413"/>
              <a:ext cx="319490" cy="53982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7BEE753-1B50-4C6E-8840-59E3094F2026}"/>
                </a:ext>
              </a:extLst>
            </p:cNvPr>
            <p:cNvSpPr txBox="1"/>
            <p:nvPr/>
          </p:nvSpPr>
          <p:spPr>
            <a:xfrm>
              <a:off x="2889489" y="231759"/>
              <a:ext cx="4136943" cy="507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32-bit registers (not all general purpose)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74DA919-081D-45B9-A572-98291D84119D}"/>
              </a:ext>
            </a:extLst>
          </p:cNvPr>
          <p:cNvGrpSpPr/>
          <p:nvPr/>
        </p:nvGrpSpPr>
        <p:grpSpPr>
          <a:xfrm>
            <a:off x="328302" y="2038120"/>
            <a:ext cx="6006399" cy="2129085"/>
            <a:chOff x="-709253" y="109751"/>
            <a:chExt cx="10948849" cy="1673352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5E0249E-F46E-412B-A6FC-A53F674B6E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709253" y="109751"/>
              <a:ext cx="803292" cy="100198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A2685F0-B514-467B-A038-ED4DB777AE35}"/>
                </a:ext>
              </a:extLst>
            </p:cNvPr>
            <p:cNvSpPr txBox="1"/>
            <p:nvPr/>
          </p:nvSpPr>
          <p:spPr>
            <a:xfrm>
              <a:off x="-307609" y="839706"/>
              <a:ext cx="10547205" cy="943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.text is a directive that indicates that the following lines are program instructions; see Help menu for the full list of directives (which may be helpful later in the term), and also for a detailed list of MIPS instructions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64C3116-E09A-47DB-A441-EE164FCDA093}"/>
              </a:ext>
            </a:extLst>
          </p:cNvPr>
          <p:cNvGrpSpPr/>
          <p:nvPr/>
        </p:nvGrpSpPr>
        <p:grpSpPr>
          <a:xfrm>
            <a:off x="548639" y="5249999"/>
            <a:ext cx="7493674" cy="1450108"/>
            <a:chOff x="548639" y="5249999"/>
            <a:chExt cx="7493674" cy="1450108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2701EAC-B091-4707-886D-01C9D88CBC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46122" y="5249999"/>
              <a:ext cx="308105" cy="4637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18AEE0B-C3CD-48CA-991C-0D3EF00A0C40}"/>
                </a:ext>
              </a:extLst>
            </p:cNvPr>
            <p:cNvSpPr txBox="1"/>
            <p:nvPr/>
          </p:nvSpPr>
          <p:spPr>
            <a:xfrm>
              <a:off x="548639" y="5776777"/>
              <a:ext cx="749367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I/O window will output both useful status messages and anything your program prints to the display (nothing for this lab); note the triangles above the box will hide/unhide this.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CB38A99-A1AB-4288-9DF0-6870B413B1BF}"/>
              </a:ext>
            </a:extLst>
          </p:cNvPr>
          <p:cNvGrpSpPr/>
          <p:nvPr/>
        </p:nvGrpSpPr>
        <p:grpSpPr>
          <a:xfrm>
            <a:off x="1300174" y="1468960"/>
            <a:ext cx="5034526" cy="1226053"/>
            <a:chOff x="1300175" y="1484353"/>
            <a:chExt cx="5034526" cy="1226053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D2E38645-722C-4CB7-8B9C-3248668BD5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00175" y="1484353"/>
              <a:ext cx="1509126" cy="61119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19B74A2-3FB1-4DC5-9F3D-6CFDC238097C}"/>
                </a:ext>
              </a:extLst>
            </p:cNvPr>
            <p:cNvSpPr txBox="1"/>
            <p:nvPr/>
          </p:nvSpPr>
          <p:spPr>
            <a:xfrm>
              <a:off x="2809301" y="2064075"/>
              <a:ext cx="352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Settings </a:t>
              </a:r>
              <a:r>
                <a:rPr lang="en-US" dirty="0">
                  <a:solidFill>
                    <a:schemeClr val="accent6">
                      <a:lumMod val="50000"/>
                    </a:schemeClr>
                  </a:solidFill>
                  <a:sym typeface="Wingdings" panose="05000000000000000000" pitchFamily="2" charset="2"/>
                </a:rPr>
                <a:t> Editor allows increase of font size</a:t>
              </a:r>
              <a:endParaRPr 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026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Under the Execute tab (after assembling):</a:t>
            </a:r>
          </a:p>
        </p:txBody>
      </p:sp>
      <p:pic>
        <p:nvPicPr>
          <p:cNvPr id="3" name="Picture 2" descr="C:\Users\Karin\Google Drive\CS\CS447\mars4_5\mars4_5\lab01.asm  - MARS 4.5">
            <a:extLst>
              <a:ext uri="{FF2B5EF4-FFF2-40B4-BE49-F238E27FC236}">
                <a16:creationId xmlns:a16="http://schemas.microsoft.com/office/drawing/2014/main" id="{B2DFA4D3-0110-4F88-A46B-114052E6CC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6"/>
          <a:stretch/>
        </p:blipFill>
        <p:spPr>
          <a:xfrm>
            <a:off x="282031" y="1223821"/>
            <a:ext cx="8138160" cy="4326096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D3BADE75-477B-4131-A83D-6FD9BA6C35B9}"/>
              </a:ext>
            </a:extLst>
          </p:cNvPr>
          <p:cNvGrpSpPr/>
          <p:nvPr/>
        </p:nvGrpSpPr>
        <p:grpSpPr>
          <a:xfrm>
            <a:off x="471382" y="695740"/>
            <a:ext cx="7191301" cy="1301528"/>
            <a:chOff x="1654198" y="365402"/>
            <a:chExt cx="6588993" cy="1022933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880BE80-2F02-4E4D-871E-29E6032BC0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22425" y="713764"/>
              <a:ext cx="443597" cy="67457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5E131D0-A437-4A37-BD63-5E760332C71D}"/>
                </a:ext>
              </a:extLst>
            </p:cNvPr>
            <p:cNvSpPr txBox="1"/>
            <p:nvPr/>
          </p:nvSpPr>
          <p:spPr>
            <a:xfrm>
              <a:off x="1654198" y="365402"/>
              <a:ext cx="6588993" cy="290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Highlights executed instructions; shows addresses in instruction memory</a:t>
              </a: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BC22890-2870-48E4-BA34-E110C03A9765}"/>
              </a:ext>
            </a:extLst>
          </p:cNvPr>
          <p:cNvCxnSpPr>
            <a:cxnSpLocks/>
          </p:cNvCxnSpPr>
          <p:nvPr/>
        </p:nvCxnSpPr>
        <p:spPr>
          <a:xfrm flipH="1" flipV="1">
            <a:off x="946211" y="4344096"/>
            <a:ext cx="662252" cy="13645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0A78A6E-789A-40F0-9B8D-835C7CB6E125}"/>
              </a:ext>
            </a:extLst>
          </p:cNvPr>
          <p:cNvSpPr txBox="1"/>
          <p:nvPr/>
        </p:nvSpPr>
        <p:spPr>
          <a:xfrm>
            <a:off x="579715" y="5773823"/>
            <a:ext cx="3309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Contents of main memory (more interesting later; this lab only uses registers)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36F616A-E26A-4AB2-8DF7-2D70915FC961}"/>
              </a:ext>
            </a:extLst>
          </p:cNvPr>
          <p:cNvCxnSpPr>
            <a:cxnSpLocks/>
          </p:cNvCxnSpPr>
          <p:nvPr/>
        </p:nvCxnSpPr>
        <p:spPr>
          <a:xfrm flipH="1" flipV="1">
            <a:off x="4120485" y="4671152"/>
            <a:ext cx="1802141" cy="11026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7455F4B-696B-4FF0-A2D5-CE43646019B1}"/>
              </a:ext>
            </a:extLst>
          </p:cNvPr>
          <p:cNvSpPr txBox="1"/>
          <p:nvPr/>
        </p:nvSpPr>
        <p:spPr>
          <a:xfrm>
            <a:off x="5036517" y="5783988"/>
            <a:ext cx="3309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Options that affect the format in which register and memory values are displayed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0D638D0-3C88-40BD-9AD7-3371D18FE4C3}"/>
              </a:ext>
            </a:extLst>
          </p:cNvPr>
          <p:cNvCxnSpPr>
            <a:cxnSpLocks/>
          </p:cNvCxnSpPr>
          <p:nvPr/>
        </p:nvCxnSpPr>
        <p:spPr>
          <a:xfrm flipH="1" flipV="1">
            <a:off x="471382" y="2390053"/>
            <a:ext cx="566038" cy="393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BDBB62C-C4D9-4186-A684-ED4802A0D7B4}"/>
              </a:ext>
            </a:extLst>
          </p:cNvPr>
          <p:cNvSpPr txBox="1"/>
          <p:nvPr/>
        </p:nvSpPr>
        <p:spPr>
          <a:xfrm>
            <a:off x="1037420" y="2709981"/>
            <a:ext cx="7191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Breakpoints can be set for debugging</a:t>
            </a:r>
          </a:p>
        </p:txBody>
      </p:sp>
    </p:spTree>
    <p:extLst>
      <p:ext uri="{BB962C8B-B14F-4D97-AF65-F5344CB8AC3E}">
        <p14:creationId xmlns:p14="http://schemas.microsoft.com/office/powerpoint/2010/main" val="4139658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2596</TotalTime>
  <Words>987</Words>
  <Application>Microsoft Office PowerPoint</Application>
  <PresentationFormat>On-screen Show (4:3)</PresentationFormat>
  <Paragraphs>119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 Cox</dc:creator>
  <cp:lastModifiedBy>Karin Cox</cp:lastModifiedBy>
  <cp:revision>195</cp:revision>
  <dcterms:created xsi:type="dcterms:W3CDTF">2016-10-06T23:04:54Z</dcterms:created>
  <dcterms:modified xsi:type="dcterms:W3CDTF">2020-05-20T18:36:35Z</dcterms:modified>
</cp:coreProperties>
</file>