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82" r:id="rId3"/>
    <p:sldId id="301" r:id="rId4"/>
    <p:sldId id="302" r:id="rId5"/>
    <p:sldId id="304" r:id="rId6"/>
    <p:sldId id="306" r:id="rId7"/>
    <p:sldId id="29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72" d="100"/>
          <a:sy n="72" d="100"/>
        </p:scale>
        <p:origin x="1476" y="72"/>
      </p:cViewPr>
      <p:guideLst>
        <p:guide orient="horz" pos="76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#8: 7/8/20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endParaRPr lang="en-US" sz="2400" dirty="0"/>
          </a:p>
          <a:p>
            <a:r>
              <a:rPr lang="en-US" sz="2400" dirty="0"/>
              <a:t>Overview of Lab #8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#8 overview: Building an ALU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Assignment Breakdown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Part 1: Build a one-bit ALU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2: Build a multibit ALU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3: Interface with the multibit ALU from an outer “main” circuit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#8, Part 1: Build a one-bit ALU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FE24E5-348D-4F4A-889A-DB414671B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21"/>
          <a:stretch/>
        </p:blipFill>
        <p:spPr>
          <a:xfrm>
            <a:off x="107148" y="523220"/>
            <a:ext cx="5200831" cy="39115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6916B5-F42E-4169-855E-6E8A689440B8}"/>
              </a:ext>
            </a:extLst>
          </p:cNvPr>
          <p:cNvSpPr/>
          <p:nvPr/>
        </p:nvSpPr>
        <p:spPr>
          <a:xfrm>
            <a:off x="5513067" y="1219200"/>
            <a:ext cx="32568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latin typeface="CMR10"/>
              </a:rPr>
              <a:t>Can perform</a:t>
            </a:r>
            <a:r>
              <a:rPr lang="en-US" dirty="0">
                <a:latin typeface="CMR10"/>
              </a:rPr>
              <a:t>: </a:t>
            </a:r>
          </a:p>
          <a:p>
            <a:endParaRPr lang="en-US" dirty="0">
              <a:latin typeface="CMR10"/>
            </a:endParaRPr>
          </a:p>
          <a:p>
            <a:r>
              <a:rPr lang="en-US" dirty="0">
                <a:latin typeface="CMR10"/>
              </a:rPr>
              <a:t>AND, </a:t>
            </a:r>
          </a:p>
          <a:p>
            <a:endParaRPr lang="en-US" dirty="0">
              <a:latin typeface="CMR10"/>
            </a:endParaRPr>
          </a:p>
          <a:p>
            <a:r>
              <a:rPr lang="en-US" dirty="0">
                <a:latin typeface="CMR10"/>
              </a:rPr>
              <a:t>OR,</a:t>
            </a:r>
          </a:p>
          <a:p>
            <a:endParaRPr lang="en-US" dirty="0">
              <a:latin typeface="CMR10"/>
            </a:endParaRPr>
          </a:p>
          <a:p>
            <a:r>
              <a:rPr lang="en-US" dirty="0">
                <a:latin typeface="CMR10"/>
              </a:rPr>
              <a:t>NOR,</a:t>
            </a:r>
          </a:p>
          <a:p>
            <a:endParaRPr lang="en-US" dirty="0">
              <a:latin typeface="CMR10"/>
            </a:endParaRPr>
          </a:p>
          <a:p>
            <a:r>
              <a:rPr lang="en-US" dirty="0">
                <a:latin typeface="CMR10"/>
              </a:rPr>
              <a:t>addition,</a:t>
            </a:r>
          </a:p>
          <a:p>
            <a:endParaRPr lang="en-US" dirty="0">
              <a:latin typeface="CMR10"/>
            </a:endParaRPr>
          </a:p>
          <a:p>
            <a:r>
              <a:rPr lang="en-US" dirty="0">
                <a:latin typeface="CMR10"/>
              </a:rPr>
              <a:t>subtraction, set if less than (</a:t>
            </a:r>
            <a:r>
              <a:rPr lang="en-US" dirty="0" err="1">
                <a:latin typeface="CMR10"/>
              </a:rPr>
              <a:t>slt</a:t>
            </a:r>
            <a:r>
              <a:rPr lang="en-US" dirty="0">
                <a:latin typeface="CMR10"/>
              </a:rPr>
              <a:t>)</a:t>
            </a:r>
          </a:p>
          <a:p>
            <a:endParaRPr lang="en-US" dirty="0">
              <a:latin typeface="CMR10"/>
            </a:endParaRPr>
          </a:p>
          <a:p>
            <a:endParaRPr lang="en-US" dirty="0">
              <a:latin typeface="CMR1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B9CDF9-E1FD-43DB-A64B-D707DD0F3757}"/>
              </a:ext>
            </a:extLst>
          </p:cNvPr>
          <p:cNvCxnSpPr/>
          <p:nvPr/>
        </p:nvCxnSpPr>
        <p:spPr>
          <a:xfrm flipH="1" flipV="1">
            <a:off x="3525398" y="1575412"/>
            <a:ext cx="1905918" cy="3305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5CCCCF-64FC-4B16-9F82-DD45398367AC}"/>
              </a:ext>
            </a:extLst>
          </p:cNvPr>
          <p:cNvCxnSpPr>
            <a:cxnSpLocks/>
          </p:cNvCxnSpPr>
          <p:nvPr/>
        </p:nvCxnSpPr>
        <p:spPr>
          <a:xfrm flipH="1" flipV="1">
            <a:off x="3630934" y="2126255"/>
            <a:ext cx="1882134" cy="352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4FD1C3C-A23B-4CC1-B0BF-A7DD8D2D01E5}"/>
              </a:ext>
            </a:extLst>
          </p:cNvPr>
          <p:cNvGrpSpPr/>
          <p:nvPr/>
        </p:nvGrpSpPr>
        <p:grpSpPr>
          <a:xfrm>
            <a:off x="1894903" y="1635514"/>
            <a:ext cx="3618164" cy="1430346"/>
            <a:chOff x="1894903" y="1635514"/>
            <a:chExt cx="3618164" cy="143034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40F5A3A-F5C2-415D-9681-782929785541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3060065" y="1635514"/>
              <a:ext cx="2453002" cy="14303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36BC5F-49EB-4B42-ABEF-4D711B19E024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1894903" y="1875188"/>
              <a:ext cx="3618164" cy="11906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C999EA-7C19-4BDA-9237-11F807FD7454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257951" y="3018212"/>
              <a:ext cx="3255116" cy="476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5E270B-2F1C-4580-A241-681C7F07629E}"/>
              </a:ext>
            </a:extLst>
          </p:cNvPr>
          <p:cNvCxnSpPr>
            <a:cxnSpLocks/>
          </p:cNvCxnSpPr>
          <p:nvPr/>
        </p:nvCxnSpPr>
        <p:spPr>
          <a:xfrm flipH="1" flipV="1">
            <a:off x="3525398" y="2969721"/>
            <a:ext cx="1987670" cy="640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9561C2-5E86-4C04-91C4-B4411A803537}"/>
              </a:ext>
            </a:extLst>
          </p:cNvPr>
          <p:cNvGrpSpPr/>
          <p:nvPr/>
        </p:nvGrpSpPr>
        <p:grpSpPr>
          <a:xfrm>
            <a:off x="1619480" y="1084671"/>
            <a:ext cx="3975338" cy="3075722"/>
            <a:chOff x="1537729" y="-9862"/>
            <a:chExt cx="3975338" cy="3075722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A5D9136-D39F-4411-9A32-06BC8B7C77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49183" y="-9862"/>
              <a:ext cx="1963884" cy="30757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D0582C8-619C-4297-9C93-09C7931147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022" y="2031429"/>
              <a:ext cx="2055045" cy="10344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8A886F3-CACE-4909-9252-9B3BD2562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37729" y="2031429"/>
              <a:ext cx="3975338" cy="10344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5B4710C-DF0A-4092-A429-2971D3B548DF}"/>
              </a:ext>
            </a:extLst>
          </p:cNvPr>
          <p:cNvGrpSpPr/>
          <p:nvPr/>
        </p:nvGrpSpPr>
        <p:grpSpPr>
          <a:xfrm>
            <a:off x="107148" y="523220"/>
            <a:ext cx="5200831" cy="6035179"/>
            <a:chOff x="107148" y="523220"/>
            <a:chExt cx="5200831" cy="603517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58F47B3-937D-4833-AF89-2DFAF4B1FE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521"/>
            <a:stretch/>
          </p:blipFill>
          <p:spPr>
            <a:xfrm>
              <a:off x="107148" y="523220"/>
              <a:ext cx="5200831" cy="3911521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14C20F8-3D7B-4E54-8013-96345C8D848D}"/>
                </a:ext>
              </a:extLst>
            </p:cNvPr>
            <p:cNvGrpSpPr/>
            <p:nvPr/>
          </p:nvGrpSpPr>
          <p:grpSpPr>
            <a:xfrm>
              <a:off x="107148" y="1063145"/>
              <a:ext cx="3256898" cy="5495254"/>
              <a:chOff x="107148" y="1063145"/>
              <a:chExt cx="3256898" cy="5495254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019994-FD7A-4BCB-8C92-AF943496FF96}"/>
                  </a:ext>
                </a:extLst>
              </p:cNvPr>
              <p:cNvSpPr txBox="1"/>
              <p:nvPr/>
            </p:nvSpPr>
            <p:spPr>
              <a:xfrm>
                <a:off x="107148" y="4250075"/>
                <a:ext cx="32568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u="sng" dirty="0">
                    <a:solidFill>
                      <a:schemeClr val="accent1">
                        <a:lumMod val="50000"/>
                      </a:schemeClr>
                    </a:solidFill>
                  </a:rPr>
                  <a:t>seven inputs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a, ~a, b, ~b, </a:t>
                </a:r>
                <a:r>
                  <a:rPr lang="en-US" sz="1600" dirty="0" err="1">
                    <a:solidFill>
                      <a:schemeClr val="accent1">
                        <a:lumMod val="50000"/>
                      </a:schemeClr>
                    </a:solidFill>
                  </a:rPr>
                  <a:t>carryIn</a:t>
                </a: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, operation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Less:</a:t>
                </a:r>
              </a:p>
              <a:p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        - for setting the </a:t>
                </a:r>
              </a:p>
              <a:p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          LSB for </a:t>
                </a:r>
                <a:r>
                  <a:rPr lang="en-US" sz="1600" dirty="0" err="1">
                    <a:solidFill>
                      <a:schemeClr val="accent1">
                        <a:lumMod val="50000"/>
                      </a:schemeClr>
                    </a:solidFill>
                  </a:rPr>
                  <a:t>slt</a:t>
                </a:r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 output</a:t>
                </a:r>
              </a:p>
              <a:p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        - when 1-bit ALUs are chained 	to produce a multibit ALU, </a:t>
                </a:r>
              </a:p>
              <a:p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          the other “Less” inputs will be </a:t>
                </a:r>
              </a:p>
              <a:p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	hard-wired to 0 </a:t>
                </a:r>
              </a:p>
            </p:txBody>
          </p:sp>
          <p:sp>
            <p:nvSpPr>
              <p:cNvPr id="54" name="Left Bracket 53">
                <a:extLst>
                  <a:ext uri="{FF2B5EF4-FFF2-40B4-BE49-F238E27FC236}">
                    <a16:creationId xmlns:a16="http://schemas.microsoft.com/office/drawing/2014/main" id="{F838C7C4-CC76-4C0B-9CC2-A8B689BEF5A7}"/>
                  </a:ext>
                </a:extLst>
              </p:cNvPr>
              <p:cNvSpPr/>
              <p:nvPr/>
            </p:nvSpPr>
            <p:spPr>
              <a:xfrm>
                <a:off x="286439" y="1063145"/>
                <a:ext cx="132202" cy="2716184"/>
              </a:xfrm>
              <a:prstGeom prst="leftBracke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47D9600-28DE-4315-B8BA-FA7CF6599AB4}"/>
              </a:ext>
            </a:extLst>
          </p:cNvPr>
          <p:cNvSpPr txBox="1"/>
          <p:nvPr/>
        </p:nvSpPr>
        <p:spPr>
          <a:xfrm>
            <a:off x="3607148" y="4434741"/>
            <a:ext cx="5305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</a:rPr>
              <a:t>three outputs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Result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Carryout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Not shown: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For setting the LSB for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slt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When 1-bit ALUs are chained together to produce a multibit ALU, the “set” output is only meaningful for the MSB (and will be used to set “Less” for the LSB)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8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#8, Part 2: Build a multi-bit ALU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2F1A4-DB7F-4D9D-8AD3-B8F002767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3"/>
          <a:stretch/>
        </p:blipFill>
        <p:spPr>
          <a:xfrm>
            <a:off x="197304" y="790062"/>
            <a:ext cx="4738253" cy="4837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FBBBC-18F6-4560-AE3D-7B9D85145C47}"/>
              </a:ext>
            </a:extLst>
          </p:cNvPr>
          <p:cNvSpPr txBox="1"/>
          <p:nvPr/>
        </p:nvSpPr>
        <p:spPr>
          <a:xfrm>
            <a:off x="4572000" y="712944"/>
            <a:ext cx="39220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Chain together 8 of the 1-bit ALUs (which will be prepared as a different </a:t>
            </a:r>
            <a:r>
              <a:rPr lang="en-US" sz="1600" dirty="0" err="1"/>
              <a:t>subcircuit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Note “set” output from MSB is fed into Less input for LSB; other Less inputs are set to constant values of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2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7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#8, Part 2: Build a multi-bit ALU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2F1A4-DB7F-4D9D-8AD3-B8F002767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3"/>
          <a:stretch/>
        </p:blipFill>
        <p:spPr>
          <a:xfrm>
            <a:off x="197304" y="790062"/>
            <a:ext cx="4738253" cy="4837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FBBBC-18F6-4560-AE3D-7B9D85145C47}"/>
              </a:ext>
            </a:extLst>
          </p:cNvPr>
          <p:cNvSpPr txBox="1"/>
          <p:nvPr/>
        </p:nvSpPr>
        <p:spPr>
          <a:xfrm>
            <a:off x="5332165" y="258901"/>
            <a:ext cx="339319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Multibit </a:t>
            </a:r>
            <a:r>
              <a:rPr lang="en-US" sz="1400" u="sng" dirty="0" err="1"/>
              <a:t>subcircuit</a:t>
            </a:r>
            <a:r>
              <a:rPr lang="en-US" sz="1400" u="sng" dirty="0"/>
              <a:t> inputs</a:t>
            </a:r>
            <a:r>
              <a:rPr lang="en-US" sz="14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Four bit </a:t>
            </a:r>
            <a:r>
              <a:rPr lang="en-US" sz="1400" dirty="0" err="1"/>
              <a:t>ALUOperation</a:t>
            </a:r>
            <a:r>
              <a:rPr lang="en-US" sz="1400" dirty="0"/>
              <a:t> code, to be broken down (i.e., via splitter) into: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Ainvert</a:t>
            </a:r>
            <a:r>
              <a:rPr lang="en-US" sz="1400" dirty="0"/>
              <a:t> (for setting </a:t>
            </a:r>
            <a:r>
              <a:rPr lang="en-US" sz="1400" dirty="0" err="1"/>
              <a:t>Ainvert</a:t>
            </a:r>
            <a:r>
              <a:rPr lang="en-US" sz="1400" dirty="0"/>
              <a:t> in the individual bits)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Bnegate</a:t>
            </a:r>
            <a:r>
              <a:rPr lang="en-US" sz="1400" dirty="0"/>
              <a:t> (for setting </a:t>
            </a:r>
            <a:r>
              <a:rPr lang="en-US" sz="1400" dirty="0" err="1"/>
              <a:t>Binvert</a:t>
            </a:r>
            <a:r>
              <a:rPr lang="en-US" sz="1400" dirty="0"/>
              <a:t> and </a:t>
            </a:r>
            <a:r>
              <a:rPr lang="en-US" sz="1400" dirty="0" err="1"/>
              <a:t>CarryIn</a:t>
            </a:r>
            <a:r>
              <a:rPr lang="en-US" sz="1400" dirty="0"/>
              <a:t> for the individual bits)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Operation (goes to the operation MUX in each bit)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Multibit </a:t>
            </a:r>
            <a:r>
              <a:rPr lang="en-US" sz="1400" u="sng" dirty="0" err="1"/>
              <a:t>subcircuit</a:t>
            </a:r>
            <a:r>
              <a:rPr lang="en-US" sz="1400" u="sng" dirty="0"/>
              <a:t> outputs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8-bit 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1-bit “zero” output (indicates if the result is 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1-bit overflow output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Will require some logic to figure out if there is overflow or not (see </a:t>
            </a:r>
            <a:r>
              <a:rPr lang="en-US" sz="1400"/>
              <a:t>slides from ALU </a:t>
            </a:r>
            <a:r>
              <a:rPr lang="en-US" sz="1400" dirty="0"/>
              <a:t>slide deck)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“set” output from MSB may need to be adjusted if overflow is present (see lecture slides)</a:t>
            </a:r>
          </a:p>
          <a:p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1737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736376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#8, Part 3: Interact with the multibit </a:t>
            </a:r>
            <a:r>
              <a:rPr lang="en-US" sz="2800" dirty="0" err="1">
                <a:solidFill>
                  <a:srgbClr val="002060"/>
                </a:solidFill>
              </a:rPr>
              <a:t>subcircuit</a:t>
            </a:r>
            <a:r>
              <a:rPr lang="en-US" sz="2800" dirty="0">
                <a:solidFill>
                  <a:srgbClr val="002060"/>
                </a:solidFill>
              </a:rPr>
              <a:t> from the main canvas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BF2714-A66E-490D-8BCD-3CE4F1E91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62" y="1483605"/>
            <a:ext cx="6400800" cy="328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B6C61-9B5D-45D7-8496-C866E242500C}"/>
              </a:ext>
            </a:extLst>
          </p:cNvPr>
          <p:cNvSpPr txBox="1"/>
          <p:nvPr/>
        </p:nvSpPr>
        <p:spPr>
          <a:xfrm>
            <a:off x="297456" y="286439"/>
            <a:ext cx="730418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1098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2916</TotalTime>
  <Words>409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CMR10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240</cp:revision>
  <dcterms:created xsi:type="dcterms:W3CDTF">2016-10-06T23:04:54Z</dcterms:created>
  <dcterms:modified xsi:type="dcterms:W3CDTF">2020-07-08T18:34:04Z</dcterms:modified>
</cp:coreProperties>
</file>