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82" r:id="rId3"/>
    <p:sldId id="300" r:id="rId4"/>
    <p:sldId id="301" r:id="rId5"/>
    <p:sldId id="302" r:id="rId6"/>
    <p:sldId id="304" r:id="rId7"/>
    <p:sldId id="305" r:id="rId8"/>
    <p:sldId id="306" r:id="rId9"/>
    <p:sldId id="308" r:id="rId10"/>
    <p:sldId id="309" r:id="rId11"/>
    <p:sldId id="30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1" autoAdjust="0"/>
    <p:restoredTop sz="94711" autoAdjust="0"/>
  </p:normalViewPr>
  <p:slideViewPr>
    <p:cSldViewPr snapToGrid="0" showGuides="1">
      <p:cViewPr varScale="1">
        <p:scale>
          <a:sx n="68" d="100"/>
          <a:sy n="68" d="100"/>
        </p:scale>
        <p:origin x="828" y="72"/>
      </p:cViewPr>
      <p:guideLst>
        <p:guide orient="horz" pos="720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#9: 7/15/20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/>
          </a:p>
          <a:p>
            <a:r>
              <a:rPr lang="en-US" sz="2400" dirty="0"/>
              <a:t>Overview of Lab #9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31D068-3155-45AD-AE54-939F77614147}"/>
              </a:ext>
            </a:extLst>
          </p:cNvPr>
          <p:cNvSpPr txBox="1"/>
          <p:nvPr/>
        </p:nvSpPr>
        <p:spPr>
          <a:xfrm>
            <a:off x="-1" y="0"/>
            <a:ext cx="933357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#9: Updated at 3:30 pm: Clock wiring across canvases.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240894-AE90-4378-B5EB-79DED1C82E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6" b="5209"/>
          <a:stretch/>
        </p:blipFill>
        <p:spPr>
          <a:xfrm>
            <a:off x="139490" y="799143"/>
            <a:ext cx="8611802" cy="4223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A39A1-A91F-4AF3-8108-7CB7CEE7E088}"/>
              </a:ext>
            </a:extLst>
          </p:cNvPr>
          <p:cNvSpPr txBox="1"/>
          <p:nvPr/>
        </p:nvSpPr>
        <p:spPr>
          <a:xfrm>
            <a:off x="562708" y="5331655"/>
            <a:ext cx="8032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feed in the clock to the </a:t>
            </a:r>
            <a:r>
              <a:rPr lang="en-US" dirty="0" err="1"/>
              <a:t>subcircuit</a:t>
            </a:r>
            <a:r>
              <a:rPr lang="en-US" dirty="0"/>
              <a:t> from the main canvas.</a:t>
            </a:r>
          </a:p>
          <a:p>
            <a:r>
              <a:rPr lang="en-US" dirty="0"/>
              <a:t>If you start the clock (Ticks Enabled), and then double clock on the </a:t>
            </a:r>
            <a:r>
              <a:rPr lang="en-US" dirty="0" err="1"/>
              <a:t>subcircuit</a:t>
            </a:r>
            <a:r>
              <a:rPr lang="en-US" dirty="0"/>
              <a:t> block, you should see the clock ticking within that </a:t>
            </a:r>
            <a:r>
              <a:rPr lang="en-US" dirty="0" err="1"/>
              <a:t>subcircuit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66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0248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 overview: Building a Register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Specifications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registers in MIPS / MARS, except only 8: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32-bit wide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 write one register at a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 read from two registers at a time</a:t>
            </a: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856413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 overview: Inputs to / outputs of the Register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CA4F5-B0C8-462C-B359-F8EEF489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99" y="897442"/>
            <a:ext cx="5212080" cy="51323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59CE56E-42EC-4B08-AB27-B7F8A233CFD4}"/>
              </a:ext>
            </a:extLst>
          </p:cNvPr>
          <p:cNvGrpSpPr/>
          <p:nvPr/>
        </p:nvGrpSpPr>
        <p:grpSpPr>
          <a:xfrm>
            <a:off x="5642516" y="4481542"/>
            <a:ext cx="3140745" cy="1092435"/>
            <a:chOff x="5218770" y="4337825"/>
            <a:chExt cx="3140745" cy="109243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39ECC44-4569-4A94-9748-55C59AAB3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8770" y="4337825"/>
              <a:ext cx="557561" cy="43489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CF30E4-959E-490D-961C-0C457772E162}"/>
                </a:ext>
              </a:extLst>
            </p:cNvPr>
            <p:cNvSpPr txBox="1"/>
            <p:nvPr/>
          </p:nvSpPr>
          <p:spPr>
            <a:xfrm>
              <a:off x="5435470" y="4783929"/>
              <a:ext cx="29240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 of them (see next slide for Register component info)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4AC902-1E8F-4B62-B709-D810296212AF}"/>
              </a:ext>
            </a:extLst>
          </p:cNvPr>
          <p:cNvGrpSpPr/>
          <p:nvPr/>
        </p:nvGrpSpPr>
        <p:grpSpPr>
          <a:xfrm>
            <a:off x="410460" y="1695182"/>
            <a:ext cx="2351326" cy="1200329"/>
            <a:chOff x="410460" y="1695182"/>
            <a:chExt cx="2351326" cy="120032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F51884-A1FB-44F0-BD38-F3069C8D581F}"/>
                </a:ext>
              </a:extLst>
            </p:cNvPr>
            <p:cNvCxnSpPr>
              <a:cxnSpLocks/>
            </p:cNvCxnSpPr>
            <p:nvPr/>
          </p:nvCxnSpPr>
          <p:spPr>
            <a:xfrm>
              <a:off x="1846273" y="2657618"/>
              <a:ext cx="855669" cy="23789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97745C-E0F6-4A7B-A3CD-EF98C2DDC42D}"/>
                </a:ext>
              </a:extLst>
            </p:cNvPr>
            <p:cNvSpPr txBox="1"/>
            <p:nvPr/>
          </p:nvSpPr>
          <p:spPr>
            <a:xfrm>
              <a:off x="410460" y="1695182"/>
              <a:ext cx="16406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Indices to choose which two registers to read (0-7).  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EB67B00-333B-4C9F-A40C-015A32C28BAB}"/>
                </a:ext>
              </a:extLst>
            </p:cNvPr>
            <p:cNvCxnSpPr>
              <a:cxnSpLocks/>
            </p:cNvCxnSpPr>
            <p:nvPr/>
          </p:nvCxnSpPr>
          <p:spPr>
            <a:xfrm>
              <a:off x="1906117" y="2132405"/>
              <a:ext cx="855669" cy="23789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8AB909-CC39-4E96-952E-709C1CE9FFEB}"/>
              </a:ext>
            </a:extLst>
          </p:cNvPr>
          <p:cNvGrpSpPr/>
          <p:nvPr/>
        </p:nvGrpSpPr>
        <p:grpSpPr>
          <a:xfrm>
            <a:off x="396713" y="2907463"/>
            <a:ext cx="2351326" cy="1200329"/>
            <a:chOff x="410460" y="1695182"/>
            <a:chExt cx="2351326" cy="12003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8039EA-7677-45A4-81F4-857B6D075594}"/>
                </a:ext>
              </a:extLst>
            </p:cNvPr>
            <p:cNvSpPr txBox="1"/>
            <p:nvPr/>
          </p:nvSpPr>
          <p:spPr>
            <a:xfrm>
              <a:off x="410460" y="1695182"/>
              <a:ext cx="16406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Index to choose destination register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5BDADA5-197D-4C6A-8890-2BA46FF86F25}"/>
                </a:ext>
              </a:extLst>
            </p:cNvPr>
            <p:cNvCxnSpPr>
              <a:cxnSpLocks/>
            </p:cNvCxnSpPr>
            <p:nvPr/>
          </p:nvCxnSpPr>
          <p:spPr>
            <a:xfrm>
              <a:off x="1906117" y="2132405"/>
              <a:ext cx="855669" cy="23789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1FD1AF-8037-4B65-8B5F-9038A9B4E56C}"/>
              </a:ext>
            </a:extLst>
          </p:cNvPr>
          <p:cNvGrpSpPr/>
          <p:nvPr/>
        </p:nvGrpSpPr>
        <p:grpSpPr>
          <a:xfrm>
            <a:off x="966940" y="4299496"/>
            <a:ext cx="1817483" cy="1212281"/>
            <a:chOff x="293671" y="1430663"/>
            <a:chExt cx="1817483" cy="12122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C00F0B-A9CD-4DAE-9590-DBE72FD7D733}"/>
                </a:ext>
              </a:extLst>
            </p:cNvPr>
            <p:cNvSpPr txBox="1"/>
            <p:nvPr/>
          </p:nvSpPr>
          <p:spPr>
            <a:xfrm>
              <a:off x="293671" y="1719614"/>
              <a:ext cx="1640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 to write to destination register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C2A32DC-CC9C-4EF0-BCB8-1BCD12256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7435" y="1430663"/>
              <a:ext cx="353719" cy="46782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C7EA1B-A7ED-4D39-AE5E-3872E117520D}"/>
              </a:ext>
            </a:extLst>
          </p:cNvPr>
          <p:cNvGrpSpPr/>
          <p:nvPr/>
        </p:nvGrpSpPr>
        <p:grpSpPr>
          <a:xfrm>
            <a:off x="6953794" y="2657618"/>
            <a:ext cx="2168262" cy="937069"/>
            <a:chOff x="6953794" y="2657618"/>
            <a:chExt cx="2168262" cy="93706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AB2C83E-D4AD-4940-AFF9-F125B9DC25A9}"/>
                </a:ext>
              </a:extLst>
            </p:cNvPr>
            <p:cNvGrpSpPr/>
            <p:nvPr/>
          </p:nvGrpSpPr>
          <p:grpSpPr>
            <a:xfrm>
              <a:off x="7009505" y="2657618"/>
              <a:ext cx="2112551" cy="937069"/>
              <a:chOff x="-118413" y="1820112"/>
              <a:chExt cx="2112551" cy="93706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B5E207-4F6E-490A-B209-6C6D36C7A2F6}"/>
                  </a:ext>
                </a:extLst>
              </p:cNvPr>
              <p:cNvSpPr txBox="1"/>
              <p:nvPr/>
            </p:nvSpPr>
            <p:spPr>
              <a:xfrm>
                <a:off x="353515" y="1833851"/>
                <a:ext cx="16406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Data read from the </a:t>
                </a:r>
                <a:r>
                  <a:rPr lang="en-US" dirty="0" err="1">
                    <a:solidFill>
                      <a:srgbClr val="00B050"/>
                    </a:solidFill>
                  </a:rPr>
                  <a:t>rs</a:t>
                </a:r>
                <a:r>
                  <a:rPr lang="en-US" dirty="0">
                    <a:solidFill>
                      <a:srgbClr val="00B050"/>
                    </a:solidFill>
                  </a:rPr>
                  <a:t> and </a:t>
                </a:r>
                <a:r>
                  <a:rPr lang="en-US" dirty="0" err="1">
                    <a:solidFill>
                      <a:srgbClr val="00B050"/>
                    </a:solidFill>
                  </a:rPr>
                  <a:t>rt</a:t>
                </a:r>
                <a:r>
                  <a:rPr lang="en-US" dirty="0">
                    <a:solidFill>
                      <a:srgbClr val="00B050"/>
                    </a:solidFill>
                  </a:rPr>
                  <a:t> registers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95A4CA0-9294-4E80-A113-1B7C60EE1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18413" y="1820112"/>
                <a:ext cx="425831" cy="3290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517C081-281F-4B44-87D4-35B8BE214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794" y="3428999"/>
              <a:ext cx="481542" cy="1656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7F76FB-19EA-4990-B839-427B1020A526}"/>
              </a:ext>
            </a:extLst>
          </p:cNvPr>
          <p:cNvGrpSpPr/>
          <p:nvPr/>
        </p:nvGrpSpPr>
        <p:grpSpPr>
          <a:xfrm>
            <a:off x="4968260" y="5700809"/>
            <a:ext cx="3117935" cy="1017123"/>
            <a:chOff x="-64243" y="1740058"/>
            <a:chExt cx="2058381" cy="101712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E600AC-CA56-48C8-AF28-FD6C5BDF2D30}"/>
                </a:ext>
              </a:extLst>
            </p:cNvPr>
            <p:cNvSpPr txBox="1"/>
            <p:nvPr/>
          </p:nvSpPr>
          <p:spPr>
            <a:xfrm>
              <a:off x="353515" y="1833851"/>
              <a:ext cx="1640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Required input to all registers, see “Wiring”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F84376-58AC-4D4F-86F5-F45C30E7D4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64243" y="1740058"/>
              <a:ext cx="425831" cy="32901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F169B67-8095-422B-ABD1-5F7157E6B647}"/>
              </a:ext>
            </a:extLst>
          </p:cNvPr>
          <p:cNvGrpSpPr/>
          <p:nvPr/>
        </p:nvGrpSpPr>
        <p:grpSpPr>
          <a:xfrm>
            <a:off x="5410804" y="617013"/>
            <a:ext cx="3573179" cy="1477328"/>
            <a:chOff x="-53695" y="1318627"/>
            <a:chExt cx="2358922" cy="136474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420A48-4F62-49E1-B692-97185B788D40}"/>
                </a:ext>
              </a:extLst>
            </p:cNvPr>
            <p:cNvSpPr txBox="1"/>
            <p:nvPr/>
          </p:nvSpPr>
          <p:spPr>
            <a:xfrm>
              <a:off x="374847" y="1318627"/>
              <a:ext cx="1930380" cy="136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Allows for the write to actually take place (otherwise, destination register and data are ignored)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900A20-CEE2-4394-BF31-A20EFCDD9E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695" y="1595152"/>
              <a:ext cx="412592" cy="21717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FF839C-2640-4F6E-A946-31792A6A192B}"/>
              </a:ext>
            </a:extLst>
          </p:cNvPr>
          <p:cNvGrpSpPr/>
          <p:nvPr/>
        </p:nvGrpSpPr>
        <p:grpSpPr>
          <a:xfrm>
            <a:off x="2462599" y="706141"/>
            <a:ext cx="1640623" cy="1388200"/>
            <a:chOff x="2462599" y="706141"/>
            <a:chExt cx="1640623" cy="138820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686662B-B42B-47EA-891B-0383C80AEC84}"/>
                </a:ext>
              </a:extLst>
            </p:cNvPr>
            <p:cNvCxnSpPr>
              <a:cxnSpLocks/>
            </p:cNvCxnSpPr>
            <p:nvPr/>
          </p:nvCxnSpPr>
          <p:spPr>
            <a:xfrm>
              <a:off x="3084063" y="1597796"/>
              <a:ext cx="150192" cy="496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8CDEB-30D8-4B08-9520-75B97F5EA85A}"/>
                </a:ext>
              </a:extLst>
            </p:cNvPr>
            <p:cNvSpPr txBox="1"/>
            <p:nvPr/>
          </p:nvSpPr>
          <p:spPr>
            <a:xfrm>
              <a:off x="2462599" y="706141"/>
              <a:ext cx="1640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Crossed lines imply bit width &gt;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74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856413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#9: Registers in Logisim</a:t>
            </a:r>
          </a:p>
        </p:txBody>
      </p:sp>
      <p:pic>
        <p:nvPicPr>
          <p:cNvPr id="3" name="Picture 2" descr="Logisim: main of Untitled">
            <a:extLst>
              <a:ext uri="{FF2B5EF4-FFF2-40B4-BE49-F238E27FC236}">
                <a16:creationId xmlns:a16="http://schemas.microsoft.com/office/drawing/2014/main" id="{63BF6456-5C14-4652-A73B-3E207E589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2" t="43589" r="14024" b="32789"/>
          <a:stretch/>
        </p:blipFill>
        <p:spPr>
          <a:xfrm>
            <a:off x="2863632" y="1366907"/>
            <a:ext cx="2011680" cy="237333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A4E236E2-7085-4380-95D7-7CF0A3FC69A1}"/>
              </a:ext>
            </a:extLst>
          </p:cNvPr>
          <p:cNvGrpSpPr/>
          <p:nvPr/>
        </p:nvGrpSpPr>
        <p:grpSpPr>
          <a:xfrm>
            <a:off x="4713469" y="1813991"/>
            <a:ext cx="2110422" cy="739583"/>
            <a:chOff x="2101908" y="1228459"/>
            <a:chExt cx="2110422" cy="739583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71401D6-075C-4F9E-8120-5D8CAB64A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1908" y="1597796"/>
              <a:ext cx="820312" cy="3702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5990896-C512-4D4C-9AF8-FDF1BD8C4A57}"/>
                </a:ext>
              </a:extLst>
            </p:cNvPr>
            <p:cNvSpPr txBox="1"/>
            <p:nvPr/>
          </p:nvSpPr>
          <p:spPr>
            <a:xfrm>
              <a:off x="2571707" y="1228459"/>
              <a:ext cx="1640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Output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CC56176-93C7-4B61-8145-3CC275F4110F}"/>
              </a:ext>
            </a:extLst>
          </p:cNvPr>
          <p:cNvGrpSpPr/>
          <p:nvPr/>
        </p:nvGrpSpPr>
        <p:grpSpPr>
          <a:xfrm>
            <a:off x="1889343" y="1663164"/>
            <a:ext cx="1640623" cy="905118"/>
            <a:chOff x="584651" y="1236751"/>
            <a:chExt cx="1640623" cy="90511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714951A-4326-41AD-BBF6-857C022E9EC9}"/>
                </a:ext>
              </a:extLst>
            </p:cNvPr>
            <p:cNvSpPr txBox="1"/>
            <p:nvPr/>
          </p:nvSpPr>
          <p:spPr>
            <a:xfrm>
              <a:off x="584651" y="1236751"/>
              <a:ext cx="1640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Input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807F2EA-EBC0-4DA5-8D6D-3BED85215A50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72" y="1645324"/>
              <a:ext cx="615912" cy="4965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3D03B-B35C-49CA-877F-4EACCBE7E12E}"/>
              </a:ext>
            </a:extLst>
          </p:cNvPr>
          <p:cNvGrpSpPr/>
          <p:nvPr/>
        </p:nvGrpSpPr>
        <p:grpSpPr>
          <a:xfrm>
            <a:off x="1283453" y="3151363"/>
            <a:ext cx="1640623" cy="1711415"/>
            <a:chOff x="311928" y="1295887"/>
            <a:chExt cx="1640623" cy="171141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5B9F092-D170-49FE-840E-64CE726428BC}"/>
                </a:ext>
              </a:extLst>
            </p:cNvPr>
            <p:cNvSpPr txBox="1"/>
            <p:nvPr/>
          </p:nvSpPr>
          <p:spPr>
            <a:xfrm>
              <a:off x="311928" y="1529974"/>
              <a:ext cx="164062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Enable: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1-bit input, 1 = allow write, 0 = disable write </a:t>
              </a:r>
            </a:p>
            <a:p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5E3F827-5898-48F2-A21F-1CBB8FA564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1428" y="1295887"/>
              <a:ext cx="641123" cy="316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42A6F0A-6B8C-4A74-BAAC-CEF13CA8506A}"/>
              </a:ext>
            </a:extLst>
          </p:cNvPr>
          <p:cNvSpPr txBox="1"/>
          <p:nvPr/>
        </p:nvSpPr>
        <p:spPr>
          <a:xfrm>
            <a:off x="4665810" y="4317114"/>
            <a:ext cx="1640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“Clear”, not needed here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57C4B5-1731-4AC1-A0D6-BB6BA4F0B2D8}"/>
              </a:ext>
            </a:extLst>
          </p:cNvPr>
          <p:cNvCxnSpPr>
            <a:cxnSpLocks/>
          </p:cNvCxnSpPr>
          <p:nvPr/>
        </p:nvCxnSpPr>
        <p:spPr>
          <a:xfrm flipV="1">
            <a:off x="3608993" y="3647652"/>
            <a:ext cx="0" cy="476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0F065B-6428-4E30-A6C5-A9DB3C23F910}"/>
              </a:ext>
            </a:extLst>
          </p:cNvPr>
          <p:cNvCxnSpPr>
            <a:cxnSpLocks/>
          </p:cNvCxnSpPr>
          <p:nvPr/>
        </p:nvCxnSpPr>
        <p:spPr>
          <a:xfrm flipH="1">
            <a:off x="3869472" y="1366907"/>
            <a:ext cx="1005840" cy="559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BFBE59-DF72-4A48-A58A-82254802EE31}"/>
              </a:ext>
            </a:extLst>
          </p:cNvPr>
          <p:cNvSpPr txBox="1"/>
          <p:nvPr/>
        </p:nvSpPr>
        <p:spPr>
          <a:xfrm>
            <a:off x="4713469" y="348566"/>
            <a:ext cx="3764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Bit width may be set in attribute panel</a:t>
            </a:r>
          </a:p>
          <a:p>
            <a:r>
              <a:rPr lang="en-US" dirty="0">
                <a:solidFill>
                  <a:srgbClr val="0070C0"/>
                </a:solidFill>
              </a:rPr>
              <a:t>(default is 8 bits; note values are displayed in hexadecimal) 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1E4BF9-DAA7-43E5-A812-B67D225DBD06}"/>
              </a:ext>
            </a:extLst>
          </p:cNvPr>
          <p:cNvCxnSpPr>
            <a:cxnSpLocks/>
          </p:cNvCxnSpPr>
          <p:nvPr/>
        </p:nvCxnSpPr>
        <p:spPr>
          <a:xfrm flipH="1" flipV="1">
            <a:off x="4167502" y="3740241"/>
            <a:ext cx="679021" cy="525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59A3993-5D37-46BF-8045-3B09DD8C7554}"/>
              </a:ext>
            </a:extLst>
          </p:cNvPr>
          <p:cNvSpPr txBox="1"/>
          <p:nvPr/>
        </p:nvSpPr>
        <p:spPr>
          <a:xfrm>
            <a:off x="3231782" y="4284974"/>
            <a:ext cx="164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Clock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30ABED-A0DC-46CD-8361-81080BE5B901}"/>
              </a:ext>
            </a:extLst>
          </p:cNvPr>
          <p:cNvSpPr txBox="1"/>
          <p:nvPr/>
        </p:nvSpPr>
        <p:spPr>
          <a:xfrm>
            <a:off x="2079317" y="5748604"/>
            <a:ext cx="411216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Trigger attribute: should be set to “Falling Edge” for all registers.</a:t>
            </a:r>
          </a:p>
        </p:txBody>
      </p:sp>
    </p:spTree>
    <p:extLst>
      <p:ext uri="{BB962C8B-B14F-4D97-AF65-F5344CB8AC3E}">
        <p14:creationId xmlns:p14="http://schemas.microsoft.com/office/powerpoint/2010/main" val="403305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933357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#9: Decoders and ANDs for write register (</a:t>
            </a:r>
            <a:r>
              <a:rPr lang="en-US" sz="2800" dirty="0" err="1">
                <a:solidFill>
                  <a:srgbClr val="002060"/>
                </a:solidFill>
              </a:rPr>
              <a:t>rd</a:t>
            </a:r>
            <a:r>
              <a:rPr lang="en-US" sz="2800" dirty="0">
                <a:solidFill>
                  <a:srgbClr val="002060"/>
                </a:solidFill>
              </a:rPr>
              <a:t>) selection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14842C-DE86-4AEE-9118-03FC540B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53" y="740670"/>
            <a:ext cx="5324980" cy="3753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211AC-5F02-44FD-BDDB-48AECAA8F54B}"/>
              </a:ext>
            </a:extLst>
          </p:cNvPr>
          <p:cNvSpPr txBox="1"/>
          <p:nvPr/>
        </p:nvSpPr>
        <p:spPr>
          <a:xfrm>
            <a:off x="200722" y="691376"/>
            <a:ext cx="295507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This illustrates how writes are done for the first 4 of 32 registers.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The “enable” and “write data” pins of </a:t>
            </a:r>
            <a:r>
              <a:rPr lang="en-US" sz="2000" u="sng" dirty="0">
                <a:solidFill>
                  <a:srgbClr val="0070C0"/>
                </a:solidFill>
              </a:rPr>
              <a:t>all</a:t>
            </a:r>
            <a:r>
              <a:rPr lang="en-US" sz="2000" dirty="0">
                <a:solidFill>
                  <a:srgbClr val="0070C0"/>
                </a:solidFill>
              </a:rPr>
              <a:t> registers will receive inputs on every clock tick.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Each AND gate will determine (1) whether writes are permitted on this cycle, </a:t>
            </a:r>
            <a:r>
              <a:rPr lang="en-US" sz="2000" u="sng" dirty="0">
                <a:solidFill>
                  <a:srgbClr val="0070C0"/>
                </a:solidFill>
              </a:rPr>
              <a:t>and</a:t>
            </a:r>
            <a:r>
              <a:rPr lang="en-US" sz="2000" dirty="0">
                <a:solidFill>
                  <a:srgbClr val="0070C0"/>
                </a:solidFill>
              </a:rPr>
              <a:t> (2) whether the specific register is the destination of the write.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D564D9-6487-4CA9-9FBC-0C90851A4940}"/>
              </a:ext>
            </a:extLst>
          </p:cNvPr>
          <p:cNvSpPr txBox="1"/>
          <p:nvPr/>
        </p:nvSpPr>
        <p:spPr>
          <a:xfrm>
            <a:off x="4177991" y="4611032"/>
            <a:ext cx="29550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 decoder translates the register number so that a 1 bit is routed to the chosen register, and a 0 bit elsewhere.</a:t>
            </a:r>
          </a:p>
        </p:txBody>
      </p:sp>
    </p:spTree>
    <p:extLst>
      <p:ext uri="{BB962C8B-B14F-4D97-AF65-F5344CB8AC3E}">
        <p14:creationId xmlns:p14="http://schemas.microsoft.com/office/powerpoint/2010/main" val="215823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933357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#10: Decoder in Logisim (see “</a:t>
            </a:r>
            <a:r>
              <a:rPr lang="en-US" sz="2800" dirty="0" err="1">
                <a:solidFill>
                  <a:srgbClr val="002060"/>
                </a:solidFill>
              </a:rPr>
              <a:t>Plexers</a:t>
            </a:r>
            <a:r>
              <a:rPr lang="en-US" sz="2800" dirty="0">
                <a:solidFill>
                  <a:srgbClr val="002060"/>
                </a:solidFill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F0896-87A8-4892-8463-66C4B1D29A07}"/>
              </a:ext>
            </a:extLst>
          </p:cNvPr>
          <p:cNvSpPr txBox="1"/>
          <p:nvPr/>
        </p:nvSpPr>
        <p:spPr>
          <a:xfrm>
            <a:off x="3233855" y="942278"/>
            <a:ext cx="49288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In Attribute Panel, adjust “Select Bits” to 3 (to allow for 000 to 111).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The grey dot marks the pin where you will input this 3-bit value.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The other pin on the bottom should be irrelevant here.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70C0"/>
                </a:solidFill>
              </a:rPr>
              <a:t>The eight outputs should be routed to the 8 different registers.  Only one of them should carry a ‘1’ value at any given time. 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7" name="Picture 6" descr="Logisim: main of Untitled">
            <a:extLst>
              <a:ext uri="{FF2B5EF4-FFF2-40B4-BE49-F238E27FC236}">
                <a16:creationId xmlns:a16="http://schemas.microsoft.com/office/drawing/2014/main" id="{12D21396-EF2D-4AD5-806E-AC76A94A1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8" t="22442" r="60610" b="45162"/>
          <a:stretch/>
        </p:blipFill>
        <p:spPr>
          <a:xfrm>
            <a:off x="379139" y="841908"/>
            <a:ext cx="2651760" cy="334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933357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#9: Multiplexers for selecting registers to read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F7B48-BF27-4F36-B60A-6DDA8CFB7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6"/>
          <a:stretch/>
        </p:blipFill>
        <p:spPr>
          <a:xfrm>
            <a:off x="3648321" y="897672"/>
            <a:ext cx="5168340" cy="3741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55F6F-3636-4FAD-BE14-DE3A630CD2B9}"/>
              </a:ext>
            </a:extLst>
          </p:cNvPr>
          <p:cNvSpPr txBox="1"/>
          <p:nvPr/>
        </p:nvSpPr>
        <p:spPr>
          <a:xfrm>
            <a:off x="503677" y="1071405"/>
            <a:ext cx="31446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Note that the figure depicts 32 registers instead of 8.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Each register should send its output to both </a:t>
            </a:r>
            <a:r>
              <a:rPr lang="en-US" dirty="0" err="1">
                <a:solidFill>
                  <a:srgbClr val="0070C0"/>
                </a:solidFill>
              </a:rPr>
              <a:t>MUXes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Make sure to adjust the data bit width of the multiplexers, and also the Select Bits attribute.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2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0B66903-C1A5-4FA6-8AD5-537DBCA65C7F}"/>
              </a:ext>
            </a:extLst>
          </p:cNvPr>
          <p:cNvSpPr txBox="1"/>
          <p:nvPr/>
        </p:nvSpPr>
        <p:spPr>
          <a:xfrm>
            <a:off x="-1" y="0"/>
            <a:ext cx="933357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#9: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55F6F-3636-4FAD-BE14-DE3A630CD2B9}"/>
              </a:ext>
            </a:extLst>
          </p:cNvPr>
          <p:cNvSpPr txBox="1"/>
          <p:nvPr/>
        </p:nvSpPr>
        <p:spPr>
          <a:xfrm>
            <a:off x="503677" y="1071405"/>
            <a:ext cx="77928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The Poke tools can be used on input pins, the register, and the clock.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Simulate/Ticks Enabled will set the clock to run on its 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43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EEA93-BCE8-49B9-B170-B62B83137C9D}"/>
              </a:ext>
            </a:extLst>
          </p:cNvPr>
          <p:cNvSpPr txBox="1"/>
          <p:nvPr/>
        </p:nvSpPr>
        <p:spPr>
          <a:xfrm>
            <a:off x="-1" y="0"/>
            <a:ext cx="933357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#9: Updated at 3:30 pm: Clock wiring across canvases.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246CC-5211-48B3-96DB-BC6B8B7ECEE8}"/>
              </a:ext>
            </a:extLst>
          </p:cNvPr>
          <p:cNvSpPr txBox="1"/>
          <p:nvPr/>
        </p:nvSpPr>
        <p:spPr>
          <a:xfrm>
            <a:off x="402662" y="794845"/>
            <a:ext cx="7039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how to set up the clock in the </a:t>
            </a:r>
            <a:r>
              <a:rPr lang="en-US" dirty="0" err="1"/>
              <a:t>subcircuit</a:t>
            </a:r>
            <a:r>
              <a:rPr lang="en-US" dirty="0"/>
              <a:t> (this is analogous to the register file </a:t>
            </a:r>
            <a:r>
              <a:rPr lang="en-US" dirty="0" err="1"/>
              <a:t>subcircuit</a:t>
            </a:r>
            <a:r>
              <a:rPr lang="en-US" dirty="0"/>
              <a:t> that you will create).  Note the clock is represented by a 1-bit labeled input pin.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9735A7-4C09-462B-A4B0-25028D16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9" b="5662"/>
          <a:stretch/>
        </p:blipFill>
        <p:spPr>
          <a:xfrm>
            <a:off x="266099" y="1989800"/>
            <a:ext cx="8611802" cy="41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8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2900</TotalTime>
  <Words>611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234</cp:revision>
  <dcterms:created xsi:type="dcterms:W3CDTF">2016-10-06T23:04:54Z</dcterms:created>
  <dcterms:modified xsi:type="dcterms:W3CDTF">2020-07-15T19:29:00Z</dcterms:modified>
</cp:coreProperties>
</file>