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 autoAdjust="0"/>
    <p:restoredTop sz="91505" autoAdjust="0"/>
  </p:normalViewPr>
  <p:slideViewPr>
    <p:cSldViewPr snapToGrid="0" showGuides="1">
      <p:cViewPr varScale="1">
        <p:scale>
          <a:sx n="79" d="100"/>
          <a:sy n="79" d="100"/>
        </p:scale>
        <p:origin x="1842" y="96"/>
      </p:cViewPr>
      <p:guideLst>
        <p:guide orient="horz" pos="528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5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CS447 Recitation: 3/16/18 and 3/19/18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504" y="1731390"/>
            <a:ext cx="754524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</a:t>
            </a:r>
            <a:r>
              <a:rPr lang="en-US" sz="2400" dirty="0">
                <a:solidFill>
                  <a:srgbClr val="002060"/>
                </a:solidFill>
              </a:rPr>
              <a:t>: Lab #6 Overview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61212" y="66556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BA230-5201-4BD8-B13E-FC3119D343DB}"/>
              </a:ext>
            </a:extLst>
          </p:cNvPr>
          <p:cNvSpPr txBox="1"/>
          <p:nvPr/>
        </p:nvSpPr>
        <p:spPr>
          <a:xfrm>
            <a:off x="542260" y="6520041"/>
            <a:ext cx="860174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/>
              <a:t>Image credits</a:t>
            </a:r>
            <a:r>
              <a:rPr lang="en-US" sz="1400" dirty="0"/>
              <a:t>: Several images are from slide deck #12: Minimization and Sequential Logic</a:t>
            </a:r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In the lab assignment:</a:t>
            </a:r>
            <a:endParaRPr lang="en-US" sz="3000" dirty="0">
              <a:solidFill>
                <a:srgbClr val="C00000"/>
              </a:solidFill>
            </a:endParaRPr>
          </a:p>
        </p:txBody>
      </p:sp>
      <p:pic>
        <p:nvPicPr>
          <p:cNvPr id="9" name="Picture 8" descr="Lab 6: Minimization and Registers - Mozilla Firefox">
            <a:extLst>
              <a:ext uri="{FF2B5EF4-FFF2-40B4-BE49-F238E27FC236}">
                <a16:creationId xmlns:a16="http://schemas.microsoft.com/office/drawing/2014/main" id="{6031E1E3-069B-47BA-9AE4-45F23C2A7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t="28543" r="66197" b="19559"/>
          <a:stretch/>
        </p:blipFill>
        <p:spPr>
          <a:xfrm>
            <a:off x="609600" y="841248"/>
            <a:ext cx="2377440" cy="44003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13EAB-709C-4A80-B84C-9B21835C775B}"/>
              </a:ext>
            </a:extLst>
          </p:cNvPr>
          <p:cNvSpPr txBox="1"/>
          <p:nvPr/>
        </p:nvSpPr>
        <p:spPr>
          <a:xfrm>
            <a:off x="3584448" y="841248"/>
            <a:ext cx="4450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Arrange into row-column format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Draw the rectangles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Derive the sum of products expression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the circuit in Logisim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675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Logisim details: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EED13-95A9-45A1-860C-AF9CE46757A9}"/>
              </a:ext>
            </a:extLst>
          </p:cNvPr>
          <p:cNvSpPr txBox="1"/>
          <p:nvPr/>
        </p:nvSpPr>
        <p:spPr>
          <a:xfrm>
            <a:off x="841248" y="1060704"/>
            <a:ext cx="6803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Karnaugh Map will be implemented as a </a:t>
            </a:r>
            <a:r>
              <a:rPr lang="en-US" sz="2400" b="1" dirty="0" err="1"/>
              <a:t>subcircuit</a:t>
            </a:r>
            <a:r>
              <a:rPr lang="en-US" sz="2400" dirty="0"/>
              <a:t> in Logisim.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This “</a:t>
            </a:r>
            <a:r>
              <a:rPr lang="en-US" sz="2400" dirty="0" err="1"/>
              <a:t>kmap</a:t>
            </a:r>
            <a:r>
              <a:rPr lang="en-US" sz="2400" dirty="0"/>
              <a:t>” </a:t>
            </a:r>
            <a:r>
              <a:rPr lang="en-US" sz="2400" dirty="0" err="1"/>
              <a:t>subcircuit</a:t>
            </a:r>
            <a:r>
              <a:rPr lang="en-US" sz="2400" dirty="0"/>
              <a:t> will be used as a </a:t>
            </a:r>
            <a:r>
              <a:rPr lang="en-US" sz="2400" b="1" dirty="0"/>
              <a:t>component </a:t>
            </a:r>
            <a:r>
              <a:rPr lang="en-US" sz="2400" dirty="0"/>
              <a:t>in a “main” circuit.</a:t>
            </a:r>
          </a:p>
        </p:txBody>
      </p:sp>
    </p:spTree>
    <p:extLst>
      <p:ext uri="{BB962C8B-B14F-4D97-AF65-F5344CB8AC3E}">
        <p14:creationId xmlns:p14="http://schemas.microsoft.com/office/powerpoint/2010/main" val="298622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Main circuit in Logisim: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EED13-95A9-45A1-860C-AF9CE46757A9}"/>
              </a:ext>
            </a:extLst>
          </p:cNvPr>
          <p:cNvSpPr txBox="1"/>
          <p:nvPr/>
        </p:nvSpPr>
        <p:spPr>
          <a:xfrm>
            <a:off x="310896" y="838200"/>
            <a:ext cx="6803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that you are given a starter file (see link for “</a:t>
            </a:r>
            <a:r>
              <a:rPr lang="en-US" sz="2400" dirty="0" err="1"/>
              <a:t>simple_counter.circ</a:t>
            </a:r>
            <a:r>
              <a:rPr lang="en-US" sz="2400" dirty="0"/>
              <a:t>” in instructions).   You are asked to copy all of its components into the “main” canvas:</a:t>
            </a:r>
          </a:p>
        </p:txBody>
      </p:sp>
      <p:pic>
        <p:nvPicPr>
          <p:cNvPr id="3" name="Picture 2" descr="Logisim: main of simple_counter">
            <a:extLst>
              <a:ext uri="{FF2B5EF4-FFF2-40B4-BE49-F238E27FC236}">
                <a16:creationId xmlns:a16="http://schemas.microsoft.com/office/drawing/2014/main" id="{F09433BE-3CC3-4144-A60E-12B106D73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0222" r="58000" b="75758"/>
          <a:stretch/>
        </p:blipFill>
        <p:spPr>
          <a:xfrm>
            <a:off x="1609344" y="2511698"/>
            <a:ext cx="4206240" cy="122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7666F-5FEB-4AE1-ABCA-66A4A5BA80F2}"/>
              </a:ext>
            </a:extLst>
          </p:cNvPr>
          <p:cNvSpPr txBox="1"/>
          <p:nvPr/>
        </p:nvSpPr>
        <p:spPr>
          <a:xfrm>
            <a:off x="899302" y="4219307"/>
            <a:ext cx="680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circuit contains a register, the value of which will increment by 1 with tick of the clock (the green icon).</a:t>
            </a:r>
          </a:p>
        </p:txBody>
      </p:sp>
    </p:spTree>
    <p:extLst>
      <p:ext uri="{BB962C8B-B14F-4D97-AF65-F5344CB8AC3E}">
        <p14:creationId xmlns:p14="http://schemas.microsoft.com/office/powerpoint/2010/main" val="367085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Main circuit in Logisim: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EED13-95A9-45A1-860C-AF9CE46757A9}"/>
              </a:ext>
            </a:extLst>
          </p:cNvPr>
          <p:cNvSpPr txBox="1"/>
          <p:nvPr/>
        </p:nvSpPr>
        <p:spPr>
          <a:xfrm>
            <a:off x="310896" y="838200"/>
            <a:ext cx="6803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Instructions are given in the lab for changing the bit width of the register to 4, and feeding its contents into the </a:t>
            </a:r>
            <a:r>
              <a:rPr lang="en-US" sz="2400" dirty="0" err="1"/>
              <a:t>kmap</a:t>
            </a:r>
            <a:r>
              <a:rPr lang="en-US" sz="2400" dirty="0"/>
              <a:t> component: </a:t>
            </a:r>
          </a:p>
        </p:txBody>
      </p:sp>
      <p:pic>
        <p:nvPicPr>
          <p:cNvPr id="4" name="Picture 3" descr="Lab 6: Minimization and Registers - Mozilla Firefox">
            <a:extLst>
              <a:ext uri="{FF2B5EF4-FFF2-40B4-BE49-F238E27FC236}">
                <a16:creationId xmlns:a16="http://schemas.microsoft.com/office/drawing/2014/main" id="{9EFA6FB6-1B61-45EE-9540-314AEF655B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27064" r="62800" b="48720"/>
          <a:stretch/>
        </p:blipFill>
        <p:spPr>
          <a:xfrm>
            <a:off x="1402080" y="2322731"/>
            <a:ext cx="2743200" cy="1960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363100-6A95-4179-86B8-6F75DF6654E7}"/>
              </a:ext>
            </a:extLst>
          </p:cNvPr>
          <p:cNvSpPr txBox="1"/>
          <p:nvPr/>
        </p:nvSpPr>
        <p:spPr>
          <a:xfrm>
            <a:off x="521350" y="4567376"/>
            <a:ext cx="680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will let you test the </a:t>
            </a:r>
            <a:r>
              <a:rPr lang="en-US" sz="2400" dirty="0" err="1"/>
              <a:t>kmap</a:t>
            </a:r>
            <a:r>
              <a:rPr lang="en-US" sz="2400" dirty="0"/>
              <a:t> with values ranging from 0000 to 1111.</a:t>
            </a:r>
          </a:p>
        </p:txBody>
      </p:sp>
    </p:spTree>
    <p:extLst>
      <p:ext uri="{BB962C8B-B14F-4D97-AF65-F5344CB8AC3E}">
        <p14:creationId xmlns:p14="http://schemas.microsoft.com/office/powerpoint/2010/main" val="284642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Main circuit in Logisim: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96288-3546-4FF5-86D9-EED71D46D8F4}"/>
              </a:ext>
            </a:extLst>
          </p:cNvPr>
          <p:cNvSpPr txBox="1"/>
          <p:nvPr/>
        </p:nvSpPr>
        <p:spPr>
          <a:xfrm>
            <a:off x="310896" y="838200"/>
            <a:ext cx="680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be asked to copy the contents of the </a:t>
            </a:r>
            <a:r>
              <a:rPr lang="en-US" sz="2400" dirty="0" err="1"/>
              <a:t>simple_counter</a:t>
            </a:r>
            <a:r>
              <a:rPr lang="en-US" sz="2400" dirty="0"/>
              <a:t> file two more times. </a:t>
            </a:r>
          </a:p>
        </p:txBody>
      </p:sp>
      <p:pic>
        <p:nvPicPr>
          <p:cNvPr id="8" name="Picture 7" descr="Logisim: main of simple_counter">
            <a:extLst>
              <a:ext uri="{FF2B5EF4-FFF2-40B4-BE49-F238E27FC236}">
                <a16:creationId xmlns:a16="http://schemas.microsoft.com/office/drawing/2014/main" id="{CAD6F1CF-7436-487A-90E4-6E57D7B8F9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0222" r="58000" b="75758"/>
          <a:stretch/>
        </p:blipFill>
        <p:spPr>
          <a:xfrm>
            <a:off x="926592" y="2199476"/>
            <a:ext cx="4206240" cy="1229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772C4-D7B6-4F98-889F-67249B747C85}"/>
              </a:ext>
            </a:extLst>
          </p:cNvPr>
          <p:cNvSpPr txBox="1"/>
          <p:nvPr/>
        </p:nvSpPr>
        <p:spPr>
          <a:xfrm>
            <a:off x="4117990" y="1844742"/>
            <a:ext cx="39165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Detailed instructions are given for converting these components to registers that will track the </a:t>
            </a:r>
            <a:r>
              <a:rPr lang="en-US" sz="2400" u="sng" dirty="0"/>
              <a:t>output</a:t>
            </a:r>
            <a:r>
              <a:rPr lang="en-US" sz="2400" dirty="0"/>
              <a:t> of the </a:t>
            </a:r>
            <a:r>
              <a:rPr lang="en-US" sz="2400" dirty="0" err="1"/>
              <a:t>kmap</a:t>
            </a:r>
            <a:r>
              <a:rPr lang="en-US" sz="2400" dirty="0"/>
              <a:t> component.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register will count the number of times the output is one, and the other will count how often the output is zero.</a:t>
            </a:r>
          </a:p>
        </p:txBody>
      </p:sp>
    </p:spTree>
    <p:extLst>
      <p:ext uri="{BB962C8B-B14F-4D97-AF65-F5344CB8AC3E}">
        <p14:creationId xmlns:p14="http://schemas.microsoft.com/office/powerpoint/2010/main" val="379489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#6: Defining and implementing a Karnaugh Map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3515A-AD24-4DDB-BD00-B3C04B25447F}"/>
              </a:ext>
            </a:extLst>
          </p:cNvPr>
          <p:cNvSpPr txBox="1"/>
          <p:nvPr/>
        </p:nvSpPr>
        <p:spPr>
          <a:xfrm>
            <a:off x="542260" y="838200"/>
            <a:ext cx="50660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Reminders: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747A2-BE71-4158-9899-9AA790B01C92}"/>
              </a:ext>
            </a:extLst>
          </p:cNvPr>
          <p:cNvSpPr txBox="1"/>
          <p:nvPr/>
        </p:nvSpPr>
        <p:spPr>
          <a:xfrm>
            <a:off x="542260" y="1321570"/>
            <a:ext cx="37554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The desired mapping of inputs to outputs is specified in a truth table:</a:t>
            </a: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5214AC27-1FCD-4C67-9974-4893CC90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48" y="2703505"/>
            <a:ext cx="1752600" cy="2590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2D7B4C7-E289-4DF6-BD9C-CF0829E66231}"/>
              </a:ext>
            </a:extLst>
          </p:cNvPr>
          <p:cNvGrpSpPr/>
          <p:nvPr/>
        </p:nvGrpSpPr>
        <p:grpSpPr>
          <a:xfrm>
            <a:off x="4388836" y="1321570"/>
            <a:ext cx="3755420" cy="2916995"/>
            <a:chOff x="4388836" y="1321570"/>
            <a:chExt cx="3755420" cy="29169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89B848-B817-4A63-8908-BCCF3D0DDD38}"/>
                </a:ext>
              </a:extLst>
            </p:cNvPr>
            <p:cNvGrpSpPr/>
            <p:nvPr/>
          </p:nvGrpSpPr>
          <p:grpSpPr>
            <a:xfrm>
              <a:off x="4388836" y="1321570"/>
              <a:ext cx="3755420" cy="2274105"/>
              <a:chOff x="4388836" y="1321570"/>
              <a:chExt cx="3755420" cy="227410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633415-02A3-44E8-90A5-C2901A4D3284}"/>
                  </a:ext>
                </a:extLst>
              </p:cNvPr>
              <p:cNvSpPr txBox="1"/>
              <p:nvPr/>
            </p:nvSpPr>
            <p:spPr>
              <a:xfrm>
                <a:off x="4388836" y="1321570"/>
                <a:ext cx="3755420" cy="1692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002060"/>
                    </a:solidFill>
                  </a:rPr>
                  <a:t>The logic that will implement this mapping is described with a Boolean expression: 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7">
                    <a:extLst>
                      <a:ext uri="{FF2B5EF4-FFF2-40B4-BE49-F238E27FC236}">
                        <a16:creationId xmlns:a16="http://schemas.microsoft.com/office/drawing/2014/main" id="{F3703B18-E7B0-4BC0-A96B-DC36800652D7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986" y="3164788"/>
                    <a:ext cx="173925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713232" rtl="0" eaLnBrk="1" latinLnBrk="0" hangingPunct="1">
                      <a:defRPr sz="1404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56616" algn="l" defTabSz="713232" rtl="0" eaLnBrk="1" latinLnBrk="0" hangingPunct="1">
                      <a:defRPr sz="1404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713232" algn="l" defTabSz="713232" rtl="0" eaLnBrk="1" latinLnBrk="0" hangingPunct="1">
                      <a:defRPr sz="1404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69848" algn="l" defTabSz="713232" rtl="0" eaLnBrk="1" latinLnBrk="0" hangingPunct="1">
                      <a:defRPr sz="1404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426464" algn="l" defTabSz="713232" rtl="0" eaLnBrk="1" latinLnBrk="0" hangingPunct="1">
                      <a:defRPr sz="1404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783080" algn="l" defTabSz="713232" rtl="0" eaLnBrk="1" latinLnBrk="0" hangingPunct="1">
                      <a:defRPr sz="1404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139696" algn="l" defTabSz="713232" rtl="0" eaLnBrk="1" latinLnBrk="0" hangingPunct="1">
                      <a:defRPr sz="1404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496312" algn="l" defTabSz="713232" rtl="0" eaLnBrk="1" latinLnBrk="0" hangingPunct="1">
                      <a:defRPr sz="1404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852928" algn="l" defTabSz="713232" rtl="0" eaLnBrk="1" latinLnBrk="0" hangingPunct="1">
                      <a:defRPr sz="1404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smtClean="0">
                              <a:latin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sz="2800" b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</m:acc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13" name="TextBox 17">
                    <a:extLst>
                      <a:ext uri="{FF2B5EF4-FFF2-40B4-BE49-F238E27FC236}">
                        <a16:creationId xmlns:a16="http://schemas.microsoft.com/office/drawing/2014/main" id="{F3703B18-E7B0-4BC0-A96B-DC36800652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986" y="3164788"/>
                    <a:ext cx="1739259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10A28E-848B-4EF7-B756-5541B76DB0A2}"/>
                </a:ext>
              </a:extLst>
            </p:cNvPr>
            <p:cNvSpPr txBox="1"/>
            <p:nvPr/>
          </p:nvSpPr>
          <p:spPr>
            <a:xfrm>
              <a:off x="4532234" y="3746122"/>
              <a:ext cx="3297936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00B050"/>
                  </a:solidFill>
                </a:rPr>
                <a:t>(Q = 1 if A = 1 or B = 0)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2EEE4A-63D3-4AF3-9DE2-9C07F832B5D3}"/>
              </a:ext>
            </a:extLst>
          </p:cNvPr>
          <p:cNvSpPr txBox="1"/>
          <p:nvPr/>
        </p:nvSpPr>
        <p:spPr>
          <a:xfrm>
            <a:off x="4532234" y="4557647"/>
            <a:ext cx="375542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2060"/>
                </a:solidFill>
              </a:rPr>
              <a:t>Karnaugh maps are a strategy to help find simplified Boolean expressions.</a:t>
            </a:r>
          </a:p>
        </p:txBody>
      </p:sp>
    </p:spTree>
    <p:extLst>
      <p:ext uri="{BB962C8B-B14F-4D97-AF65-F5344CB8AC3E}">
        <p14:creationId xmlns:p14="http://schemas.microsoft.com/office/powerpoint/2010/main" val="26112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#6: Karnaugh Maps and Grey Codes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3515A-AD24-4DDB-BD00-B3C04B25447F}"/>
              </a:ext>
            </a:extLst>
          </p:cNvPr>
          <p:cNvSpPr txBox="1"/>
          <p:nvPr/>
        </p:nvSpPr>
        <p:spPr>
          <a:xfrm>
            <a:off x="542260" y="838200"/>
            <a:ext cx="77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Karnaugh Maps start by sequencing the truth table according to the Grey codes: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8C077-F2F1-4562-A9C3-9C93AE556C1A}"/>
              </a:ext>
            </a:extLst>
          </p:cNvPr>
          <p:cNvSpPr txBox="1"/>
          <p:nvPr/>
        </p:nvSpPr>
        <p:spPr>
          <a:xfrm>
            <a:off x="542260" y="1880616"/>
            <a:ext cx="7748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Binary codes of a fixed width, sequenced so that only one bit changes on each line: 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BB44929-83F4-4176-AD7B-E58E5BAA82BF}"/>
              </a:ext>
            </a:extLst>
          </p:cNvPr>
          <p:cNvSpPr txBox="1"/>
          <p:nvPr/>
        </p:nvSpPr>
        <p:spPr>
          <a:xfrm>
            <a:off x="1152002" y="2930671"/>
            <a:ext cx="106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4684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#6: Karnaugh Maps and Grey Codes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3515A-AD24-4DDB-BD00-B3C04B25447F}"/>
              </a:ext>
            </a:extLst>
          </p:cNvPr>
          <p:cNvSpPr txBox="1"/>
          <p:nvPr/>
        </p:nvSpPr>
        <p:spPr>
          <a:xfrm>
            <a:off x="542260" y="838200"/>
            <a:ext cx="77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Grey Code </a:t>
            </a:r>
            <a:r>
              <a:rPr lang="en-US" sz="2600" dirty="0" err="1"/>
              <a:t>bitstrings</a:t>
            </a:r>
            <a:r>
              <a:rPr lang="en-US" sz="2600" dirty="0"/>
              <a:t> map onto the different available inputs, and their status as negated or not:  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BB44929-83F4-4176-AD7B-E58E5BAA82BF}"/>
              </a:ext>
            </a:extLst>
          </p:cNvPr>
          <p:cNvSpPr txBox="1"/>
          <p:nvPr/>
        </p:nvSpPr>
        <p:spPr>
          <a:xfrm>
            <a:off x="737474" y="2014954"/>
            <a:ext cx="106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</a:p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4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4287A-AB88-4B24-85A2-C537C9428019}"/>
              </a:ext>
            </a:extLst>
          </p:cNvPr>
          <p:cNvSpPr txBox="1"/>
          <p:nvPr/>
        </p:nvSpPr>
        <p:spPr>
          <a:xfrm>
            <a:off x="1718930" y="2112490"/>
            <a:ext cx="230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!A,!B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755AF-5332-472A-9712-0A4E84C036FE}"/>
              </a:ext>
            </a:extLst>
          </p:cNvPr>
          <p:cNvSpPr txBox="1"/>
          <p:nvPr/>
        </p:nvSpPr>
        <p:spPr>
          <a:xfrm>
            <a:off x="1718930" y="2713393"/>
            <a:ext cx="230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!A,B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9B51B-DD7A-4692-AAFB-AAA2D0144E74}"/>
              </a:ext>
            </a:extLst>
          </p:cNvPr>
          <p:cNvSpPr txBox="1"/>
          <p:nvPr/>
        </p:nvSpPr>
        <p:spPr>
          <a:xfrm>
            <a:off x="1718930" y="3314296"/>
            <a:ext cx="230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A,B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E15CB-067B-45F7-80E4-49A42C6BCCE0}"/>
              </a:ext>
            </a:extLst>
          </p:cNvPr>
          <p:cNvSpPr txBox="1"/>
          <p:nvPr/>
        </p:nvSpPr>
        <p:spPr>
          <a:xfrm>
            <a:off x="1718930" y="3915200"/>
            <a:ext cx="230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A,!B</a:t>
            </a:r>
          </a:p>
        </p:txBody>
      </p:sp>
    </p:spTree>
    <p:extLst>
      <p:ext uri="{BB962C8B-B14F-4D97-AF65-F5344CB8AC3E}">
        <p14:creationId xmlns:p14="http://schemas.microsoft.com/office/powerpoint/2010/main" val="89000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#6: Tables for Karnaugh Maps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3515A-AD24-4DDB-BD00-B3C04B25447F}"/>
              </a:ext>
            </a:extLst>
          </p:cNvPr>
          <p:cNvSpPr txBox="1"/>
          <p:nvPr/>
        </p:nvSpPr>
        <p:spPr>
          <a:xfrm>
            <a:off x="646176" y="838200"/>
            <a:ext cx="77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To draw the Karnaugh Maps, rearrange the Truth Table into a row-column format.  </a:t>
            </a: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43081953-5A6F-4AE4-8AB0-9E46A56B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24" y="1920120"/>
            <a:ext cx="1752600" cy="2590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FBA466-C701-4E96-97A3-9AD5D5BE2CB1}"/>
              </a:ext>
            </a:extLst>
          </p:cNvPr>
          <p:cNvSpPr txBox="1"/>
          <p:nvPr/>
        </p:nvSpPr>
        <p:spPr>
          <a:xfrm>
            <a:off x="705896" y="4510920"/>
            <a:ext cx="78958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One input variable appears along the rows, the other appears along the columns, and both are ordered according to Grey Codes (here, just 1 bit long).</a:t>
            </a:r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584F3A7B-4810-49E5-9786-ADE8F89F3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46" y="2733112"/>
            <a:ext cx="762000" cy="743787"/>
          </a:xfrm>
          <a:prstGeom prst="rect">
            <a:avLst/>
          </a:prstGeom>
        </p:spPr>
      </p:pic>
      <p:pic>
        <p:nvPicPr>
          <p:cNvPr id="14" name="table">
            <a:extLst>
              <a:ext uri="{FF2B5EF4-FFF2-40B4-BE49-F238E27FC236}">
                <a16:creationId xmlns:a16="http://schemas.microsoft.com/office/drawing/2014/main" id="{038C7C72-417A-4009-8700-5BD3FF5F9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946" y="2733112"/>
            <a:ext cx="762000" cy="743787"/>
          </a:xfrm>
          <a:prstGeom prst="rect">
            <a:avLst/>
          </a:prstGeom>
        </p:spPr>
      </p:pic>
      <p:pic>
        <p:nvPicPr>
          <p:cNvPr id="15" name="table">
            <a:extLst>
              <a:ext uri="{FF2B5EF4-FFF2-40B4-BE49-F238E27FC236}">
                <a16:creationId xmlns:a16="http://schemas.microsoft.com/office/drawing/2014/main" id="{2CC63638-37D2-4F31-BDAD-88E75B87B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946" y="3477853"/>
            <a:ext cx="762000" cy="743787"/>
          </a:xfrm>
          <a:prstGeom prst="rect">
            <a:avLst/>
          </a:prstGeom>
        </p:spPr>
      </p:pic>
      <p:pic>
        <p:nvPicPr>
          <p:cNvPr id="17" name="table">
            <a:extLst>
              <a:ext uri="{FF2B5EF4-FFF2-40B4-BE49-F238E27FC236}">
                <a16:creationId xmlns:a16="http://schemas.microsoft.com/office/drawing/2014/main" id="{24DEA462-8836-4674-AA15-A21FA78C8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946" y="3477853"/>
            <a:ext cx="762000" cy="743787"/>
          </a:xfrm>
          <a:prstGeom prst="rect">
            <a:avLst/>
          </a:prstGeom>
        </p:spPr>
      </p:pic>
      <p:pic>
        <p:nvPicPr>
          <p:cNvPr id="20" name="table">
            <a:extLst>
              <a:ext uri="{FF2B5EF4-FFF2-40B4-BE49-F238E27FC236}">
                <a16:creationId xmlns:a16="http://schemas.microsoft.com/office/drawing/2014/main" id="{706C8838-FC91-47B7-89C5-100E78727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946" y="2146179"/>
            <a:ext cx="1524000" cy="586933"/>
          </a:xfrm>
          <a:prstGeom prst="rect">
            <a:avLst/>
          </a:prstGeom>
        </p:spPr>
      </p:pic>
      <p:pic>
        <p:nvPicPr>
          <p:cNvPr id="21" name="table">
            <a:extLst>
              <a:ext uri="{FF2B5EF4-FFF2-40B4-BE49-F238E27FC236}">
                <a16:creationId xmlns:a16="http://schemas.microsoft.com/office/drawing/2014/main" id="{1116A274-B68F-4B35-A979-DE7137894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546" y="2733112"/>
            <a:ext cx="533400" cy="1487574"/>
          </a:xfrm>
          <a:prstGeom prst="rect">
            <a:avLst/>
          </a:prstGeom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C28C976C-30CE-49E7-87C0-9ACF5684D2CE}"/>
              </a:ext>
            </a:extLst>
          </p:cNvPr>
          <p:cNvSpPr txBox="1"/>
          <p:nvPr/>
        </p:nvSpPr>
        <p:spPr>
          <a:xfrm>
            <a:off x="4313346" y="2925684"/>
            <a:ext cx="5334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8FCBEAB1-CDFF-4716-B0F9-47AC9777EE59}"/>
              </a:ext>
            </a:extLst>
          </p:cNvPr>
          <p:cNvSpPr txBox="1"/>
          <p:nvPr/>
        </p:nvSpPr>
        <p:spPr>
          <a:xfrm>
            <a:off x="4313346" y="3645932"/>
            <a:ext cx="5334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E5DA85-2EDC-4682-87E1-CB2E95E92B2F}"/>
              </a:ext>
            </a:extLst>
          </p:cNvPr>
          <p:cNvSpPr txBox="1"/>
          <p:nvPr/>
        </p:nvSpPr>
        <p:spPr>
          <a:xfrm>
            <a:off x="5430946" y="1730752"/>
            <a:ext cx="5334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</a:p>
        </p:txBody>
      </p:sp>
      <p:sp>
        <p:nvSpPr>
          <p:cNvPr id="30" name="TextBox 32">
            <a:extLst>
              <a:ext uri="{FF2B5EF4-FFF2-40B4-BE49-F238E27FC236}">
                <a16:creationId xmlns:a16="http://schemas.microsoft.com/office/drawing/2014/main" id="{80C8BD40-621F-4275-BA73-42C622177E2D}"/>
              </a:ext>
            </a:extLst>
          </p:cNvPr>
          <p:cNvSpPr txBox="1"/>
          <p:nvPr/>
        </p:nvSpPr>
        <p:spPr>
          <a:xfrm>
            <a:off x="6142146" y="1730752"/>
            <a:ext cx="5334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2800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#6: Tables for Karnaugh Maps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3515A-AD24-4DDB-BD00-B3C04B25447F}"/>
              </a:ext>
            </a:extLst>
          </p:cNvPr>
          <p:cNvSpPr txBox="1"/>
          <p:nvPr/>
        </p:nvSpPr>
        <p:spPr>
          <a:xfrm>
            <a:off x="420340" y="679704"/>
            <a:ext cx="77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 the lab, you will need to transform a truth table with four input variables into a row-column format: </a:t>
            </a:r>
          </a:p>
        </p:txBody>
      </p:sp>
      <p:pic>
        <p:nvPicPr>
          <p:cNvPr id="4" name="Picture 3" descr="Lab 6: Minimization and Registers - Mozilla Firefox">
            <a:extLst>
              <a:ext uri="{FF2B5EF4-FFF2-40B4-BE49-F238E27FC236}">
                <a16:creationId xmlns:a16="http://schemas.microsoft.com/office/drawing/2014/main" id="{F03CFA04-E6EE-400D-B10C-0608DB481F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t="28543" r="66197" b="19559"/>
          <a:stretch/>
        </p:blipFill>
        <p:spPr>
          <a:xfrm>
            <a:off x="755904" y="1702052"/>
            <a:ext cx="2377440" cy="440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E43CBB-1BF6-4064-86AA-27DADA99BC42}"/>
              </a:ext>
            </a:extLst>
          </p:cNvPr>
          <p:cNvSpPr txBox="1"/>
          <p:nvPr/>
        </p:nvSpPr>
        <p:spPr>
          <a:xfrm>
            <a:off x="3840480" y="1853184"/>
            <a:ext cx="42184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To rearrange: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Use four rows and four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 and B can be represented along the columns.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Order according to Grey Codes (!A!B, !AB, AB, A!B)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 and D can be represented down the rows.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Again, order according to Grey Codes</a:t>
            </a:r>
          </a:p>
        </p:txBody>
      </p:sp>
    </p:spTree>
    <p:extLst>
      <p:ext uri="{BB962C8B-B14F-4D97-AF65-F5344CB8AC3E}">
        <p14:creationId xmlns:p14="http://schemas.microsoft.com/office/powerpoint/2010/main" val="157830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#6: Drawing groups of true (1) outputs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3515A-AD24-4DDB-BD00-B3C04B25447F}"/>
              </a:ext>
            </a:extLst>
          </p:cNvPr>
          <p:cNvSpPr txBox="1"/>
          <p:nvPr/>
        </p:nvSpPr>
        <p:spPr>
          <a:xfrm>
            <a:off x="550832" y="838200"/>
            <a:ext cx="7748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Returning to one of the class lecture examples: 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9B73F8A7-9D21-4E1D-94D8-C26387E3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90" y="2447463"/>
            <a:ext cx="3048000" cy="1487574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0A92CB5C-664F-4C89-B884-6B4FD654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0" y="2447463"/>
            <a:ext cx="533400" cy="1487574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68EDB9B3-E266-43F1-8717-D459D1F8CC40}"/>
              </a:ext>
            </a:extLst>
          </p:cNvPr>
          <p:cNvSpPr txBox="1"/>
          <p:nvPr/>
        </p:nvSpPr>
        <p:spPr>
          <a:xfrm>
            <a:off x="1400490" y="1353235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00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B7DE8F5-2CEF-4E21-9D53-56BD698EC339}"/>
              </a:ext>
            </a:extLst>
          </p:cNvPr>
          <p:cNvSpPr txBox="1"/>
          <p:nvPr/>
        </p:nvSpPr>
        <p:spPr>
          <a:xfrm>
            <a:off x="270190" y="2604332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BA4D28A5-146F-4078-BF9D-E1B441506B03}"/>
              </a:ext>
            </a:extLst>
          </p:cNvPr>
          <p:cNvSpPr txBox="1"/>
          <p:nvPr/>
        </p:nvSpPr>
        <p:spPr>
          <a:xfrm>
            <a:off x="2170957" y="1353235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01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E24B9847-DA61-4928-B37C-B3C763AA600C}"/>
              </a:ext>
            </a:extLst>
          </p:cNvPr>
          <p:cNvSpPr txBox="1"/>
          <p:nvPr/>
        </p:nvSpPr>
        <p:spPr>
          <a:xfrm>
            <a:off x="2941424" y="1353235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11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CCA4F44B-5140-4F41-A309-C5130358FCB8}"/>
              </a:ext>
            </a:extLst>
          </p:cNvPr>
          <p:cNvSpPr txBox="1"/>
          <p:nvPr/>
        </p:nvSpPr>
        <p:spPr>
          <a:xfrm>
            <a:off x="3711891" y="1353235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C79A8F2-6D66-4932-854F-5913CC36DD48}"/>
              </a:ext>
            </a:extLst>
          </p:cNvPr>
          <p:cNvSpPr txBox="1"/>
          <p:nvPr/>
        </p:nvSpPr>
        <p:spPr>
          <a:xfrm>
            <a:off x="247971" y="3389150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2800" b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5FCD5-5596-448D-AF71-C5DA33C03109}"/>
              </a:ext>
            </a:extLst>
          </p:cNvPr>
          <p:cNvSpPr/>
          <p:nvPr/>
        </p:nvSpPr>
        <p:spPr>
          <a:xfrm>
            <a:off x="2100351" y="3053420"/>
            <a:ext cx="1527582" cy="720228"/>
          </a:xfrm>
          <a:prstGeom prst="rect">
            <a:avLst/>
          </a:prstGeom>
          <a:noFill/>
          <a:ln w="5715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A3C019-53A3-4811-BD7F-D67F6CDA71B5}"/>
              </a:ext>
            </a:extLst>
          </p:cNvPr>
          <p:cNvSpPr/>
          <p:nvPr/>
        </p:nvSpPr>
        <p:spPr>
          <a:xfrm>
            <a:off x="2882483" y="2408617"/>
            <a:ext cx="765582" cy="1464014"/>
          </a:xfrm>
          <a:prstGeom prst="rect">
            <a:avLst/>
          </a:prstGeom>
          <a:noFill/>
          <a:ln w="57150">
            <a:solidFill>
              <a:srgbClr val="00B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98AA94-0EE4-4E35-A13B-9A53E59CBE1A}"/>
              </a:ext>
            </a:extLst>
          </p:cNvPr>
          <p:cNvSpPr/>
          <p:nvPr/>
        </p:nvSpPr>
        <p:spPr>
          <a:xfrm>
            <a:off x="2899056" y="3053420"/>
            <a:ext cx="1525926" cy="720228"/>
          </a:xfrm>
          <a:prstGeom prst="rect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table">
            <a:extLst>
              <a:ext uri="{FF2B5EF4-FFF2-40B4-BE49-F238E27FC236}">
                <a16:creationId xmlns:a16="http://schemas.microsoft.com/office/drawing/2014/main" id="{63DBD12B-AD97-49BA-83C6-59C58F38A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990" y="1851018"/>
            <a:ext cx="3048000" cy="5869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F72087-1B4A-4062-980E-E4C3FB252AD9}"/>
              </a:ext>
            </a:extLst>
          </p:cNvPr>
          <p:cNvSpPr txBox="1"/>
          <p:nvPr/>
        </p:nvSpPr>
        <p:spPr>
          <a:xfrm>
            <a:off x="5136322" y="1434768"/>
            <a:ext cx="34654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Draw rectangles such that: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All enclosed elements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Length of any side must be a power of 2 (1,2,4,8, </a:t>
            </a:r>
            <a:r>
              <a:rPr lang="en-US" sz="2200" dirty="0" err="1"/>
              <a:t>etc</a:t>
            </a:r>
            <a:r>
              <a:rPr lang="en-US" sz="2200" dirty="0"/>
              <a:t>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Try to make any individual rectangle as large as possible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Wrapping around edges is permitted, and around corners (see left)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Overlapping is permitted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4657E1-8FC9-41DC-930D-717DB0274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49333"/>
              </p:ext>
            </p:extLst>
          </p:nvPr>
        </p:nvGraphicFramePr>
        <p:xfrm>
          <a:off x="217274" y="4801444"/>
          <a:ext cx="4354728" cy="1823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82">
                  <a:extLst>
                    <a:ext uri="{9D8B030D-6E8A-4147-A177-3AD203B41FA5}">
                      <a16:colId xmlns:a16="http://schemas.microsoft.com/office/drawing/2014/main" val="4254474524"/>
                    </a:ext>
                  </a:extLst>
                </a:gridCol>
                <a:gridCol w="1088682">
                  <a:extLst>
                    <a:ext uri="{9D8B030D-6E8A-4147-A177-3AD203B41FA5}">
                      <a16:colId xmlns:a16="http://schemas.microsoft.com/office/drawing/2014/main" val="3712680549"/>
                    </a:ext>
                  </a:extLst>
                </a:gridCol>
                <a:gridCol w="1088682">
                  <a:extLst>
                    <a:ext uri="{9D8B030D-6E8A-4147-A177-3AD203B41FA5}">
                      <a16:colId xmlns:a16="http://schemas.microsoft.com/office/drawing/2014/main" val="2886171413"/>
                    </a:ext>
                  </a:extLst>
                </a:gridCol>
                <a:gridCol w="1088682">
                  <a:extLst>
                    <a:ext uri="{9D8B030D-6E8A-4147-A177-3AD203B41FA5}">
                      <a16:colId xmlns:a16="http://schemas.microsoft.com/office/drawing/2014/main" val="1880517266"/>
                    </a:ext>
                  </a:extLst>
                </a:gridCol>
              </a:tblGrid>
              <a:tr h="4559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818907"/>
                  </a:ext>
                </a:extLst>
              </a:tr>
              <a:tr h="4559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98581"/>
                  </a:ext>
                </a:extLst>
              </a:tr>
              <a:tr h="4559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49434"/>
                  </a:ext>
                </a:extLst>
              </a:tr>
              <a:tr h="4559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00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38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#6: Use rectangles to define a “sum of products” Boolean expression</a:t>
            </a:r>
            <a:endParaRPr lang="en-US" sz="3000" dirty="0">
              <a:solidFill>
                <a:srgbClr val="C00000"/>
              </a:solidFill>
            </a:endParaRP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9B73F8A7-9D21-4E1D-94D8-C26387E3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90" y="2447463"/>
            <a:ext cx="3048000" cy="1487574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0A92CB5C-664F-4C89-B884-6B4FD654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90" y="2447463"/>
            <a:ext cx="533400" cy="1487574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68EDB9B3-E266-43F1-8717-D459D1F8CC40}"/>
              </a:ext>
            </a:extLst>
          </p:cNvPr>
          <p:cNvSpPr txBox="1"/>
          <p:nvPr/>
        </p:nvSpPr>
        <p:spPr>
          <a:xfrm>
            <a:off x="1400490" y="1353235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00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FB7DE8F5-2CEF-4E21-9D53-56BD698EC339}"/>
              </a:ext>
            </a:extLst>
          </p:cNvPr>
          <p:cNvSpPr txBox="1"/>
          <p:nvPr/>
        </p:nvSpPr>
        <p:spPr>
          <a:xfrm>
            <a:off x="270190" y="2604332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sz="2800" b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BA4D28A5-146F-4078-BF9D-E1B441506B03}"/>
              </a:ext>
            </a:extLst>
          </p:cNvPr>
          <p:cNvSpPr txBox="1"/>
          <p:nvPr/>
        </p:nvSpPr>
        <p:spPr>
          <a:xfrm>
            <a:off x="2170957" y="1353235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01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E24B9847-DA61-4928-B37C-B3C763AA600C}"/>
              </a:ext>
            </a:extLst>
          </p:cNvPr>
          <p:cNvSpPr txBox="1"/>
          <p:nvPr/>
        </p:nvSpPr>
        <p:spPr>
          <a:xfrm>
            <a:off x="2941424" y="1353235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11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CCA4F44B-5140-4F41-A309-C5130358FCB8}"/>
              </a:ext>
            </a:extLst>
          </p:cNvPr>
          <p:cNvSpPr txBox="1"/>
          <p:nvPr/>
        </p:nvSpPr>
        <p:spPr>
          <a:xfrm>
            <a:off x="3711891" y="1353235"/>
            <a:ext cx="6477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10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C79A8F2-6D66-4932-854F-5913CC36DD48}"/>
              </a:ext>
            </a:extLst>
          </p:cNvPr>
          <p:cNvSpPr txBox="1"/>
          <p:nvPr/>
        </p:nvSpPr>
        <p:spPr>
          <a:xfrm>
            <a:off x="247971" y="3389150"/>
            <a:ext cx="68580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sz="2800" b="1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5FCD5-5596-448D-AF71-C5DA33C03109}"/>
              </a:ext>
            </a:extLst>
          </p:cNvPr>
          <p:cNvSpPr/>
          <p:nvPr/>
        </p:nvSpPr>
        <p:spPr>
          <a:xfrm>
            <a:off x="2100351" y="3053420"/>
            <a:ext cx="1527582" cy="720228"/>
          </a:xfrm>
          <a:prstGeom prst="rect">
            <a:avLst/>
          </a:prstGeom>
          <a:noFill/>
          <a:ln w="57150">
            <a:solidFill>
              <a:srgbClr val="0070C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A3C019-53A3-4811-BD7F-D67F6CDA71B5}"/>
              </a:ext>
            </a:extLst>
          </p:cNvPr>
          <p:cNvSpPr/>
          <p:nvPr/>
        </p:nvSpPr>
        <p:spPr>
          <a:xfrm>
            <a:off x="2882483" y="2408617"/>
            <a:ext cx="765582" cy="1464014"/>
          </a:xfrm>
          <a:prstGeom prst="rect">
            <a:avLst/>
          </a:prstGeom>
          <a:noFill/>
          <a:ln w="57150">
            <a:solidFill>
              <a:srgbClr val="00B05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98AA94-0EE4-4E35-A13B-9A53E59CBE1A}"/>
              </a:ext>
            </a:extLst>
          </p:cNvPr>
          <p:cNvSpPr/>
          <p:nvPr/>
        </p:nvSpPr>
        <p:spPr>
          <a:xfrm>
            <a:off x="2899056" y="3053420"/>
            <a:ext cx="1525926" cy="720228"/>
          </a:xfrm>
          <a:prstGeom prst="rect">
            <a:avLst/>
          </a:prstGeom>
          <a:noFill/>
          <a:ln w="57150"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table">
            <a:extLst>
              <a:ext uri="{FF2B5EF4-FFF2-40B4-BE49-F238E27FC236}">
                <a16:creationId xmlns:a16="http://schemas.microsoft.com/office/drawing/2014/main" id="{63DBD12B-AD97-49BA-83C6-59C58F38A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990" y="1851018"/>
            <a:ext cx="3048000" cy="586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485D9711-50C8-4388-8325-05485AC3DB56}"/>
                  </a:ext>
                </a:extLst>
              </p:cNvPr>
              <p:cNvSpPr txBox="1"/>
              <p:nvPr/>
            </p:nvSpPr>
            <p:spPr>
              <a:xfrm>
                <a:off x="1648144" y="4229486"/>
                <a:ext cx="45716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3200" b="1" dirty="0">
                    <a:solidFill>
                      <a:schemeClr val="tx1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3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485D9711-50C8-4388-8325-05485AC3D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144" y="4229486"/>
                <a:ext cx="4571636" cy="492443"/>
              </a:xfrm>
              <a:prstGeom prst="rect">
                <a:avLst/>
              </a:prstGeom>
              <a:blipFill>
                <a:blip r:embed="rId6"/>
                <a:stretch>
                  <a:fillRect l="-3333" t="-24691" b="-49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3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</a:rPr>
              <a:t>Lab #6: The “sum of products” expression maps onto a circuit that may be built with logic gates</a:t>
            </a:r>
            <a:endParaRPr lang="en-US" sz="3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485D9711-50C8-4388-8325-05485AC3DB56}"/>
                  </a:ext>
                </a:extLst>
              </p:cNvPr>
              <p:cNvSpPr txBox="1"/>
              <p:nvPr/>
            </p:nvSpPr>
            <p:spPr>
              <a:xfrm>
                <a:off x="1599376" y="1364366"/>
                <a:ext cx="45716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sz="3200" b="1" dirty="0">
                    <a:solidFill>
                      <a:schemeClr val="tx1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32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485D9711-50C8-4388-8325-05485AC3D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376" y="1364366"/>
                <a:ext cx="4571636" cy="492443"/>
              </a:xfrm>
              <a:prstGeom prst="rect">
                <a:avLst/>
              </a:prstGeom>
              <a:blipFill>
                <a:blip r:embed="rId3"/>
                <a:stretch>
                  <a:fillRect l="-3333" t="-24691" b="-49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BA9D3A-7562-4247-8270-B9260F8A8172}"/>
              </a:ext>
            </a:extLst>
          </p:cNvPr>
          <p:cNvCxnSpPr/>
          <p:nvPr/>
        </p:nvCxnSpPr>
        <p:spPr>
          <a:xfrm flipV="1">
            <a:off x="3255264" y="1856809"/>
            <a:ext cx="353568" cy="585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BCA600-B7A7-4342-BA2A-F3436F8442F9}"/>
              </a:ext>
            </a:extLst>
          </p:cNvPr>
          <p:cNvSpPr txBox="1"/>
          <p:nvPr/>
        </p:nvSpPr>
        <p:spPr>
          <a:xfrm>
            <a:off x="2267712" y="2584704"/>
            <a:ext cx="245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products with AND gates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B775F-5300-424D-9519-AB344551E37E}"/>
              </a:ext>
            </a:extLst>
          </p:cNvPr>
          <p:cNvCxnSpPr>
            <a:cxnSpLocks/>
          </p:cNvCxnSpPr>
          <p:nvPr/>
        </p:nvCxnSpPr>
        <p:spPr>
          <a:xfrm flipH="1" flipV="1">
            <a:off x="4366672" y="1957633"/>
            <a:ext cx="703264" cy="1111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AE04F0-F5B1-400C-A58E-00407CC4E217}"/>
              </a:ext>
            </a:extLst>
          </p:cNvPr>
          <p:cNvCxnSpPr>
            <a:cxnSpLocks/>
          </p:cNvCxnSpPr>
          <p:nvPr/>
        </p:nvCxnSpPr>
        <p:spPr>
          <a:xfrm flipH="1" flipV="1">
            <a:off x="5264720" y="1886293"/>
            <a:ext cx="703264" cy="1111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60E6C4-7D03-4221-AB46-00C35C3853F0}"/>
              </a:ext>
            </a:extLst>
          </p:cNvPr>
          <p:cNvSpPr txBox="1"/>
          <p:nvPr/>
        </p:nvSpPr>
        <p:spPr>
          <a:xfrm>
            <a:off x="4572000" y="3098581"/>
            <a:ext cx="2450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the outputs of the AND gates with an OR gate</a:t>
            </a:r>
          </a:p>
        </p:txBody>
      </p:sp>
    </p:spTree>
    <p:extLst>
      <p:ext uri="{BB962C8B-B14F-4D97-AF65-F5344CB8AC3E}">
        <p14:creationId xmlns:p14="http://schemas.microsoft.com/office/powerpoint/2010/main" val="317630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2916</TotalTime>
  <Words>769</Words>
  <Application>Microsoft Office PowerPoint</Application>
  <PresentationFormat>On-screen Show (4:3)</PresentationFormat>
  <Paragraphs>120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239</cp:revision>
  <dcterms:created xsi:type="dcterms:W3CDTF">2016-10-06T23:04:54Z</dcterms:created>
  <dcterms:modified xsi:type="dcterms:W3CDTF">2018-03-16T04:48:20Z</dcterms:modified>
</cp:coreProperties>
</file>