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8" r:id="rId2"/>
    <p:sldId id="259" r:id="rId3"/>
    <p:sldId id="281" r:id="rId4"/>
    <p:sldId id="260" r:id="rId5"/>
    <p:sldId id="26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94711" autoAdjust="0"/>
  </p:normalViewPr>
  <p:slideViewPr>
    <p:cSldViewPr snapToGrid="0" showGuides="1">
      <p:cViewPr varScale="1">
        <p:scale>
          <a:sx n="86" d="100"/>
          <a:sy n="86" d="100"/>
        </p:scale>
        <p:origin x="1620" y="96"/>
      </p:cViewPr>
      <p:guideLst>
        <p:guide orient="horz" pos="528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J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JB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forms/BNZMgUdqvoV6KSd5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 #1: 1/22/18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Overview of the recitation</a:t>
            </a:r>
          </a:p>
          <a:p>
            <a:pPr marL="457200" indent="-457200">
              <a:buAutoNum type="arabicPeriod"/>
            </a:pPr>
            <a:r>
              <a:rPr lang="en-US" sz="2400" dirty="0"/>
              <a:t>Review of Lab #1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https://github.com/kc13/CS447JB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 Highlights: Running a </a:t>
            </a:r>
            <a:r>
              <a:rPr lang="en-US" sz="2800" dirty="0" err="1">
                <a:solidFill>
                  <a:srgbClr val="002060"/>
                </a:solidFill>
              </a:rPr>
              <a:t>syscall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F0C7F9-5856-45E7-924B-0E62D8886592}"/>
              </a:ext>
            </a:extLst>
          </p:cNvPr>
          <p:cNvSpPr txBox="1"/>
          <p:nvPr/>
        </p:nvSpPr>
        <p:spPr>
          <a:xfrm>
            <a:off x="401445" y="838200"/>
            <a:ext cx="73423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Syscall</a:t>
            </a:r>
            <a:r>
              <a:rPr lang="en-US" sz="2400" dirty="0"/>
              <a:t> = System call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use them in Mars whenever we want to simulate an operation that would require the operating system’s help.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Most typical </a:t>
            </a:r>
            <a:r>
              <a:rPr lang="en-US" sz="2400" dirty="0" err="1"/>
              <a:t>syscalls</a:t>
            </a:r>
            <a:r>
              <a:rPr lang="en-US" sz="2400" dirty="0"/>
              <a:t>: 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198071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 Highlights: Running a </a:t>
            </a:r>
            <a:r>
              <a:rPr lang="en-US" sz="2800" dirty="0" err="1">
                <a:solidFill>
                  <a:srgbClr val="002060"/>
                </a:solidFill>
              </a:rPr>
              <a:t>syscall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F0C7F9-5856-45E7-924B-0E62D8886592}"/>
              </a:ext>
            </a:extLst>
          </p:cNvPr>
          <p:cNvSpPr txBox="1"/>
          <p:nvPr/>
        </p:nvSpPr>
        <p:spPr>
          <a:xfrm>
            <a:off x="401445" y="838200"/>
            <a:ext cx="73423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Syscall</a:t>
            </a:r>
            <a:r>
              <a:rPr lang="en-US" sz="2400" dirty="0"/>
              <a:t> = System call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use them in Mars whenever we want to simulate an operation that would require the operating system’s help.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Most typical </a:t>
            </a:r>
            <a:r>
              <a:rPr lang="en-US" sz="2400" dirty="0" err="1"/>
              <a:t>syscalls</a:t>
            </a:r>
            <a:r>
              <a:rPr lang="en-US" sz="2400" dirty="0"/>
              <a:t>: Input and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a sense, you can think of them as functions that you did not write yourself.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They will often require a “code” (to select the </a:t>
            </a:r>
            <a:r>
              <a:rPr lang="en-US" sz="2400" dirty="0" err="1"/>
              <a:t>syscall</a:t>
            </a:r>
            <a:r>
              <a:rPr lang="en-US" sz="2400" dirty="0"/>
              <a:t> you want) and an “argument” (analogous to a function argument)</a:t>
            </a:r>
          </a:p>
        </p:txBody>
      </p:sp>
    </p:spTree>
    <p:extLst>
      <p:ext uri="{BB962C8B-B14F-4D97-AF65-F5344CB8AC3E}">
        <p14:creationId xmlns:p14="http://schemas.microsoft.com/office/powerpoint/2010/main" val="257645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05479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 Highlights: Typical procedure for running a </a:t>
            </a:r>
            <a:r>
              <a:rPr lang="en-US" sz="2800" dirty="0" err="1">
                <a:solidFill>
                  <a:srgbClr val="002060"/>
                </a:solidFill>
              </a:rPr>
              <a:t>syscall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4" name="Picture 3" descr="MARS 4.5 Help">
            <a:extLst>
              <a:ext uri="{FF2B5EF4-FFF2-40B4-BE49-F238E27FC236}">
                <a16:creationId xmlns:a16="http://schemas.microsoft.com/office/drawing/2014/main" id="{11AD8CA7-65DE-41DB-AB48-49E84B6900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44" b="49162"/>
          <a:stretch/>
        </p:blipFill>
        <p:spPr>
          <a:xfrm>
            <a:off x="181605" y="838200"/>
            <a:ext cx="7621064" cy="1377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666A00-54AD-4942-8796-27F7FC408D60}"/>
              </a:ext>
            </a:extLst>
          </p:cNvPr>
          <p:cNvSpPr txBox="1"/>
          <p:nvPr/>
        </p:nvSpPr>
        <p:spPr>
          <a:xfrm>
            <a:off x="457200" y="2754350"/>
            <a:ext cx="7621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Find the service you wish to use in the “</a:t>
            </a:r>
            <a:r>
              <a:rPr lang="en-US" sz="2000" dirty="0" err="1"/>
              <a:t>syscalls</a:t>
            </a:r>
            <a:r>
              <a:rPr lang="en-US" sz="2000" dirty="0"/>
              <a:t>” table.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Make note of the code and any required argument.</a:t>
            </a:r>
          </a:p>
        </p:txBody>
      </p:sp>
    </p:spTree>
    <p:extLst>
      <p:ext uri="{BB962C8B-B14F-4D97-AF65-F5344CB8AC3E}">
        <p14:creationId xmlns:p14="http://schemas.microsoft.com/office/powerpoint/2010/main" val="4175034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05479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 Highlights: Typical procedure for running a </a:t>
            </a:r>
            <a:r>
              <a:rPr lang="en-US" sz="2800" dirty="0" err="1">
                <a:solidFill>
                  <a:srgbClr val="002060"/>
                </a:solidFill>
              </a:rPr>
              <a:t>syscall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 descr="cs0447_2184_lab1.md - Mozilla Firefox">
            <a:extLst>
              <a:ext uri="{FF2B5EF4-FFF2-40B4-BE49-F238E27FC236}">
                <a16:creationId xmlns:a16="http://schemas.microsoft.com/office/drawing/2014/main" id="{1071509B-8ED7-42F0-8E81-A9A86D2007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t="17492" r="18172" b="64510"/>
          <a:stretch/>
        </p:blipFill>
        <p:spPr>
          <a:xfrm>
            <a:off x="0" y="635620"/>
            <a:ext cx="8686800" cy="13237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7D3A8D-1BC0-4A13-B673-FBB9F191EA05}"/>
              </a:ext>
            </a:extLst>
          </p:cNvPr>
          <p:cNvSpPr txBox="1"/>
          <p:nvPr/>
        </p:nvSpPr>
        <p:spPr>
          <a:xfrm>
            <a:off x="379141" y="2413337"/>
            <a:ext cx="76210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You communicate the required values to the system service by placing them in registers: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syscall</a:t>
            </a:r>
            <a:r>
              <a:rPr lang="en-US" sz="2000" dirty="0"/>
              <a:t> service code is placed in v0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If there is just one argument, it is usually placed in the a0 register (but be sure to confirm with the </a:t>
            </a:r>
            <a:r>
              <a:rPr lang="en-US" sz="2000" dirty="0" err="1"/>
              <a:t>syscall</a:t>
            </a:r>
            <a:r>
              <a:rPr lang="en-US" sz="2000" dirty="0"/>
              <a:t> table).</a:t>
            </a:r>
          </a:p>
          <a:p>
            <a:pPr lvl="1"/>
            <a:endParaRPr lang="en-US" sz="2000" dirty="0"/>
          </a:p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Once the values are in the registers, you can invoke a “</a:t>
            </a:r>
            <a:r>
              <a:rPr lang="en-US" sz="2000" dirty="0" err="1"/>
              <a:t>syscall</a:t>
            </a:r>
            <a:r>
              <a:rPr lang="en-US" sz="2000" dirty="0"/>
              <a:t>.”</a:t>
            </a:r>
          </a:p>
          <a:p>
            <a:pPr marL="457200" indent="-457200">
              <a:buFont typeface="+mj-lt"/>
              <a:buAutoNum type="arabicPeriod" startAt="4"/>
            </a:pPr>
            <a:endParaRPr lang="en-US" sz="2000" dirty="0"/>
          </a:p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The lab instructions will walk you through a specific example, in which you print the integer “1234.”</a:t>
            </a:r>
          </a:p>
        </p:txBody>
      </p:sp>
    </p:spTree>
    <p:extLst>
      <p:ext uri="{BB962C8B-B14F-4D97-AF65-F5344CB8AC3E}">
        <p14:creationId xmlns:p14="http://schemas.microsoft.com/office/powerpoint/2010/main" val="1470613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05479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 Highlights: Writing a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585F7D-BE50-435B-89CE-03BC2EB21DAB}"/>
              </a:ext>
            </a:extLst>
          </p:cNvPr>
          <p:cNvSpPr txBox="1"/>
          <p:nvPr/>
        </p:nvSpPr>
        <p:spPr>
          <a:xfrm>
            <a:off x="468351" y="747132"/>
            <a:ext cx="8006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We’re going to create the MIPS analogue of a function, so that the function can handle our “print integer” </a:t>
            </a:r>
            <a:r>
              <a:rPr lang="en-US" sz="2200" dirty="0" err="1"/>
              <a:t>syscall</a:t>
            </a:r>
            <a:r>
              <a:rPr lang="en-US" sz="2200" dirty="0"/>
              <a:t> for us.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111A3-34C1-4A49-96A8-8E688A8D1288}"/>
              </a:ext>
            </a:extLst>
          </p:cNvPr>
          <p:cNvSpPr txBox="1"/>
          <p:nvPr/>
        </p:nvSpPr>
        <p:spPr>
          <a:xfrm>
            <a:off x="669073" y="1828800"/>
            <a:ext cx="780585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This process will make a lot more sense after functions are discussed in lecture.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Java, the analogous function would look something like this: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printInt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4006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05479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 Highlights: Writing a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111A3-34C1-4A49-96A8-8E688A8D1288}"/>
              </a:ext>
            </a:extLst>
          </p:cNvPr>
          <p:cNvSpPr txBox="1"/>
          <p:nvPr/>
        </p:nvSpPr>
        <p:spPr>
          <a:xfrm>
            <a:off x="457199" y="838200"/>
            <a:ext cx="78058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printInt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17F5F-5680-4510-895A-4D3DDB55E9EA}"/>
              </a:ext>
            </a:extLst>
          </p:cNvPr>
          <p:cNvSpPr txBox="1"/>
          <p:nvPr/>
        </p:nvSpPr>
        <p:spPr>
          <a:xfrm>
            <a:off x="702526" y="2261176"/>
            <a:ext cx="76497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lab will explain how to write the equivalent in MIPS.</a:t>
            </a:r>
          </a:p>
          <a:p>
            <a:endParaRPr lang="en-US" sz="2400" dirty="0"/>
          </a:p>
          <a:p>
            <a:r>
              <a:rPr lang="en-US" sz="2400" dirty="0"/>
              <a:t>A few comments: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Your function will expect to find the integer to print in the register a0.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will end your function with “</a:t>
            </a:r>
            <a:r>
              <a:rPr lang="en-US" sz="2400" dirty="0" err="1"/>
              <a:t>jr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”.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jr</a:t>
            </a:r>
            <a:r>
              <a:rPr lang="en-US" sz="2400" dirty="0">
                <a:solidFill>
                  <a:srgbClr val="002060"/>
                </a:solidFill>
              </a:rPr>
              <a:t> = jump register (see Help/Basic Instructions)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“</a:t>
            </a:r>
            <a:r>
              <a:rPr lang="en-US" sz="2400" dirty="0" err="1">
                <a:solidFill>
                  <a:srgbClr val="002060"/>
                </a:solidFill>
              </a:rPr>
              <a:t>ra</a:t>
            </a:r>
            <a:r>
              <a:rPr lang="en-US" sz="2400" dirty="0">
                <a:solidFill>
                  <a:srgbClr val="002060"/>
                </a:solidFill>
              </a:rPr>
              <a:t>” is a register that holds the return address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In other words, it tells the program to return to the spot where it left off in the main method, when the function was originally called</a:t>
            </a:r>
          </a:p>
        </p:txBody>
      </p:sp>
    </p:spTree>
    <p:extLst>
      <p:ext uri="{BB962C8B-B14F-4D97-AF65-F5344CB8AC3E}">
        <p14:creationId xmlns:p14="http://schemas.microsoft.com/office/powerpoint/2010/main" val="1417200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05479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 Highlights: Calling a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54A3C6-B421-45D7-8AF2-D163AAAF6ECF}"/>
              </a:ext>
            </a:extLst>
          </p:cNvPr>
          <p:cNvSpPr txBox="1"/>
          <p:nvPr/>
        </p:nvSpPr>
        <p:spPr>
          <a:xfrm>
            <a:off x="0" y="688855"/>
            <a:ext cx="7649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the equivalent of 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9A0A99-BCD0-4457-A169-70D75B17020E}"/>
              </a:ext>
            </a:extLst>
          </p:cNvPr>
          <p:cNvSpPr txBox="1"/>
          <p:nvPr/>
        </p:nvSpPr>
        <p:spPr>
          <a:xfrm>
            <a:off x="390291" y="1377710"/>
            <a:ext cx="78058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main (String[] 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	</a:t>
            </a:r>
          </a:p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1234;</a:t>
            </a:r>
          </a:p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printInt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9920B4-D9CE-4804-A1D1-FDB15C704BE7}"/>
              </a:ext>
            </a:extLst>
          </p:cNvPr>
          <p:cNvSpPr txBox="1"/>
          <p:nvPr/>
        </p:nvSpPr>
        <p:spPr>
          <a:xfrm>
            <a:off x="390291" y="3051450"/>
            <a:ext cx="76497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lab will show you how to call a function with “</a:t>
            </a:r>
            <a:r>
              <a:rPr lang="en-US" sz="2400" dirty="0" err="1"/>
              <a:t>jal</a:t>
            </a:r>
            <a:r>
              <a:rPr lang="en-US" sz="2400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jal</a:t>
            </a:r>
            <a:r>
              <a:rPr lang="en-US" sz="2400" dirty="0"/>
              <a:t> = jump and link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will “jump” to the code located at the provided function label.  “Link” will place the return address (the line after the </a:t>
            </a:r>
            <a:r>
              <a:rPr lang="en-US" sz="2400" dirty="0" err="1"/>
              <a:t>jal</a:t>
            </a:r>
            <a:r>
              <a:rPr lang="en-US" sz="2400" dirty="0"/>
              <a:t> command) in the </a:t>
            </a:r>
            <a:r>
              <a:rPr lang="en-US" sz="2400" dirty="0" err="1"/>
              <a:t>ra</a:t>
            </a:r>
            <a:r>
              <a:rPr lang="en-US" sz="2400" dirty="0"/>
              <a:t> register.</a:t>
            </a:r>
          </a:p>
        </p:txBody>
      </p:sp>
    </p:spTree>
    <p:extLst>
      <p:ext uri="{BB962C8B-B14F-4D97-AF65-F5344CB8AC3E}">
        <p14:creationId xmlns:p14="http://schemas.microsoft.com/office/powerpoint/2010/main" val="4231827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05479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 Highlights: Writing a newline 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9920B4-D9CE-4804-A1D1-FDB15C704BE7}"/>
              </a:ext>
            </a:extLst>
          </p:cNvPr>
          <p:cNvSpPr txBox="1"/>
          <p:nvPr/>
        </p:nvSpPr>
        <p:spPr>
          <a:xfrm>
            <a:off x="334535" y="838200"/>
            <a:ext cx="76497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will be a process similar to what you did for printing an integer, except it will not be necessary for the user to supply an argument (since it will always print a newline character)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Newline character = ‘\n’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Be sure to use single quotes and the “print character” </a:t>
            </a:r>
            <a:r>
              <a:rPr lang="en-US" sz="2400" dirty="0" err="1"/>
              <a:t>syscall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29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Contact info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4" y="709246"/>
            <a:ext cx="8429905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TA</a:t>
            </a:r>
            <a:r>
              <a:rPr lang="en-US" sz="2400" dirty="0"/>
              <a:t>: Karin Cox</a:t>
            </a:r>
          </a:p>
          <a:p>
            <a:endParaRPr lang="en-US" sz="2400" u="sng" dirty="0"/>
          </a:p>
          <a:p>
            <a:r>
              <a:rPr lang="en-US" sz="2400" u="sng" dirty="0"/>
              <a:t>Email</a:t>
            </a:r>
            <a:r>
              <a:rPr lang="en-US" sz="2400" dirty="0"/>
              <a:t>: kmc51@pitt.edu</a:t>
            </a:r>
            <a:endParaRPr lang="en-US" sz="2400" u="sng" dirty="0"/>
          </a:p>
          <a:p>
            <a:endParaRPr lang="en-US" sz="2400" u="sng" dirty="0"/>
          </a:p>
          <a:p>
            <a:r>
              <a:rPr lang="en-US" sz="2400" u="sng" dirty="0"/>
              <a:t>Office</a:t>
            </a:r>
            <a:r>
              <a:rPr lang="en-US" sz="2400" dirty="0"/>
              <a:t>: 6150 </a:t>
            </a:r>
            <a:r>
              <a:rPr lang="en-US" sz="2400" dirty="0" err="1"/>
              <a:t>Sennott</a:t>
            </a:r>
            <a:r>
              <a:rPr lang="en-US" sz="2400" dirty="0"/>
              <a:t> Square</a:t>
            </a:r>
          </a:p>
          <a:p>
            <a:endParaRPr lang="en-US" sz="2400" dirty="0"/>
          </a:p>
          <a:p>
            <a:r>
              <a:rPr lang="en-US" sz="2400" u="sng" dirty="0"/>
              <a:t>Office hours</a:t>
            </a:r>
            <a:r>
              <a:rPr lang="en-US" sz="2400" dirty="0"/>
              <a:t>: </a:t>
            </a:r>
            <a:r>
              <a:rPr lang="pl-PL" sz="2400" dirty="0"/>
              <a:t>M </a:t>
            </a:r>
            <a:r>
              <a:rPr lang="en-US" sz="2400" dirty="0"/>
              <a:t>11:00-12:00 PM; M 1:00-3:00 PM; </a:t>
            </a:r>
            <a:r>
              <a:rPr lang="pl-PL" sz="2400" dirty="0"/>
              <a:t>F</a:t>
            </a:r>
            <a:r>
              <a:rPr lang="en-US" sz="2400" dirty="0"/>
              <a:t> 3:00-4:00 PM</a:t>
            </a:r>
          </a:p>
        </p:txBody>
      </p:sp>
    </p:spTree>
    <p:extLst>
      <p:ext uri="{BB962C8B-B14F-4D97-AF65-F5344CB8AC3E}">
        <p14:creationId xmlns:p14="http://schemas.microsoft.com/office/powerpoint/2010/main" val="306787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Recitation format</a:t>
            </a:r>
            <a:r>
              <a:rPr lang="en-US" sz="2800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4" y="709246"/>
            <a:ext cx="8263209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Attendance is optional.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Emphasis will be placed on allowing time for questions / help with labs.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Aspects of the lab will be highlighted at the start of the recitation.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In-depth presentations can be prepared on request.</a:t>
            </a:r>
          </a:p>
        </p:txBody>
      </p:sp>
    </p:spTree>
    <p:extLst>
      <p:ext uri="{BB962C8B-B14F-4D97-AF65-F5344CB8AC3E}">
        <p14:creationId xmlns:p14="http://schemas.microsoft.com/office/powerpoint/2010/main" val="137608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Where to access recitation slides (optional):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5" y="709246"/>
            <a:ext cx="8201594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 err="1"/>
              <a:t>Github</a:t>
            </a:r>
            <a:r>
              <a:rPr lang="en-US" sz="2400" u="sng" dirty="0"/>
              <a:t> repository</a:t>
            </a:r>
            <a:r>
              <a:rPr lang="en-US" sz="2400" dirty="0"/>
              <a:t>:</a:t>
            </a:r>
          </a:p>
          <a:p>
            <a:r>
              <a:rPr lang="en-US" sz="2400" dirty="0">
                <a:hlinkClick r:id="rId2"/>
              </a:rPr>
              <a:t>https://github.com/kc13/CS447JB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This repository will include recitation slides, and possibly other helpful material.   Use of this information is optional.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This repository is independent of the </a:t>
            </a:r>
            <a:r>
              <a:rPr lang="en-US" sz="2400" dirty="0" err="1">
                <a:sym typeface="Wingdings" panose="05000000000000000000" pitchFamily="2" charset="2"/>
              </a:rPr>
              <a:t>Github</a:t>
            </a:r>
            <a:r>
              <a:rPr lang="en-US" sz="2400" dirty="0">
                <a:sym typeface="Wingdings" panose="05000000000000000000" pitchFamily="2" charset="2"/>
              </a:rPr>
              <a:t> “</a:t>
            </a:r>
            <a:r>
              <a:rPr lang="en-US" sz="2400" dirty="0" err="1">
                <a:sym typeface="Wingdings" panose="05000000000000000000" pitchFamily="2" charset="2"/>
              </a:rPr>
              <a:t>Gists</a:t>
            </a:r>
            <a:r>
              <a:rPr lang="en-US" sz="2400" dirty="0">
                <a:sym typeface="Wingdings" panose="05000000000000000000" pitchFamily="2" charset="2"/>
              </a:rPr>
              <a:t>” used for the lab instructions. </a:t>
            </a:r>
          </a:p>
          <a:p>
            <a:endParaRPr lang="en-US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8188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Questionnaire (also optional):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4" y="709246"/>
            <a:ext cx="8263209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Google form</a:t>
            </a:r>
            <a:r>
              <a:rPr lang="en-US" sz="2400" dirty="0"/>
              <a:t>:</a:t>
            </a:r>
          </a:p>
          <a:p>
            <a:r>
              <a:rPr lang="en-US" sz="2400" dirty="0">
                <a:hlinkClick r:id="rId2"/>
              </a:rPr>
              <a:t>https://goo.gl/forms/BNZMgUdqvoV6KSd52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Single, open ended question, where you can share your thoughts on what you might like to see in this recitation.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Responses will be monitored over the next three weeks.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912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Textbook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4" y="709246"/>
            <a:ext cx="8263209" cy="30469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Computer Organization and Design</a:t>
            </a:r>
            <a:r>
              <a:rPr lang="en-US" sz="2400" dirty="0"/>
              <a:t> (Patterson and Hennessy)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 required for this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you would find it helpful, note that the 4</a:t>
            </a:r>
            <a:r>
              <a:rPr lang="en-US" sz="2400" baseline="30000" dirty="0"/>
              <a:t>th</a:t>
            </a:r>
            <a:r>
              <a:rPr lang="en-US" sz="2400" dirty="0"/>
              <a:t> edition is available as an eBook, through the library.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Look for the book with the green cover, published in 2012.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The 2017 book is the ARM edition (not MIPS)</a:t>
            </a:r>
          </a:p>
        </p:txBody>
      </p:sp>
    </p:spTree>
    <p:extLst>
      <p:ext uri="{BB962C8B-B14F-4D97-AF65-F5344CB8AC3E}">
        <p14:creationId xmlns:p14="http://schemas.microsoft.com/office/powerpoint/2010/main" val="164907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 Highlights: Preparing MARS</a:t>
            </a:r>
          </a:p>
        </p:txBody>
      </p:sp>
      <p:pic>
        <p:nvPicPr>
          <p:cNvPr id="7" name="Picture 6" descr="cs0447_2184_lab1.md - Mozilla Firefox">
            <a:extLst>
              <a:ext uri="{FF2B5EF4-FFF2-40B4-BE49-F238E27FC236}">
                <a16:creationId xmlns:a16="http://schemas.microsoft.com/office/drawing/2014/main" id="{B6A861D3-464E-448A-9BB5-FCFAB6A06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1" r="17317" b="46738"/>
          <a:stretch/>
        </p:blipFill>
        <p:spPr>
          <a:xfrm>
            <a:off x="267628" y="701639"/>
            <a:ext cx="7772400" cy="35117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C61167-FD1D-4D90-977A-59137732256A}"/>
              </a:ext>
            </a:extLst>
          </p:cNvPr>
          <p:cNvSpPr txBox="1"/>
          <p:nvPr/>
        </p:nvSpPr>
        <p:spPr>
          <a:xfrm>
            <a:off x="546410" y="4391763"/>
            <a:ext cx="685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modified version (with the correct settings) will be important for this class.  This MARS version is different from the version on the lab machines.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Be sure to confirm the settings, as instructed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If you’re using the lab machines, you can save the .jar file to the desktop and click on it.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230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 Highlights: Creating the “main” function</a:t>
            </a:r>
          </a:p>
        </p:txBody>
      </p:sp>
      <p:pic>
        <p:nvPicPr>
          <p:cNvPr id="10" name="Picture 9" descr="cs0447_2184_lab1.md - Mozilla Firefox">
            <a:extLst>
              <a:ext uri="{FF2B5EF4-FFF2-40B4-BE49-F238E27FC236}">
                <a16:creationId xmlns:a16="http://schemas.microsoft.com/office/drawing/2014/main" id="{AA0C30BE-6AF6-43F8-8537-3C5E3B2DA4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6" t="53487" r="19269" b="24466"/>
          <a:stretch/>
        </p:blipFill>
        <p:spPr>
          <a:xfrm>
            <a:off x="111512" y="838200"/>
            <a:ext cx="8686800" cy="1653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91298D-63E2-482D-805E-375F482E27DB}"/>
              </a:ext>
            </a:extLst>
          </p:cNvPr>
          <p:cNvSpPr txBox="1"/>
          <p:nvPr/>
        </p:nvSpPr>
        <p:spPr>
          <a:xfrm>
            <a:off x="836341" y="2810107"/>
            <a:ext cx="647885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Be sure to type “.</a:t>
            </a:r>
            <a:r>
              <a:rPr lang="en-US" sz="2200" dirty="0" err="1"/>
              <a:t>globl</a:t>
            </a:r>
            <a:r>
              <a:rPr lang="en-US" sz="2200" dirty="0"/>
              <a:t>” (not .global)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you are curious what this means: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“.</a:t>
            </a:r>
            <a:r>
              <a:rPr lang="en-US" dirty="0" err="1"/>
              <a:t>globl</a:t>
            </a:r>
            <a:r>
              <a:rPr lang="en-US" dirty="0"/>
              <a:t>” is a MIPS directive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Using this will make the “main” label visible to other files (see “Directives” tab under “Help”)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prepared our MARS settings to jump to the global “main” label when the program starts.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732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 Highlights: Running an assembled program</a:t>
            </a:r>
          </a:p>
        </p:txBody>
      </p:sp>
      <p:pic>
        <p:nvPicPr>
          <p:cNvPr id="3" name="Picture 2" descr="C:\Users\Karin\Google Drive\CS\CS447JB\kmc51_lab1.asm  - MARS 4.5 (Modified by Jarrett Billingsley for CS0447)">
            <a:extLst>
              <a:ext uri="{FF2B5EF4-FFF2-40B4-BE49-F238E27FC236}">
                <a16:creationId xmlns:a16="http://schemas.microsoft.com/office/drawing/2014/main" id="{4BC03CD1-6BED-477B-8176-3CE7DCFD41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7" r="34166" b="87007"/>
          <a:stretch/>
        </p:blipFill>
        <p:spPr>
          <a:xfrm>
            <a:off x="401444" y="681112"/>
            <a:ext cx="8138160" cy="7073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E97653-74D7-478F-B566-AB57234D6778}"/>
              </a:ext>
            </a:extLst>
          </p:cNvPr>
          <p:cNvSpPr txBox="1"/>
          <p:nvPr/>
        </p:nvSpPr>
        <p:spPr>
          <a:xfrm>
            <a:off x="802888" y="1784195"/>
            <a:ext cx="695836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Wrench: assemble</a:t>
            </a:r>
          </a:p>
          <a:p>
            <a:endParaRPr lang="en-US" sz="2200" dirty="0"/>
          </a:p>
          <a:p>
            <a:r>
              <a:rPr lang="en-US" sz="2200" dirty="0"/>
              <a:t>Green arrow button: Run to completion</a:t>
            </a:r>
          </a:p>
          <a:p>
            <a:endParaRPr lang="en-US" sz="2200" dirty="0"/>
          </a:p>
          <a:p>
            <a:r>
              <a:rPr lang="en-US" sz="2200" dirty="0"/>
              <a:t>Make note of the other green arrow buttons: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with the “1” subscript allows you to step through instructions 1 at a time (very helpful for debugging)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Other buttons will allow you to move through the program backwards.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23486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1728</TotalTime>
  <Words>1061</Words>
  <Application>Microsoft Office PowerPoint</Application>
  <PresentationFormat>On-screen Show (4:3)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138</cp:revision>
  <dcterms:created xsi:type="dcterms:W3CDTF">2016-10-06T23:04:54Z</dcterms:created>
  <dcterms:modified xsi:type="dcterms:W3CDTF">2018-01-22T00:32:23Z</dcterms:modified>
</cp:coreProperties>
</file>