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8" r:id="rId2"/>
    <p:sldId id="267" r:id="rId3"/>
    <p:sldId id="269" r:id="rId4"/>
    <p:sldId id="270" r:id="rId5"/>
    <p:sldId id="271" r:id="rId6"/>
    <p:sldId id="264" r:id="rId7"/>
    <p:sldId id="261" r:id="rId8"/>
    <p:sldId id="263" r:id="rId9"/>
    <p:sldId id="260" r:id="rId10"/>
    <p:sldId id="265" r:id="rId11"/>
    <p:sldId id="266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7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1" autoAdjust="0"/>
    <p:restoredTop sz="91505" autoAdjust="0"/>
  </p:normalViewPr>
  <p:slideViewPr>
    <p:cSldViewPr snapToGrid="0" showGuides="1">
      <p:cViewPr varScale="1">
        <p:scale>
          <a:sx n="66" d="100"/>
          <a:sy n="66" d="100"/>
        </p:scale>
        <p:origin x="1662" y="72"/>
      </p:cViewPr>
      <p:guideLst>
        <p:guide orient="horz" pos="528"/>
        <p:guide pos="3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80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94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28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45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11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59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62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02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04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27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19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62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J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CS447 Recitation #4: 2/11/18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504" y="1731390"/>
            <a:ext cx="3467519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  <a:r>
              <a:rPr lang="en-US" sz="2400" dirty="0"/>
              <a:t>Pre-exam Review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61212" y="66556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https://github.com/kc13/CS447JB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Endianness</a:t>
            </a:r>
            <a:endParaRPr lang="en-US" sz="2200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3A90EC-1850-47C6-997E-AEBE8834801E}"/>
              </a:ext>
            </a:extLst>
          </p:cNvPr>
          <p:cNvGraphicFramePr>
            <a:graphicFrameLocks noGrp="1"/>
          </p:cNvGraphicFramePr>
          <p:nvPr/>
        </p:nvGraphicFramePr>
        <p:xfrm>
          <a:off x="572527" y="838200"/>
          <a:ext cx="252901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4866">
                  <a:extLst>
                    <a:ext uri="{9D8B030D-6E8A-4147-A177-3AD203B41FA5}">
                      <a16:colId xmlns:a16="http://schemas.microsoft.com/office/drawing/2014/main" val="118280764"/>
                    </a:ext>
                  </a:extLst>
                </a:gridCol>
                <a:gridCol w="2014151">
                  <a:extLst>
                    <a:ext uri="{9D8B030D-6E8A-4147-A177-3AD203B41FA5}">
                      <a16:colId xmlns:a16="http://schemas.microsoft.com/office/drawing/2014/main" val="3336482113"/>
                    </a:ext>
                  </a:extLst>
                </a:gridCol>
              </a:tblGrid>
              <a:tr h="431091">
                <a:tc>
                  <a:txBody>
                    <a:bodyPr/>
                    <a:lstStyle/>
                    <a:p>
                      <a:r>
                        <a:rPr lang="en-US" sz="2600" b="0" dirty="0">
                          <a:solidFill>
                            <a:schemeClr val="tx1"/>
                          </a:solidFill>
                        </a:rPr>
                        <a:t>t0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</a:t>
                      </a:r>
                      <a:r>
                        <a:rPr lang="en-US" sz="26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r>
                        <a:rPr lang="en-US" sz="2600" b="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  <a:r>
                        <a:rPr lang="en-US" sz="26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  <a:r>
                        <a:rPr lang="en-US" sz="26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39123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268371-A0F4-4B3F-A4A1-9DF369CEF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139240"/>
              </p:ext>
            </p:extLst>
          </p:nvPr>
        </p:nvGraphicFramePr>
        <p:xfrm>
          <a:off x="510741" y="3546389"/>
          <a:ext cx="2825583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4751">
                  <a:extLst>
                    <a:ext uri="{9D8B030D-6E8A-4147-A177-3AD203B41FA5}">
                      <a16:colId xmlns:a16="http://schemas.microsoft.com/office/drawing/2014/main" val="2627881347"/>
                    </a:ext>
                  </a:extLst>
                </a:gridCol>
                <a:gridCol w="790832">
                  <a:extLst>
                    <a:ext uri="{9D8B030D-6E8A-4147-A177-3AD203B41FA5}">
                      <a16:colId xmlns:a16="http://schemas.microsoft.com/office/drawing/2014/main" val="2050941427"/>
                    </a:ext>
                  </a:extLst>
                </a:gridCol>
              </a:tblGrid>
              <a:tr h="704335">
                <a:tc>
                  <a:txBody>
                    <a:bodyPr/>
                    <a:lstStyle/>
                    <a:p>
                      <a:r>
                        <a:rPr lang="en-US" sz="2200" dirty="0"/>
                        <a:t>Memory addresses (as 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097545"/>
                  </a:ext>
                </a:extLst>
              </a:tr>
              <a:tr h="383991"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177667"/>
                  </a:ext>
                </a:extLst>
              </a:tr>
              <a:tr h="378731"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FFC000"/>
                          </a:solidFill>
                        </a:rPr>
                        <a:t>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348369"/>
                  </a:ext>
                </a:extLst>
              </a:tr>
              <a:tr h="383991"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B050"/>
                          </a:solidFill>
                        </a:rPr>
                        <a:t>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45553"/>
                  </a:ext>
                </a:extLst>
              </a:tr>
              <a:tr h="383991"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70C0"/>
                          </a:solidFill>
                        </a:rPr>
                        <a:t>2c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72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2CED3B-36AC-4FE7-AD4E-B91694B3C54A}"/>
              </a:ext>
            </a:extLst>
          </p:cNvPr>
          <p:cNvSpPr txBox="1"/>
          <p:nvPr/>
        </p:nvSpPr>
        <p:spPr>
          <a:xfrm>
            <a:off x="3820297" y="847740"/>
            <a:ext cx="45699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Example</a:t>
            </a:r>
            <a:r>
              <a:rPr lang="en-US" sz="2400" dirty="0"/>
              <a:t>: Assume we want to place the value in t0 into memory, starting at byte address 4.   How would the layout of this value appear in the memory of a </a:t>
            </a:r>
            <a:r>
              <a:rPr lang="en-US" sz="2400" dirty="0">
                <a:solidFill>
                  <a:srgbClr val="FF0000"/>
                </a:solidFill>
              </a:rPr>
              <a:t>Big</a:t>
            </a:r>
            <a:r>
              <a:rPr lang="en-US" sz="2400" dirty="0"/>
              <a:t> Endian system?    </a:t>
            </a:r>
          </a:p>
        </p:txBody>
      </p:sp>
    </p:spTree>
    <p:extLst>
      <p:ext uri="{BB962C8B-B14F-4D97-AF65-F5344CB8AC3E}">
        <p14:creationId xmlns:p14="http://schemas.microsoft.com/office/powerpoint/2010/main" val="879703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Tracing/debugging: Stores and loads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E7754-6983-4465-8C5D-A830736C541D}"/>
              </a:ext>
            </a:extLst>
          </p:cNvPr>
          <p:cNvSpPr txBox="1"/>
          <p:nvPr/>
        </p:nvSpPr>
        <p:spPr>
          <a:xfrm>
            <a:off x="321276" y="729049"/>
            <a:ext cx="828046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The following MIPS instructions were run on MARS.  Why was the output of the </a:t>
            </a:r>
            <a:r>
              <a:rPr lang="en-US" sz="2200" dirty="0" err="1"/>
              <a:t>syscall</a:t>
            </a:r>
            <a:r>
              <a:rPr lang="en-US" sz="2200" dirty="0"/>
              <a:t> -1?  How can we ensure that t1 contains 255?</a:t>
            </a:r>
          </a:p>
        </p:txBody>
      </p:sp>
      <p:pic>
        <p:nvPicPr>
          <p:cNvPr id="11" name="Picture 10" descr="C:\Users\Karin\Google Drive\CS\CS447JB\mips1.asm  - MARS 4.5 (Modified by Jarrett Billingsley for CS0447)">
            <a:extLst>
              <a:ext uri="{FF2B5EF4-FFF2-40B4-BE49-F238E27FC236}">
                <a16:creationId xmlns:a16="http://schemas.microsoft.com/office/drawing/2014/main" id="{1B5DF14A-DCA4-4565-8CB9-7819284695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" t="12253" r="87398" b="49859"/>
          <a:stretch/>
        </p:blipFill>
        <p:spPr>
          <a:xfrm>
            <a:off x="222423" y="1704319"/>
            <a:ext cx="2651760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70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Tracing/debugging: Stores and loads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E7754-6983-4465-8C5D-A830736C541D}"/>
              </a:ext>
            </a:extLst>
          </p:cNvPr>
          <p:cNvSpPr txBox="1"/>
          <p:nvPr/>
        </p:nvSpPr>
        <p:spPr>
          <a:xfrm>
            <a:off x="321276" y="729049"/>
            <a:ext cx="828046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The following MIPS instructions were run on MARS.  Why was the output of the </a:t>
            </a:r>
            <a:r>
              <a:rPr lang="en-US" sz="2200" dirty="0" err="1"/>
              <a:t>syscall</a:t>
            </a:r>
            <a:r>
              <a:rPr lang="en-US" sz="2200" dirty="0"/>
              <a:t> -1?  How can we ensure that t1 contains 255?</a:t>
            </a:r>
          </a:p>
        </p:txBody>
      </p:sp>
      <p:pic>
        <p:nvPicPr>
          <p:cNvPr id="11" name="Picture 10" descr="C:\Users\Karin\Google Drive\CS\CS447JB\mips1.asm  - MARS 4.5 (Modified by Jarrett Billingsley for CS0447)">
            <a:extLst>
              <a:ext uri="{FF2B5EF4-FFF2-40B4-BE49-F238E27FC236}">
                <a16:creationId xmlns:a16="http://schemas.microsoft.com/office/drawing/2014/main" id="{1B5DF14A-DCA4-4565-8CB9-7819284695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" t="12253" r="87398" b="49859"/>
          <a:stretch/>
        </p:blipFill>
        <p:spPr>
          <a:xfrm>
            <a:off x="222423" y="1704319"/>
            <a:ext cx="2651760" cy="462027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5D4D8F4-3498-4EB2-B531-9443929F7242}"/>
              </a:ext>
            </a:extLst>
          </p:cNvPr>
          <p:cNvCxnSpPr>
            <a:cxnSpLocks/>
          </p:cNvCxnSpPr>
          <p:nvPr/>
        </p:nvCxnSpPr>
        <p:spPr>
          <a:xfrm flipV="1">
            <a:off x="1743540" y="2679589"/>
            <a:ext cx="2111768" cy="176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26B3632-1AA6-483A-B59D-833F4D619200}"/>
              </a:ext>
            </a:extLst>
          </p:cNvPr>
          <p:cNvSpPr txBox="1"/>
          <p:nvPr/>
        </p:nvSpPr>
        <p:spPr>
          <a:xfrm>
            <a:off x="3949013" y="2342520"/>
            <a:ext cx="4065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Byte-length representation is 11111111</a:t>
            </a:r>
            <a:r>
              <a:rPr lang="en-US" baseline="-25000" dirty="0"/>
              <a:t>2</a:t>
            </a:r>
            <a:r>
              <a:rPr lang="en-US" dirty="0"/>
              <a:t>.  The word-length representation is 00000000000000000000000011111111</a:t>
            </a:r>
            <a:r>
              <a:rPr lang="en-US" baseline="-25000" dirty="0"/>
              <a:t>2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11381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Tracing/debugging: Stores and loads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E7754-6983-4465-8C5D-A830736C541D}"/>
              </a:ext>
            </a:extLst>
          </p:cNvPr>
          <p:cNvSpPr txBox="1"/>
          <p:nvPr/>
        </p:nvSpPr>
        <p:spPr>
          <a:xfrm>
            <a:off x="321276" y="729049"/>
            <a:ext cx="828046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The following MIPS instructions were run on MARS.  Why was the output of the </a:t>
            </a:r>
            <a:r>
              <a:rPr lang="en-US" sz="2200" dirty="0" err="1"/>
              <a:t>syscall</a:t>
            </a:r>
            <a:r>
              <a:rPr lang="en-US" sz="2200" dirty="0"/>
              <a:t> -1?  How can we ensure that t1 contains 255?</a:t>
            </a:r>
          </a:p>
        </p:txBody>
      </p:sp>
      <p:pic>
        <p:nvPicPr>
          <p:cNvPr id="11" name="Picture 10" descr="C:\Users\Karin\Google Drive\CS\CS447JB\mips1.asm  - MARS 4.5 (Modified by Jarrett Billingsley for CS0447)">
            <a:extLst>
              <a:ext uri="{FF2B5EF4-FFF2-40B4-BE49-F238E27FC236}">
                <a16:creationId xmlns:a16="http://schemas.microsoft.com/office/drawing/2014/main" id="{1B5DF14A-DCA4-4565-8CB9-7819284695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" t="12253" r="87398" b="49859"/>
          <a:stretch/>
        </p:blipFill>
        <p:spPr>
          <a:xfrm>
            <a:off x="222423" y="1704319"/>
            <a:ext cx="2651760" cy="462027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5D4D8F4-3498-4EB2-B531-9443929F7242}"/>
              </a:ext>
            </a:extLst>
          </p:cNvPr>
          <p:cNvCxnSpPr>
            <a:cxnSpLocks/>
          </p:cNvCxnSpPr>
          <p:nvPr/>
        </p:nvCxnSpPr>
        <p:spPr>
          <a:xfrm flipV="1">
            <a:off x="1743540" y="2679589"/>
            <a:ext cx="2111768" cy="176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689E53-FF8E-42A2-83DE-9C1EFC09EDAD}"/>
              </a:ext>
            </a:extLst>
          </p:cNvPr>
          <p:cNvCxnSpPr>
            <a:cxnSpLocks/>
          </p:cNvCxnSpPr>
          <p:nvPr/>
        </p:nvCxnSpPr>
        <p:spPr>
          <a:xfrm flipV="1">
            <a:off x="1629241" y="3890665"/>
            <a:ext cx="2226067" cy="1008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35769A-AACC-40FF-8D74-F8D23081F8B5}"/>
              </a:ext>
            </a:extLst>
          </p:cNvPr>
          <p:cNvSpPr txBox="1"/>
          <p:nvPr/>
        </p:nvSpPr>
        <p:spPr>
          <a:xfrm>
            <a:off x="3969607" y="3525102"/>
            <a:ext cx="4951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lb</a:t>
            </a:r>
            <a:r>
              <a:rPr lang="en-US" dirty="0"/>
              <a:t> will perform sign extension on 11111111</a:t>
            </a:r>
            <a:r>
              <a:rPr lang="en-US" baseline="-25000" dirty="0"/>
              <a:t>2</a:t>
            </a:r>
            <a:r>
              <a:rPr lang="en-US" dirty="0"/>
              <a:t>, such that t1 = 11111111111111111111111111111111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A8BBE7-0180-461E-94D4-4B045551B789}"/>
              </a:ext>
            </a:extLst>
          </p:cNvPr>
          <p:cNvSpPr txBox="1"/>
          <p:nvPr/>
        </p:nvSpPr>
        <p:spPr>
          <a:xfrm>
            <a:off x="3949013" y="2438622"/>
            <a:ext cx="4065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Byte-length representation is 11111111</a:t>
            </a:r>
            <a:r>
              <a:rPr lang="en-US" baseline="-25000" dirty="0"/>
              <a:t>2</a:t>
            </a:r>
            <a:r>
              <a:rPr lang="en-US" dirty="0"/>
              <a:t>.  The word-length representation is 00000000000000000000000011111111</a:t>
            </a:r>
            <a:r>
              <a:rPr lang="en-US" baseline="-25000" dirty="0"/>
              <a:t>2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21078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Tracing/debugging: Stores and loads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E7754-6983-4465-8C5D-A830736C541D}"/>
              </a:ext>
            </a:extLst>
          </p:cNvPr>
          <p:cNvSpPr txBox="1"/>
          <p:nvPr/>
        </p:nvSpPr>
        <p:spPr>
          <a:xfrm>
            <a:off x="321276" y="729049"/>
            <a:ext cx="828046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The following MIPS instructions were run on MARS.  Why was the output of the </a:t>
            </a:r>
            <a:r>
              <a:rPr lang="en-US" sz="2200" dirty="0" err="1"/>
              <a:t>syscall</a:t>
            </a:r>
            <a:r>
              <a:rPr lang="en-US" sz="2200" dirty="0"/>
              <a:t> -1?  How can we ensure that t1 contains 255?</a:t>
            </a:r>
          </a:p>
        </p:txBody>
      </p:sp>
      <p:pic>
        <p:nvPicPr>
          <p:cNvPr id="11" name="Picture 10" descr="C:\Users\Karin\Google Drive\CS\CS447JB\mips1.asm  - MARS 4.5 (Modified by Jarrett Billingsley for CS0447)">
            <a:extLst>
              <a:ext uri="{FF2B5EF4-FFF2-40B4-BE49-F238E27FC236}">
                <a16:creationId xmlns:a16="http://schemas.microsoft.com/office/drawing/2014/main" id="{1B5DF14A-DCA4-4565-8CB9-7819284695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" t="12253" r="87398" b="49859"/>
          <a:stretch/>
        </p:blipFill>
        <p:spPr>
          <a:xfrm>
            <a:off x="222423" y="1704319"/>
            <a:ext cx="2651760" cy="462027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5D4D8F4-3498-4EB2-B531-9443929F7242}"/>
              </a:ext>
            </a:extLst>
          </p:cNvPr>
          <p:cNvCxnSpPr>
            <a:cxnSpLocks/>
          </p:cNvCxnSpPr>
          <p:nvPr/>
        </p:nvCxnSpPr>
        <p:spPr>
          <a:xfrm flipV="1">
            <a:off x="1743540" y="2679589"/>
            <a:ext cx="2111768" cy="176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689E53-FF8E-42A2-83DE-9C1EFC09EDAD}"/>
              </a:ext>
            </a:extLst>
          </p:cNvPr>
          <p:cNvCxnSpPr>
            <a:cxnSpLocks/>
          </p:cNvCxnSpPr>
          <p:nvPr/>
        </p:nvCxnSpPr>
        <p:spPr>
          <a:xfrm flipV="1">
            <a:off x="1629241" y="3890665"/>
            <a:ext cx="2226067" cy="1008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6DB9ED-1DB0-471F-9372-356713697320}"/>
              </a:ext>
            </a:extLst>
          </p:cNvPr>
          <p:cNvCxnSpPr>
            <a:cxnSpLocks/>
          </p:cNvCxnSpPr>
          <p:nvPr/>
        </p:nvCxnSpPr>
        <p:spPr>
          <a:xfrm flipH="1" flipV="1">
            <a:off x="1743540" y="5009472"/>
            <a:ext cx="2226067" cy="188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42CB789-F91F-425E-8B1D-A17D375DD92A}"/>
              </a:ext>
            </a:extLst>
          </p:cNvPr>
          <p:cNvSpPr txBox="1"/>
          <p:nvPr/>
        </p:nvSpPr>
        <p:spPr>
          <a:xfrm>
            <a:off x="4253811" y="4898876"/>
            <a:ext cx="4178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lb</a:t>
            </a:r>
            <a:r>
              <a:rPr lang="en-US" dirty="0" err="1">
                <a:solidFill>
                  <a:srgbClr val="FF0000"/>
                </a:solidFill>
              </a:rPr>
              <a:t>u</a:t>
            </a:r>
            <a:r>
              <a:rPr lang="en-US" dirty="0"/>
              <a:t> would be more appropriate here.  It would zero-pad the 11111111</a:t>
            </a:r>
            <a:r>
              <a:rPr lang="en-US" baseline="-25000" dirty="0"/>
              <a:t>2</a:t>
            </a:r>
            <a:r>
              <a:rPr lang="en-US" dirty="0"/>
              <a:t> value, resulting in 00000000000000000000000011111111</a:t>
            </a:r>
            <a:r>
              <a:rPr lang="en-US" baseline="-25000" dirty="0"/>
              <a:t>2</a:t>
            </a:r>
            <a:r>
              <a:rPr lang="en-US" dirty="0"/>
              <a:t>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BA68CC-5637-4C74-AD33-6F45125FD215}"/>
              </a:ext>
            </a:extLst>
          </p:cNvPr>
          <p:cNvSpPr txBox="1"/>
          <p:nvPr/>
        </p:nvSpPr>
        <p:spPr>
          <a:xfrm>
            <a:off x="3969607" y="3525102"/>
            <a:ext cx="4951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lb</a:t>
            </a:r>
            <a:r>
              <a:rPr lang="en-US" dirty="0"/>
              <a:t> will perform sign extension on 11111111</a:t>
            </a:r>
            <a:r>
              <a:rPr lang="en-US" baseline="-25000" dirty="0"/>
              <a:t>2</a:t>
            </a:r>
            <a:r>
              <a:rPr lang="en-US" dirty="0"/>
              <a:t>, such that t1 = 11111111111111111111111111111111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72F8AA-909B-49B2-AE9A-BA229BC3E32E}"/>
              </a:ext>
            </a:extLst>
          </p:cNvPr>
          <p:cNvSpPr txBox="1"/>
          <p:nvPr/>
        </p:nvSpPr>
        <p:spPr>
          <a:xfrm>
            <a:off x="3949013" y="2438622"/>
            <a:ext cx="4065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Byte-length representation is 11111111</a:t>
            </a:r>
            <a:r>
              <a:rPr lang="en-US" baseline="-25000" dirty="0"/>
              <a:t>2</a:t>
            </a:r>
            <a:r>
              <a:rPr lang="en-US" dirty="0"/>
              <a:t>.  The word-length representation is 00000000000000000000000011111111</a:t>
            </a:r>
            <a:r>
              <a:rPr lang="en-US" baseline="-25000" dirty="0"/>
              <a:t>2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8635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Tracing/debugging: Branches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2174E5-9729-4F04-B985-FB6D37DC219F}"/>
              </a:ext>
            </a:extLst>
          </p:cNvPr>
          <p:cNvSpPr txBox="1"/>
          <p:nvPr/>
        </p:nvSpPr>
        <p:spPr>
          <a:xfrm>
            <a:off x="222421" y="642551"/>
            <a:ext cx="8513805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Imagine we want to translate the Java code on the left to equivalent MIPS instructions (using registers s0 and s1 for x and y).  What is the error in the instructions on the right?</a:t>
            </a:r>
          </a:p>
        </p:txBody>
      </p:sp>
      <p:pic>
        <p:nvPicPr>
          <p:cNvPr id="6" name="Picture 5" descr="C:\Users\Karin\Google Drive\CS\CS447JB\Example.java - Notepad++">
            <a:extLst>
              <a:ext uri="{FF2B5EF4-FFF2-40B4-BE49-F238E27FC236}">
                <a16:creationId xmlns:a16="http://schemas.microsoft.com/office/drawing/2014/main" id="{871CFA0C-3F61-4A1E-B082-2D908B4122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1" t="47843" r="81884" b="28965"/>
          <a:stretch/>
        </p:blipFill>
        <p:spPr>
          <a:xfrm>
            <a:off x="321275" y="2236574"/>
            <a:ext cx="2834640" cy="2191260"/>
          </a:xfrm>
          <a:prstGeom prst="rect">
            <a:avLst/>
          </a:prstGeom>
        </p:spPr>
      </p:pic>
      <p:pic>
        <p:nvPicPr>
          <p:cNvPr id="15" name="Picture 14" descr="C:\Users\Karin\Google Drive\CS\CS447JB\mips1.asm  - MARS 4.5 (Modified by Jarrett Billingsley for CS0447)">
            <a:extLst>
              <a:ext uri="{FF2B5EF4-FFF2-40B4-BE49-F238E27FC236}">
                <a16:creationId xmlns:a16="http://schemas.microsoft.com/office/drawing/2014/main" id="{F7B93592-F2F9-4BED-8532-42491D5763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" t="49567" r="85946" b="41399"/>
          <a:stretch/>
        </p:blipFill>
        <p:spPr>
          <a:xfrm>
            <a:off x="4300870" y="2471352"/>
            <a:ext cx="4135805" cy="152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38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Tracing/debugging: Branches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2174E5-9729-4F04-B985-FB6D37DC219F}"/>
              </a:ext>
            </a:extLst>
          </p:cNvPr>
          <p:cNvSpPr txBox="1"/>
          <p:nvPr/>
        </p:nvSpPr>
        <p:spPr>
          <a:xfrm>
            <a:off x="222421" y="642551"/>
            <a:ext cx="8513805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Imagine we want to translate the Java code on the left to equivalent MIPS instructions (using registers s0 and s1 for x and y).  What is the error in the instructions on the right?</a:t>
            </a:r>
          </a:p>
        </p:txBody>
      </p:sp>
      <p:pic>
        <p:nvPicPr>
          <p:cNvPr id="6" name="Picture 5" descr="C:\Users\Karin\Google Drive\CS\CS447JB\Example.java - Notepad++">
            <a:extLst>
              <a:ext uri="{FF2B5EF4-FFF2-40B4-BE49-F238E27FC236}">
                <a16:creationId xmlns:a16="http://schemas.microsoft.com/office/drawing/2014/main" id="{871CFA0C-3F61-4A1E-B082-2D908B4122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1" t="47843" r="81884" b="28965"/>
          <a:stretch/>
        </p:blipFill>
        <p:spPr>
          <a:xfrm>
            <a:off x="321275" y="2236574"/>
            <a:ext cx="2834640" cy="2191260"/>
          </a:xfrm>
          <a:prstGeom prst="rect">
            <a:avLst/>
          </a:prstGeom>
        </p:spPr>
      </p:pic>
      <p:pic>
        <p:nvPicPr>
          <p:cNvPr id="15" name="Picture 14" descr="C:\Users\Karin\Google Drive\CS\CS447JB\mips1.asm  - MARS 4.5 (Modified by Jarrett Billingsley for CS0447)">
            <a:extLst>
              <a:ext uri="{FF2B5EF4-FFF2-40B4-BE49-F238E27FC236}">
                <a16:creationId xmlns:a16="http://schemas.microsoft.com/office/drawing/2014/main" id="{F7B93592-F2F9-4BED-8532-42491D5763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" t="49567" r="85946" b="41399"/>
          <a:stretch/>
        </p:blipFill>
        <p:spPr>
          <a:xfrm>
            <a:off x="4300870" y="2471352"/>
            <a:ext cx="4135805" cy="152942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9C070DD-9650-4C31-AEF1-F92056C8504D}"/>
              </a:ext>
            </a:extLst>
          </p:cNvPr>
          <p:cNvCxnSpPr/>
          <p:nvPr/>
        </p:nvCxnSpPr>
        <p:spPr>
          <a:xfrm flipV="1">
            <a:off x="3812778" y="3657601"/>
            <a:ext cx="976184" cy="126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8E93D6B-E673-4DB1-8817-7C24BDC8B4C3}"/>
              </a:ext>
            </a:extLst>
          </p:cNvPr>
          <p:cNvSpPr txBox="1"/>
          <p:nvPr/>
        </p:nvSpPr>
        <p:spPr>
          <a:xfrm>
            <a:off x="2953265" y="4984503"/>
            <a:ext cx="4707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instruction will always be executed.  The program will always read the next instruction in memory, unless told to jump around it.  A label alone does not tell the program to execute the jump.</a:t>
            </a:r>
          </a:p>
        </p:txBody>
      </p:sp>
    </p:spTree>
    <p:extLst>
      <p:ext uri="{BB962C8B-B14F-4D97-AF65-F5344CB8AC3E}">
        <p14:creationId xmlns:p14="http://schemas.microsoft.com/office/powerpoint/2010/main" val="3313108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Tracing/debugging: Branches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2174E5-9729-4F04-B985-FB6D37DC219F}"/>
              </a:ext>
            </a:extLst>
          </p:cNvPr>
          <p:cNvSpPr txBox="1"/>
          <p:nvPr/>
        </p:nvSpPr>
        <p:spPr>
          <a:xfrm>
            <a:off x="222421" y="642551"/>
            <a:ext cx="851380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Correct translation:</a:t>
            </a:r>
          </a:p>
        </p:txBody>
      </p:sp>
      <p:pic>
        <p:nvPicPr>
          <p:cNvPr id="6" name="Picture 5" descr="C:\Users\Karin\Google Drive\CS\CS447JB\Example.java - Notepad++">
            <a:extLst>
              <a:ext uri="{FF2B5EF4-FFF2-40B4-BE49-F238E27FC236}">
                <a16:creationId xmlns:a16="http://schemas.microsoft.com/office/drawing/2014/main" id="{871CFA0C-3F61-4A1E-B082-2D908B4122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1" t="47843" r="81884" b="28965"/>
          <a:stretch/>
        </p:blipFill>
        <p:spPr>
          <a:xfrm>
            <a:off x="321275" y="2236574"/>
            <a:ext cx="2834640" cy="2191260"/>
          </a:xfrm>
          <a:prstGeom prst="rect">
            <a:avLst/>
          </a:prstGeom>
        </p:spPr>
      </p:pic>
      <p:pic>
        <p:nvPicPr>
          <p:cNvPr id="7" name="Picture 6" descr="C:\Users\Karin\Google Drive\CS\CS447JB\mips1.asm  - MARS 4.5 (Modified by Jarrett Billingsley for CS0447)">
            <a:extLst>
              <a:ext uri="{FF2B5EF4-FFF2-40B4-BE49-F238E27FC236}">
                <a16:creationId xmlns:a16="http://schemas.microsoft.com/office/drawing/2014/main" id="{D53E9DB4-F5DF-46FB-A5CF-DC9AA468C2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" t="49100" r="86486" b="38465"/>
          <a:stretch/>
        </p:blipFill>
        <p:spPr>
          <a:xfrm>
            <a:off x="4160005" y="2236574"/>
            <a:ext cx="3840480" cy="20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80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Tracing/debugging: Functions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566187-CA62-4D63-AB27-1B132B30F9F7}"/>
              </a:ext>
            </a:extLst>
          </p:cNvPr>
          <p:cNvSpPr txBox="1"/>
          <p:nvPr/>
        </p:nvSpPr>
        <p:spPr>
          <a:xfrm>
            <a:off x="222421" y="642551"/>
            <a:ext cx="851380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 the following code, the “</a:t>
            </a:r>
            <a:r>
              <a:rPr lang="en-US" sz="2000" dirty="0" err="1"/>
              <a:t>call_print_one</a:t>
            </a:r>
            <a:r>
              <a:rPr lang="en-US" sz="2000" dirty="0"/>
              <a:t>” function does not store and restore the contents of the return address register (</a:t>
            </a:r>
            <a:r>
              <a:rPr lang="en-US" sz="2000" dirty="0" err="1"/>
              <a:t>ra</a:t>
            </a:r>
            <a:r>
              <a:rPr lang="en-US" sz="2000" dirty="0"/>
              <a:t>).  In what sequence are the instructions executed, and where (and why) does the program get stuck?</a:t>
            </a:r>
          </a:p>
        </p:txBody>
      </p:sp>
      <p:pic>
        <p:nvPicPr>
          <p:cNvPr id="3" name="Picture 2" descr="C:\Users\Karin\Google Drive\CS\CS447JB\mips1.asm  - MARS 4.5 (Modified by Jarrett Billingsley for CS0447)">
            <a:extLst>
              <a:ext uri="{FF2B5EF4-FFF2-40B4-BE49-F238E27FC236}">
                <a16:creationId xmlns:a16="http://schemas.microsoft.com/office/drawing/2014/main" id="{CAFA64B7-A538-46F3-BEAF-032AD80C26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" t="11733" r="80946" b="42647"/>
          <a:stretch/>
        </p:blipFill>
        <p:spPr>
          <a:xfrm>
            <a:off x="420127" y="1832807"/>
            <a:ext cx="3474720" cy="471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28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Tracing/debugging: Functions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566187-CA62-4D63-AB27-1B132B30F9F7}"/>
              </a:ext>
            </a:extLst>
          </p:cNvPr>
          <p:cNvSpPr txBox="1"/>
          <p:nvPr/>
        </p:nvSpPr>
        <p:spPr>
          <a:xfrm>
            <a:off x="222421" y="642551"/>
            <a:ext cx="851380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 the following code, the “</a:t>
            </a:r>
            <a:r>
              <a:rPr lang="en-US" sz="2000" dirty="0" err="1"/>
              <a:t>call_print_one</a:t>
            </a:r>
            <a:r>
              <a:rPr lang="en-US" sz="2000" dirty="0"/>
              <a:t>” function does not store and restore the contents of the return address register (</a:t>
            </a:r>
            <a:r>
              <a:rPr lang="en-US" sz="2000" dirty="0" err="1"/>
              <a:t>ra</a:t>
            </a:r>
            <a:r>
              <a:rPr lang="en-US" sz="2000" dirty="0"/>
              <a:t>).  In what sequence are the instructions executed, and where (and why) does the program get stuck?</a:t>
            </a:r>
          </a:p>
        </p:txBody>
      </p:sp>
      <p:pic>
        <p:nvPicPr>
          <p:cNvPr id="3" name="Picture 2" descr="C:\Users\Karin\Google Drive\CS\CS447JB\mips1.asm  - MARS 4.5 (Modified by Jarrett Billingsley for CS0447)">
            <a:extLst>
              <a:ext uri="{FF2B5EF4-FFF2-40B4-BE49-F238E27FC236}">
                <a16:creationId xmlns:a16="http://schemas.microsoft.com/office/drawing/2014/main" id="{CAFA64B7-A538-46F3-BEAF-032AD80C26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" t="11733" r="80946" b="42647"/>
          <a:stretch/>
        </p:blipFill>
        <p:spPr>
          <a:xfrm>
            <a:off x="420127" y="1832807"/>
            <a:ext cx="3474720" cy="4710174"/>
          </a:xfrm>
          <a:prstGeom prst="rect">
            <a:avLst/>
          </a:prstGeom>
        </p:spPr>
      </p:pic>
      <p:sp>
        <p:nvSpPr>
          <p:cNvPr id="2" name="Right Bracket 1">
            <a:extLst>
              <a:ext uri="{FF2B5EF4-FFF2-40B4-BE49-F238E27FC236}">
                <a16:creationId xmlns:a16="http://schemas.microsoft.com/office/drawing/2014/main" id="{6C4B3386-D473-4746-915A-26EB6AFF6BA2}"/>
              </a:ext>
            </a:extLst>
          </p:cNvPr>
          <p:cNvSpPr/>
          <p:nvPr/>
        </p:nvSpPr>
        <p:spPr>
          <a:xfrm>
            <a:off x="2261287" y="5622324"/>
            <a:ext cx="182880" cy="920657"/>
          </a:xfrm>
          <a:prstGeom prst="rightBracket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88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33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Binary to Hexadecimal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7C5C4-25C3-4A0E-A526-CDE29906856C}"/>
              </a:ext>
            </a:extLst>
          </p:cNvPr>
          <p:cNvSpPr txBox="1"/>
          <p:nvPr/>
        </p:nvSpPr>
        <p:spPr>
          <a:xfrm>
            <a:off x="348048" y="811427"/>
            <a:ext cx="75849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/>
              <a:t>Example</a:t>
            </a:r>
            <a:r>
              <a:rPr lang="en-US" sz="2600" dirty="0"/>
              <a:t>: What is 0111101001011110</a:t>
            </a:r>
            <a:r>
              <a:rPr lang="en-US" sz="2600" baseline="-25000" dirty="0"/>
              <a:t>2</a:t>
            </a:r>
            <a:r>
              <a:rPr lang="en-US" sz="2600" dirty="0"/>
              <a:t> in base 16? </a:t>
            </a:r>
          </a:p>
        </p:txBody>
      </p:sp>
    </p:spTree>
    <p:extLst>
      <p:ext uri="{BB962C8B-B14F-4D97-AF65-F5344CB8AC3E}">
        <p14:creationId xmlns:p14="http://schemas.microsoft.com/office/powerpoint/2010/main" val="3024077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Tracing/debugging: Functions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566187-CA62-4D63-AB27-1B132B30F9F7}"/>
              </a:ext>
            </a:extLst>
          </p:cNvPr>
          <p:cNvSpPr txBox="1"/>
          <p:nvPr/>
        </p:nvSpPr>
        <p:spPr>
          <a:xfrm>
            <a:off x="222421" y="642551"/>
            <a:ext cx="851380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 the following code, the “</a:t>
            </a:r>
            <a:r>
              <a:rPr lang="en-US" sz="2000" dirty="0" err="1"/>
              <a:t>call_print_one</a:t>
            </a:r>
            <a:r>
              <a:rPr lang="en-US" sz="2000" dirty="0"/>
              <a:t>” function does not store and restore the contents of the return address register (</a:t>
            </a:r>
            <a:r>
              <a:rPr lang="en-US" sz="2000" dirty="0" err="1"/>
              <a:t>ra</a:t>
            </a:r>
            <a:r>
              <a:rPr lang="en-US" sz="2000" dirty="0"/>
              <a:t>).  In what sequence are the instructions executed, and where (and why) does the program get stuck?</a:t>
            </a:r>
          </a:p>
        </p:txBody>
      </p:sp>
      <p:pic>
        <p:nvPicPr>
          <p:cNvPr id="3" name="Picture 2" descr="C:\Users\Karin\Google Drive\CS\CS447JB\mips1.asm  - MARS 4.5 (Modified by Jarrett Billingsley for CS0447)">
            <a:extLst>
              <a:ext uri="{FF2B5EF4-FFF2-40B4-BE49-F238E27FC236}">
                <a16:creationId xmlns:a16="http://schemas.microsoft.com/office/drawing/2014/main" id="{CAFA64B7-A538-46F3-BEAF-032AD80C26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" t="11733" r="80946" b="42647"/>
          <a:stretch/>
        </p:blipFill>
        <p:spPr>
          <a:xfrm>
            <a:off x="420127" y="1832807"/>
            <a:ext cx="3474720" cy="4710174"/>
          </a:xfrm>
          <a:prstGeom prst="rect">
            <a:avLst/>
          </a:prstGeom>
        </p:spPr>
      </p:pic>
      <p:sp>
        <p:nvSpPr>
          <p:cNvPr id="2" name="Right Bracket 1">
            <a:extLst>
              <a:ext uri="{FF2B5EF4-FFF2-40B4-BE49-F238E27FC236}">
                <a16:creationId xmlns:a16="http://schemas.microsoft.com/office/drawing/2014/main" id="{6C4B3386-D473-4746-915A-26EB6AFF6BA2}"/>
              </a:ext>
            </a:extLst>
          </p:cNvPr>
          <p:cNvSpPr/>
          <p:nvPr/>
        </p:nvSpPr>
        <p:spPr>
          <a:xfrm>
            <a:off x="2066047" y="4547287"/>
            <a:ext cx="182880" cy="920657"/>
          </a:xfrm>
          <a:prstGeom prst="rightBracket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932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Tracing/debugging: Functions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566187-CA62-4D63-AB27-1B132B30F9F7}"/>
              </a:ext>
            </a:extLst>
          </p:cNvPr>
          <p:cNvSpPr txBox="1"/>
          <p:nvPr/>
        </p:nvSpPr>
        <p:spPr>
          <a:xfrm>
            <a:off x="222421" y="642551"/>
            <a:ext cx="851380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 the following code, the “</a:t>
            </a:r>
            <a:r>
              <a:rPr lang="en-US" sz="2000" dirty="0" err="1"/>
              <a:t>call_print_one</a:t>
            </a:r>
            <a:r>
              <a:rPr lang="en-US" sz="2000" dirty="0"/>
              <a:t>” function does not store and restore the contents of the return address register (</a:t>
            </a:r>
            <a:r>
              <a:rPr lang="en-US" sz="2000" dirty="0" err="1"/>
              <a:t>ra</a:t>
            </a:r>
            <a:r>
              <a:rPr lang="en-US" sz="2000" dirty="0"/>
              <a:t>).  In what sequence are the instructions executed, and where (and why) does the program get stuck?</a:t>
            </a:r>
          </a:p>
        </p:txBody>
      </p:sp>
      <p:pic>
        <p:nvPicPr>
          <p:cNvPr id="3" name="Picture 2" descr="C:\Users\Karin\Google Drive\CS\CS447JB\mips1.asm  - MARS 4.5 (Modified by Jarrett Billingsley for CS0447)">
            <a:extLst>
              <a:ext uri="{FF2B5EF4-FFF2-40B4-BE49-F238E27FC236}">
                <a16:creationId xmlns:a16="http://schemas.microsoft.com/office/drawing/2014/main" id="{CAFA64B7-A538-46F3-BEAF-032AD80C26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" t="11733" r="80946" b="42647"/>
          <a:stretch/>
        </p:blipFill>
        <p:spPr>
          <a:xfrm>
            <a:off x="420127" y="1832807"/>
            <a:ext cx="3474720" cy="4710174"/>
          </a:xfrm>
          <a:prstGeom prst="rect">
            <a:avLst/>
          </a:prstGeom>
        </p:spPr>
      </p:pic>
      <p:sp>
        <p:nvSpPr>
          <p:cNvPr id="2" name="Right Bracket 1">
            <a:extLst>
              <a:ext uri="{FF2B5EF4-FFF2-40B4-BE49-F238E27FC236}">
                <a16:creationId xmlns:a16="http://schemas.microsoft.com/office/drawing/2014/main" id="{6C4B3386-D473-4746-915A-26EB6AFF6BA2}"/>
              </a:ext>
            </a:extLst>
          </p:cNvPr>
          <p:cNvSpPr/>
          <p:nvPr/>
        </p:nvSpPr>
        <p:spPr>
          <a:xfrm>
            <a:off x="2473820" y="3113903"/>
            <a:ext cx="145812" cy="1458097"/>
          </a:xfrm>
          <a:prstGeom prst="rightBracket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592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Tracing/debugging: Functions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566187-CA62-4D63-AB27-1B132B30F9F7}"/>
              </a:ext>
            </a:extLst>
          </p:cNvPr>
          <p:cNvSpPr txBox="1"/>
          <p:nvPr/>
        </p:nvSpPr>
        <p:spPr>
          <a:xfrm>
            <a:off x="222421" y="642551"/>
            <a:ext cx="851380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 the following code, the “</a:t>
            </a:r>
            <a:r>
              <a:rPr lang="en-US" sz="2000" dirty="0" err="1"/>
              <a:t>call_print_one</a:t>
            </a:r>
            <a:r>
              <a:rPr lang="en-US" sz="2000" dirty="0"/>
              <a:t>” function does not store and restore the contents of the return address register (</a:t>
            </a:r>
            <a:r>
              <a:rPr lang="en-US" sz="2000" dirty="0" err="1"/>
              <a:t>ra</a:t>
            </a:r>
            <a:r>
              <a:rPr lang="en-US" sz="2000" dirty="0"/>
              <a:t>).  In what sequence are the instructions executed, and where (and why) does the program get stuck?</a:t>
            </a:r>
          </a:p>
        </p:txBody>
      </p:sp>
      <p:pic>
        <p:nvPicPr>
          <p:cNvPr id="3" name="Picture 2" descr="C:\Users\Karin\Google Drive\CS\CS447JB\mips1.asm  - MARS 4.5 (Modified by Jarrett Billingsley for CS0447)">
            <a:extLst>
              <a:ext uri="{FF2B5EF4-FFF2-40B4-BE49-F238E27FC236}">
                <a16:creationId xmlns:a16="http://schemas.microsoft.com/office/drawing/2014/main" id="{CAFA64B7-A538-46F3-BEAF-032AD80C26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" t="11733" r="80946" b="42647"/>
          <a:stretch/>
        </p:blipFill>
        <p:spPr>
          <a:xfrm>
            <a:off x="420127" y="1832807"/>
            <a:ext cx="3474720" cy="4710174"/>
          </a:xfrm>
          <a:prstGeom prst="rect">
            <a:avLst/>
          </a:prstGeom>
        </p:spPr>
      </p:pic>
      <p:sp>
        <p:nvSpPr>
          <p:cNvPr id="2" name="Right Bracket 1">
            <a:extLst>
              <a:ext uri="{FF2B5EF4-FFF2-40B4-BE49-F238E27FC236}">
                <a16:creationId xmlns:a16="http://schemas.microsoft.com/office/drawing/2014/main" id="{6C4B3386-D473-4746-915A-26EB6AFF6BA2}"/>
              </a:ext>
            </a:extLst>
          </p:cNvPr>
          <p:cNvSpPr/>
          <p:nvPr/>
        </p:nvSpPr>
        <p:spPr>
          <a:xfrm>
            <a:off x="1248032" y="5115699"/>
            <a:ext cx="74141" cy="234778"/>
          </a:xfrm>
          <a:prstGeom prst="rightBracket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908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Tracing/debugging: Functions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566187-CA62-4D63-AB27-1B132B30F9F7}"/>
              </a:ext>
            </a:extLst>
          </p:cNvPr>
          <p:cNvSpPr txBox="1"/>
          <p:nvPr/>
        </p:nvSpPr>
        <p:spPr>
          <a:xfrm>
            <a:off x="222421" y="642551"/>
            <a:ext cx="851380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 the following code, the “</a:t>
            </a:r>
            <a:r>
              <a:rPr lang="en-US" sz="2000" dirty="0" err="1"/>
              <a:t>call_print_one</a:t>
            </a:r>
            <a:r>
              <a:rPr lang="en-US" sz="2000" dirty="0"/>
              <a:t>” function does not store and restore the contents of the return address register (</a:t>
            </a:r>
            <a:r>
              <a:rPr lang="en-US" sz="2000" dirty="0" err="1"/>
              <a:t>ra</a:t>
            </a:r>
            <a:r>
              <a:rPr lang="en-US" sz="2000" dirty="0"/>
              <a:t>).  In what sequence are the instructions executed, and where (and why) does the program get stuck?</a:t>
            </a:r>
          </a:p>
        </p:txBody>
      </p:sp>
      <p:pic>
        <p:nvPicPr>
          <p:cNvPr id="3" name="Picture 2" descr="C:\Users\Karin\Google Drive\CS\CS447JB\mips1.asm  - MARS 4.5 (Modified by Jarrett Billingsley for CS0447)">
            <a:extLst>
              <a:ext uri="{FF2B5EF4-FFF2-40B4-BE49-F238E27FC236}">
                <a16:creationId xmlns:a16="http://schemas.microsoft.com/office/drawing/2014/main" id="{CAFA64B7-A538-46F3-BEAF-032AD80C26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" t="11733" r="80946" b="42647"/>
          <a:stretch/>
        </p:blipFill>
        <p:spPr>
          <a:xfrm>
            <a:off x="420127" y="1832807"/>
            <a:ext cx="3474720" cy="4710174"/>
          </a:xfrm>
          <a:prstGeom prst="rect">
            <a:avLst/>
          </a:prstGeom>
        </p:spPr>
      </p:pic>
      <p:sp>
        <p:nvSpPr>
          <p:cNvPr id="2" name="Right Bracket 1">
            <a:extLst>
              <a:ext uri="{FF2B5EF4-FFF2-40B4-BE49-F238E27FC236}">
                <a16:creationId xmlns:a16="http://schemas.microsoft.com/office/drawing/2014/main" id="{6C4B3386-D473-4746-915A-26EB6AFF6BA2}"/>
              </a:ext>
            </a:extLst>
          </p:cNvPr>
          <p:cNvSpPr/>
          <p:nvPr/>
        </p:nvSpPr>
        <p:spPr>
          <a:xfrm>
            <a:off x="1248032" y="5115699"/>
            <a:ext cx="74141" cy="234778"/>
          </a:xfrm>
          <a:prstGeom prst="rightBracket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14C7B0-09F8-4467-8CE3-8ECEE513A12D}"/>
              </a:ext>
            </a:extLst>
          </p:cNvPr>
          <p:cNvCxnSpPr>
            <a:cxnSpLocks/>
          </p:cNvCxnSpPr>
          <p:nvPr/>
        </p:nvCxnSpPr>
        <p:spPr>
          <a:xfrm flipH="1">
            <a:off x="1655805" y="3583459"/>
            <a:ext cx="2916195" cy="1649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EC3E78-4C03-415E-AFC7-17BC9AF8D04E}"/>
              </a:ext>
            </a:extLst>
          </p:cNvPr>
          <p:cNvSpPr txBox="1"/>
          <p:nvPr/>
        </p:nvSpPr>
        <p:spPr>
          <a:xfrm>
            <a:off x="4732638" y="3237470"/>
            <a:ext cx="40035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Stuck: </a:t>
            </a:r>
            <a:r>
              <a:rPr lang="en-US" sz="2400" dirty="0"/>
              <a:t>The </a:t>
            </a:r>
            <a:r>
              <a:rPr lang="en-US" sz="2400" dirty="0" err="1"/>
              <a:t>ra</a:t>
            </a:r>
            <a:r>
              <a:rPr lang="en-US" sz="2400" dirty="0"/>
              <a:t> register still contains the return address that the “</a:t>
            </a:r>
            <a:r>
              <a:rPr lang="en-US" sz="2400" dirty="0" err="1"/>
              <a:t>print_one</a:t>
            </a:r>
            <a:r>
              <a:rPr lang="en-US" sz="2400" dirty="0"/>
              <a:t>” function used (line 17).  Adding the “push” and “pop” statements will ensure that the correct </a:t>
            </a:r>
            <a:r>
              <a:rPr lang="en-US" sz="2400" dirty="0" err="1"/>
              <a:t>ra</a:t>
            </a:r>
            <a:r>
              <a:rPr lang="en-US" sz="2400" dirty="0"/>
              <a:t> value (23) is available for the </a:t>
            </a:r>
            <a:r>
              <a:rPr lang="en-US" sz="2400" dirty="0" err="1"/>
              <a:t>jr</a:t>
            </a:r>
            <a:r>
              <a:rPr lang="en-US" sz="2400" dirty="0"/>
              <a:t> statement in “</a:t>
            </a:r>
            <a:r>
              <a:rPr lang="en-US" sz="2400" dirty="0" err="1"/>
              <a:t>call_print_one</a:t>
            </a:r>
            <a:r>
              <a:rPr lang="en-US" sz="2400" dirty="0"/>
              <a:t>”. 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043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33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Binary to Hexadecimal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7C5C4-25C3-4A0E-A526-CDE29906856C}"/>
              </a:ext>
            </a:extLst>
          </p:cNvPr>
          <p:cNvSpPr txBox="1"/>
          <p:nvPr/>
        </p:nvSpPr>
        <p:spPr>
          <a:xfrm>
            <a:off x="348048" y="811427"/>
            <a:ext cx="75849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/>
              <a:t>Example</a:t>
            </a:r>
            <a:r>
              <a:rPr lang="en-US" sz="2600" dirty="0"/>
              <a:t>: What is 0111101001011110</a:t>
            </a:r>
            <a:r>
              <a:rPr lang="en-US" sz="2600" baseline="-25000" dirty="0"/>
              <a:t>2</a:t>
            </a:r>
            <a:r>
              <a:rPr lang="en-US" sz="2600" dirty="0"/>
              <a:t> in base 16?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153C44-E738-4B72-AD4B-1E56FA2C25C3}"/>
              </a:ext>
            </a:extLst>
          </p:cNvPr>
          <p:cNvCxnSpPr>
            <a:cxnSpLocks/>
          </p:cNvCxnSpPr>
          <p:nvPr/>
        </p:nvCxnSpPr>
        <p:spPr>
          <a:xfrm>
            <a:off x="4140543" y="1303870"/>
            <a:ext cx="1531208" cy="4800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E6C423-3153-4709-BC4F-E8A7FAFB4045}"/>
              </a:ext>
            </a:extLst>
          </p:cNvPr>
          <p:cNvSpPr txBox="1"/>
          <p:nvPr/>
        </p:nvSpPr>
        <p:spPr>
          <a:xfrm>
            <a:off x="4281359" y="1783957"/>
            <a:ext cx="34768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92D050"/>
                </a:solidFill>
              </a:rPr>
              <a:t>0111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00B0F0"/>
                </a:solidFill>
              </a:rPr>
              <a:t>1010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7030A0"/>
                </a:solidFill>
              </a:rPr>
              <a:t>0101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1110</a:t>
            </a:r>
          </a:p>
        </p:txBody>
      </p:sp>
    </p:spTree>
    <p:extLst>
      <p:ext uri="{BB962C8B-B14F-4D97-AF65-F5344CB8AC3E}">
        <p14:creationId xmlns:p14="http://schemas.microsoft.com/office/powerpoint/2010/main" val="242010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33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Binary to Hexadecimal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7C5C4-25C3-4A0E-A526-CDE29906856C}"/>
              </a:ext>
            </a:extLst>
          </p:cNvPr>
          <p:cNvSpPr txBox="1"/>
          <p:nvPr/>
        </p:nvSpPr>
        <p:spPr>
          <a:xfrm>
            <a:off x="348048" y="811427"/>
            <a:ext cx="75849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/>
              <a:t>Example</a:t>
            </a:r>
            <a:r>
              <a:rPr lang="en-US" sz="2600" dirty="0"/>
              <a:t>: What is 0111101001011110</a:t>
            </a:r>
            <a:r>
              <a:rPr lang="en-US" sz="2600" baseline="-25000" dirty="0"/>
              <a:t>2</a:t>
            </a:r>
            <a:r>
              <a:rPr lang="en-US" sz="2600" dirty="0"/>
              <a:t> in base 16?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BEB4BC6-EDB3-4FBB-9565-02B32BCDF56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140543" y="1303870"/>
            <a:ext cx="1531208" cy="4800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BCFFD7B-CF53-4AC9-AFAA-BBF799A0EFEE}"/>
              </a:ext>
            </a:extLst>
          </p:cNvPr>
          <p:cNvSpPr txBox="1"/>
          <p:nvPr/>
        </p:nvSpPr>
        <p:spPr>
          <a:xfrm>
            <a:off x="4281359" y="1783957"/>
            <a:ext cx="34768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92D050"/>
                </a:solidFill>
              </a:rPr>
              <a:t>0111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00B0F0"/>
                </a:solidFill>
              </a:rPr>
              <a:t>1010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7030A0"/>
                </a:solidFill>
              </a:rPr>
              <a:t>0101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1110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1D532E-0989-4AD8-B2DA-FE5921749163}"/>
              </a:ext>
            </a:extLst>
          </p:cNvPr>
          <p:cNvSpPr txBox="1"/>
          <p:nvPr/>
        </p:nvSpPr>
        <p:spPr>
          <a:xfrm>
            <a:off x="253314" y="2276400"/>
            <a:ext cx="777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half-byte as base 10:			  </a:t>
            </a:r>
            <a:r>
              <a:rPr lang="en-US" sz="2400" dirty="0">
                <a:solidFill>
                  <a:srgbClr val="92D050"/>
                </a:solidFill>
              </a:rPr>
              <a:t>7         </a:t>
            </a:r>
            <a:r>
              <a:rPr lang="en-US" sz="2400" dirty="0">
                <a:solidFill>
                  <a:srgbClr val="00B0F0"/>
                </a:solidFill>
              </a:rPr>
              <a:t>10       </a:t>
            </a:r>
            <a:r>
              <a:rPr lang="en-US" sz="2400" dirty="0">
                <a:solidFill>
                  <a:srgbClr val="7030A0"/>
                </a:solidFill>
              </a:rPr>
              <a:t>5   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94324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2333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Binary to Hexadecimal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7C5C4-25C3-4A0E-A526-CDE29906856C}"/>
              </a:ext>
            </a:extLst>
          </p:cNvPr>
          <p:cNvSpPr txBox="1"/>
          <p:nvPr/>
        </p:nvSpPr>
        <p:spPr>
          <a:xfrm>
            <a:off x="348048" y="811427"/>
            <a:ext cx="75849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/>
              <a:t>Example</a:t>
            </a:r>
            <a:r>
              <a:rPr lang="en-US" sz="2600" dirty="0"/>
              <a:t>: What is 0111101001011110</a:t>
            </a:r>
            <a:r>
              <a:rPr lang="en-US" sz="2600" baseline="-25000" dirty="0"/>
              <a:t>2</a:t>
            </a:r>
            <a:r>
              <a:rPr lang="en-US" sz="2600" dirty="0"/>
              <a:t> in base 16?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BEB4BC6-EDB3-4FBB-9565-02B32BCDF56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140543" y="1303870"/>
            <a:ext cx="1531208" cy="4800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BCFFD7B-CF53-4AC9-AFAA-BBF799A0EFEE}"/>
              </a:ext>
            </a:extLst>
          </p:cNvPr>
          <p:cNvSpPr txBox="1"/>
          <p:nvPr/>
        </p:nvSpPr>
        <p:spPr>
          <a:xfrm>
            <a:off x="4281359" y="1783957"/>
            <a:ext cx="34768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92D050"/>
                </a:solidFill>
              </a:rPr>
              <a:t>0111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00B0F0"/>
                </a:solidFill>
              </a:rPr>
              <a:t>1010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7030A0"/>
                </a:solidFill>
              </a:rPr>
              <a:t>0101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1110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1D532E-0989-4AD8-B2DA-FE5921749163}"/>
              </a:ext>
            </a:extLst>
          </p:cNvPr>
          <p:cNvSpPr txBox="1"/>
          <p:nvPr/>
        </p:nvSpPr>
        <p:spPr>
          <a:xfrm>
            <a:off x="253314" y="2276400"/>
            <a:ext cx="777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half-byte as base 10:			  </a:t>
            </a:r>
            <a:r>
              <a:rPr lang="en-US" sz="2400" dirty="0">
                <a:solidFill>
                  <a:srgbClr val="92D050"/>
                </a:solidFill>
              </a:rPr>
              <a:t>7         </a:t>
            </a:r>
            <a:r>
              <a:rPr lang="en-US" sz="2400" dirty="0">
                <a:solidFill>
                  <a:srgbClr val="00B0F0"/>
                </a:solidFill>
              </a:rPr>
              <a:t>10       </a:t>
            </a:r>
            <a:r>
              <a:rPr lang="en-US" sz="2400" dirty="0">
                <a:solidFill>
                  <a:srgbClr val="7030A0"/>
                </a:solidFill>
              </a:rPr>
              <a:t>5   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CE72E-273D-49BD-8729-CA803E59BE2C}"/>
              </a:ext>
            </a:extLst>
          </p:cNvPr>
          <p:cNvSpPr txBox="1"/>
          <p:nvPr/>
        </p:nvSpPr>
        <p:spPr>
          <a:xfrm>
            <a:off x="249192" y="2738065"/>
            <a:ext cx="777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half-byte as base 16:			  </a:t>
            </a:r>
            <a:r>
              <a:rPr lang="en-US" sz="2400" dirty="0">
                <a:solidFill>
                  <a:srgbClr val="92D050"/>
                </a:solidFill>
              </a:rPr>
              <a:t>7         </a:t>
            </a:r>
            <a:r>
              <a:rPr lang="en-US" sz="2400" dirty="0">
                <a:solidFill>
                  <a:srgbClr val="00B0F0"/>
                </a:solidFill>
              </a:rPr>
              <a:t>a         </a:t>
            </a:r>
            <a:r>
              <a:rPr lang="en-US" sz="2400" dirty="0">
                <a:solidFill>
                  <a:srgbClr val="7030A0"/>
                </a:solidFill>
              </a:rPr>
              <a:t>5    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732E38-F59F-472A-8C09-01D16A5CD505}"/>
              </a:ext>
            </a:extLst>
          </p:cNvPr>
          <p:cNvSpPr txBox="1"/>
          <p:nvPr/>
        </p:nvSpPr>
        <p:spPr>
          <a:xfrm>
            <a:off x="525160" y="3479762"/>
            <a:ext cx="777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0111101001011110</a:t>
            </a:r>
            <a:r>
              <a:rPr lang="en-US" sz="2400" baseline="-25000" dirty="0"/>
              <a:t>2</a:t>
            </a:r>
            <a:r>
              <a:rPr lang="en-US" sz="2400" dirty="0"/>
              <a:t> = 0x7a5e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55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Endianness</a:t>
            </a:r>
            <a:endParaRPr lang="en-US" sz="2200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3A90EC-1850-47C6-997E-AEBE88348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94957"/>
              </p:ext>
            </p:extLst>
          </p:nvPr>
        </p:nvGraphicFramePr>
        <p:xfrm>
          <a:off x="572527" y="838200"/>
          <a:ext cx="252901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4866">
                  <a:extLst>
                    <a:ext uri="{9D8B030D-6E8A-4147-A177-3AD203B41FA5}">
                      <a16:colId xmlns:a16="http://schemas.microsoft.com/office/drawing/2014/main" val="118280764"/>
                    </a:ext>
                  </a:extLst>
                </a:gridCol>
                <a:gridCol w="2014151">
                  <a:extLst>
                    <a:ext uri="{9D8B030D-6E8A-4147-A177-3AD203B41FA5}">
                      <a16:colId xmlns:a16="http://schemas.microsoft.com/office/drawing/2014/main" val="3336482113"/>
                    </a:ext>
                  </a:extLst>
                </a:gridCol>
              </a:tblGrid>
              <a:tr h="431091">
                <a:tc>
                  <a:txBody>
                    <a:bodyPr/>
                    <a:lstStyle/>
                    <a:p>
                      <a:r>
                        <a:rPr lang="en-US" sz="2600" b="0" dirty="0">
                          <a:solidFill>
                            <a:schemeClr val="tx1"/>
                          </a:solidFill>
                        </a:rPr>
                        <a:t>t0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0x0105a12c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3912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D190E5-CE8D-4D86-98AE-46665E3F69B8}"/>
              </a:ext>
            </a:extLst>
          </p:cNvPr>
          <p:cNvSpPr txBox="1"/>
          <p:nvPr/>
        </p:nvSpPr>
        <p:spPr>
          <a:xfrm>
            <a:off x="3820297" y="847740"/>
            <a:ext cx="45699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Example</a:t>
            </a:r>
            <a:r>
              <a:rPr lang="en-US" sz="2400" dirty="0"/>
              <a:t>: Assume we want to place the value in t0 into memory, starting at byte address 4.   How would the layout of this value appear in the memory of a Little Endian system?    </a:t>
            </a:r>
          </a:p>
        </p:txBody>
      </p:sp>
    </p:spTree>
    <p:extLst>
      <p:ext uri="{BB962C8B-B14F-4D97-AF65-F5344CB8AC3E}">
        <p14:creationId xmlns:p14="http://schemas.microsoft.com/office/powerpoint/2010/main" val="195362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Endianness</a:t>
            </a:r>
            <a:endParaRPr lang="en-US" sz="2200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3A90EC-1850-47C6-997E-AEBE8834801E}"/>
              </a:ext>
            </a:extLst>
          </p:cNvPr>
          <p:cNvGraphicFramePr>
            <a:graphicFrameLocks noGrp="1"/>
          </p:cNvGraphicFramePr>
          <p:nvPr/>
        </p:nvGraphicFramePr>
        <p:xfrm>
          <a:off x="572527" y="838200"/>
          <a:ext cx="252901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4866">
                  <a:extLst>
                    <a:ext uri="{9D8B030D-6E8A-4147-A177-3AD203B41FA5}">
                      <a16:colId xmlns:a16="http://schemas.microsoft.com/office/drawing/2014/main" val="118280764"/>
                    </a:ext>
                  </a:extLst>
                </a:gridCol>
                <a:gridCol w="2014151">
                  <a:extLst>
                    <a:ext uri="{9D8B030D-6E8A-4147-A177-3AD203B41FA5}">
                      <a16:colId xmlns:a16="http://schemas.microsoft.com/office/drawing/2014/main" val="3336482113"/>
                    </a:ext>
                  </a:extLst>
                </a:gridCol>
              </a:tblGrid>
              <a:tr h="431091">
                <a:tc>
                  <a:txBody>
                    <a:bodyPr/>
                    <a:lstStyle/>
                    <a:p>
                      <a:r>
                        <a:rPr lang="en-US" sz="2600" b="0" dirty="0">
                          <a:solidFill>
                            <a:schemeClr val="tx1"/>
                          </a:solidFill>
                        </a:rPr>
                        <a:t>t0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</a:t>
                      </a:r>
                      <a:r>
                        <a:rPr lang="en-US" sz="26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r>
                        <a:rPr lang="en-US" sz="2600" b="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  <a:r>
                        <a:rPr lang="en-US" sz="26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  <a:r>
                        <a:rPr lang="en-US" sz="26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3912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E01C318-3A6C-493B-B868-DE1A60B6B422}"/>
              </a:ext>
            </a:extLst>
          </p:cNvPr>
          <p:cNvSpPr txBox="1"/>
          <p:nvPr/>
        </p:nvSpPr>
        <p:spPr>
          <a:xfrm>
            <a:off x="3820297" y="847740"/>
            <a:ext cx="45699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Example</a:t>
            </a:r>
            <a:r>
              <a:rPr lang="en-US" sz="2400" dirty="0"/>
              <a:t>: Assume we want to place the value in t0 into memory, starting at byte address 4.   How would the layout of this value appear in the memory of a Little Endian system?    </a:t>
            </a:r>
          </a:p>
        </p:txBody>
      </p:sp>
    </p:spTree>
    <p:extLst>
      <p:ext uri="{BB962C8B-B14F-4D97-AF65-F5344CB8AC3E}">
        <p14:creationId xmlns:p14="http://schemas.microsoft.com/office/powerpoint/2010/main" val="309682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Endianness</a:t>
            </a:r>
            <a:endParaRPr lang="en-US" sz="2200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3A90EC-1850-47C6-997E-AEBE8834801E}"/>
              </a:ext>
            </a:extLst>
          </p:cNvPr>
          <p:cNvGraphicFramePr>
            <a:graphicFrameLocks noGrp="1"/>
          </p:cNvGraphicFramePr>
          <p:nvPr/>
        </p:nvGraphicFramePr>
        <p:xfrm>
          <a:off x="572527" y="838200"/>
          <a:ext cx="252901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4866">
                  <a:extLst>
                    <a:ext uri="{9D8B030D-6E8A-4147-A177-3AD203B41FA5}">
                      <a16:colId xmlns:a16="http://schemas.microsoft.com/office/drawing/2014/main" val="118280764"/>
                    </a:ext>
                  </a:extLst>
                </a:gridCol>
                <a:gridCol w="2014151">
                  <a:extLst>
                    <a:ext uri="{9D8B030D-6E8A-4147-A177-3AD203B41FA5}">
                      <a16:colId xmlns:a16="http://schemas.microsoft.com/office/drawing/2014/main" val="3336482113"/>
                    </a:ext>
                  </a:extLst>
                </a:gridCol>
              </a:tblGrid>
              <a:tr h="431091">
                <a:tc>
                  <a:txBody>
                    <a:bodyPr/>
                    <a:lstStyle/>
                    <a:p>
                      <a:r>
                        <a:rPr lang="en-US" sz="2600" b="0" dirty="0">
                          <a:solidFill>
                            <a:schemeClr val="tx1"/>
                          </a:solidFill>
                        </a:rPr>
                        <a:t>t0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</a:t>
                      </a:r>
                      <a:r>
                        <a:rPr lang="en-US" sz="26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r>
                        <a:rPr lang="en-US" sz="2600" b="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  <a:r>
                        <a:rPr lang="en-US" sz="26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  <a:r>
                        <a:rPr lang="en-US" sz="26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39123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7D14B6D-E97C-4507-96FE-4D40479B97F4}"/>
              </a:ext>
            </a:extLst>
          </p:cNvPr>
          <p:cNvSpPr txBox="1"/>
          <p:nvPr/>
        </p:nvSpPr>
        <p:spPr>
          <a:xfrm>
            <a:off x="3820297" y="847740"/>
            <a:ext cx="45699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Example</a:t>
            </a:r>
            <a:r>
              <a:rPr lang="en-US" sz="2400" dirty="0"/>
              <a:t>: Assume we want to place the value in t0 into memory, starting at byte address 4.   How would the layout of this value appear in the memory of a Little Endian system?   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1A3B9A-8DB4-4F8F-875B-ED45A3F7C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050687"/>
              </p:ext>
            </p:extLst>
          </p:nvPr>
        </p:nvGraphicFramePr>
        <p:xfrm>
          <a:off x="510741" y="3546389"/>
          <a:ext cx="2825583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4751">
                  <a:extLst>
                    <a:ext uri="{9D8B030D-6E8A-4147-A177-3AD203B41FA5}">
                      <a16:colId xmlns:a16="http://schemas.microsoft.com/office/drawing/2014/main" val="2627881347"/>
                    </a:ext>
                  </a:extLst>
                </a:gridCol>
                <a:gridCol w="790832">
                  <a:extLst>
                    <a:ext uri="{9D8B030D-6E8A-4147-A177-3AD203B41FA5}">
                      <a16:colId xmlns:a16="http://schemas.microsoft.com/office/drawing/2014/main" val="2050941427"/>
                    </a:ext>
                  </a:extLst>
                </a:gridCol>
              </a:tblGrid>
              <a:tr h="704335">
                <a:tc>
                  <a:txBody>
                    <a:bodyPr/>
                    <a:lstStyle/>
                    <a:p>
                      <a:r>
                        <a:rPr lang="en-US" sz="2200" dirty="0"/>
                        <a:t>Memory addresses (as 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097545"/>
                  </a:ext>
                </a:extLst>
              </a:tr>
              <a:tr h="383991"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177667"/>
                  </a:ext>
                </a:extLst>
              </a:tr>
              <a:tr h="378731"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348369"/>
                  </a:ext>
                </a:extLst>
              </a:tr>
              <a:tr h="383991"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45553"/>
                  </a:ext>
                </a:extLst>
              </a:tr>
              <a:tr h="383991"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7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996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Endianness</a:t>
            </a:r>
            <a:endParaRPr lang="en-US" sz="2200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3A90EC-1850-47C6-997E-AEBE88348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700014"/>
              </p:ext>
            </p:extLst>
          </p:nvPr>
        </p:nvGraphicFramePr>
        <p:xfrm>
          <a:off x="572527" y="838200"/>
          <a:ext cx="252901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4866">
                  <a:extLst>
                    <a:ext uri="{9D8B030D-6E8A-4147-A177-3AD203B41FA5}">
                      <a16:colId xmlns:a16="http://schemas.microsoft.com/office/drawing/2014/main" val="118280764"/>
                    </a:ext>
                  </a:extLst>
                </a:gridCol>
                <a:gridCol w="2014151">
                  <a:extLst>
                    <a:ext uri="{9D8B030D-6E8A-4147-A177-3AD203B41FA5}">
                      <a16:colId xmlns:a16="http://schemas.microsoft.com/office/drawing/2014/main" val="3336482113"/>
                    </a:ext>
                  </a:extLst>
                </a:gridCol>
              </a:tblGrid>
              <a:tr h="431091">
                <a:tc>
                  <a:txBody>
                    <a:bodyPr/>
                    <a:lstStyle/>
                    <a:p>
                      <a:r>
                        <a:rPr lang="en-US" sz="2600" b="0" dirty="0">
                          <a:solidFill>
                            <a:schemeClr val="tx1"/>
                          </a:solidFill>
                        </a:rPr>
                        <a:t>t0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</a:t>
                      </a:r>
                      <a:r>
                        <a:rPr lang="en-US" sz="26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r>
                        <a:rPr lang="en-US" sz="2600" b="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  <a:r>
                        <a:rPr lang="en-US" sz="26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  <a:r>
                        <a:rPr lang="en-US" sz="26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39123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268371-A0F4-4B3F-A4A1-9DF369CEF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989643"/>
              </p:ext>
            </p:extLst>
          </p:nvPr>
        </p:nvGraphicFramePr>
        <p:xfrm>
          <a:off x="510741" y="3546389"/>
          <a:ext cx="2825583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4751">
                  <a:extLst>
                    <a:ext uri="{9D8B030D-6E8A-4147-A177-3AD203B41FA5}">
                      <a16:colId xmlns:a16="http://schemas.microsoft.com/office/drawing/2014/main" val="2627881347"/>
                    </a:ext>
                  </a:extLst>
                </a:gridCol>
                <a:gridCol w="790832">
                  <a:extLst>
                    <a:ext uri="{9D8B030D-6E8A-4147-A177-3AD203B41FA5}">
                      <a16:colId xmlns:a16="http://schemas.microsoft.com/office/drawing/2014/main" val="2050941427"/>
                    </a:ext>
                  </a:extLst>
                </a:gridCol>
              </a:tblGrid>
              <a:tr h="704335">
                <a:tc>
                  <a:txBody>
                    <a:bodyPr/>
                    <a:lstStyle/>
                    <a:p>
                      <a:r>
                        <a:rPr lang="en-US" sz="2200" dirty="0"/>
                        <a:t>Memory addresses (as 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097545"/>
                  </a:ext>
                </a:extLst>
              </a:tr>
              <a:tr h="383991"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2c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177667"/>
                  </a:ext>
                </a:extLst>
              </a:tr>
              <a:tr h="378731"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B050"/>
                          </a:solidFill>
                        </a:rPr>
                        <a:t>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348369"/>
                  </a:ext>
                </a:extLst>
              </a:tr>
              <a:tr h="383991"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FFC000"/>
                          </a:solidFill>
                        </a:rPr>
                        <a:t>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45553"/>
                  </a:ext>
                </a:extLst>
              </a:tr>
              <a:tr h="383991"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72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2CED3B-36AC-4FE7-AD4E-B91694B3C54A}"/>
              </a:ext>
            </a:extLst>
          </p:cNvPr>
          <p:cNvSpPr txBox="1"/>
          <p:nvPr/>
        </p:nvSpPr>
        <p:spPr>
          <a:xfrm>
            <a:off x="3820297" y="847740"/>
            <a:ext cx="45699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Example</a:t>
            </a:r>
            <a:r>
              <a:rPr lang="en-US" sz="2400" dirty="0"/>
              <a:t>: Assume we want to place the value in t0 into memory, starting at byte address 4.   How would the layout of this value appear in the memory of a Little Endian system?    </a:t>
            </a:r>
          </a:p>
        </p:txBody>
      </p:sp>
    </p:spTree>
    <p:extLst>
      <p:ext uri="{BB962C8B-B14F-4D97-AF65-F5344CB8AC3E}">
        <p14:creationId xmlns:p14="http://schemas.microsoft.com/office/powerpoint/2010/main" val="3447030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2573</TotalTime>
  <Words>1091</Words>
  <Application>Microsoft Office PowerPoint</Application>
  <PresentationFormat>On-screen Show (4:3)</PresentationFormat>
  <Paragraphs>109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207</cp:revision>
  <dcterms:created xsi:type="dcterms:W3CDTF">2016-10-06T23:04:54Z</dcterms:created>
  <dcterms:modified xsi:type="dcterms:W3CDTF">2018-02-12T18:44:03Z</dcterms:modified>
</cp:coreProperties>
</file>