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8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302" r:id="rId10"/>
    <p:sldId id="291" r:id="rId11"/>
    <p:sldId id="292" r:id="rId12"/>
    <p:sldId id="293" r:id="rId13"/>
    <p:sldId id="294" r:id="rId14"/>
    <p:sldId id="296" r:id="rId15"/>
    <p:sldId id="297" r:id="rId16"/>
    <p:sldId id="299" r:id="rId17"/>
    <p:sldId id="300" r:id="rId18"/>
    <p:sldId id="30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91505" autoAdjust="0"/>
  </p:normalViewPr>
  <p:slideViewPr>
    <p:cSldViewPr snapToGrid="0" showGuides="1">
      <p:cViewPr varScale="1">
        <p:scale>
          <a:sx n="78" d="100"/>
          <a:sy n="78" d="100"/>
        </p:scale>
        <p:origin x="1860" y="96"/>
      </p:cViewPr>
      <p:guideLst>
        <p:guide orient="horz" pos="528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39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1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4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7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91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92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8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0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3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F9F6D-6F5B-4492-B20A-F0EFDC1009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J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60174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#3: 2/2/18 and 2/5/18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Office hours 5-6 pm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sure to download the newest Mars version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Filename = Mars_2184_a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of function calling conventions (relevant for lab #3)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Highlights of lab #3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https://github.com/kc13/CS447JB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 highlights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342B84-0341-49AB-8F28-450046854806}"/>
              </a:ext>
            </a:extLst>
          </p:cNvPr>
          <p:cNvSpPr txBox="1"/>
          <p:nvPr/>
        </p:nvSpPr>
        <p:spPr>
          <a:xfrm>
            <a:off x="118715" y="523220"/>
            <a:ext cx="86347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Next section</a:t>
            </a:r>
            <a:r>
              <a:rPr lang="en-US" sz="2200" dirty="0"/>
              <a:t>: Creating an infinite loop with a “sleep” </a:t>
            </a:r>
            <a:r>
              <a:rPr lang="en-US" sz="2200" dirty="0" err="1"/>
              <a:t>syscall</a:t>
            </a:r>
            <a:endParaRPr lang="en-US" sz="2200" dirty="0"/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This is </a:t>
            </a:r>
            <a:r>
              <a:rPr lang="en-US" sz="2200" dirty="0" err="1"/>
              <a:t>syscall</a:t>
            </a:r>
            <a:r>
              <a:rPr lang="en-US" sz="2200" dirty="0"/>
              <a:t> 32.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time to sleep (in milliseconds) will go into register a0.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a0 will expect an integer.  It is OK to round the # of milliseconds required to approximate the rate of 60 iterations / second.</a:t>
            </a:r>
          </a:p>
          <a:p>
            <a:pPr lvl="1"/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 </a:t>
            </a:r>
            <a:endParaRPr lang="en-US" sz="2200" u="sng" dirty="0"/>
          </a:p>
        </p:txBody>
      </p:sp>
    </p:spTree>
    <p:extLst>
      <p:ext uri="{BB962C8B-B14F-4D97-AF65-F5344CB8AC3E}">
        <p14:creationId xmlns:p14="http://schemas.microsoft.com/office/powerpoint/2010/main" val="26927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 highlights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342B84-0341-49AB-8F28-450046854806}"/>
              </a:ext>
            </a:extLst>
          </p:cNvPr>
          <p:cNvSpPr txBox="1"/>
          <p:nvPr/>
        </p:nvSpPr>
        <p:spPr>
          <a:xfrm>
            <a:off x="118715" y="523220"/>
            <a:ext cx="863476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Next section</a:t>
            </a:r>
            <a:r>
              <a:rPr lang="en-US" sz="2200" dirty="0"/>
              <a:t>: Creating the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draw_dot</a:t>
            </a:r>
            <a:r>
              <a:rPr lang="en-US" sz="2200" dirty="0"/>
              <a:t> function to add to the loop</a:t>
            </a:r>
          </a:p>
          <a:p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This function largely serves as a wrapper to call the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display_set_pixel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function in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led_keypad.asm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Before calling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display_set_pixel</a:t>
            </a:r>
            <a:r>
              <a:rPr lang="en-US" sz="2200" dirty="0"/>
              <a:t>, you will need to set the values of three argument registers (see the comments above the function)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Remember: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Use li (or </a:t>
            </a:r>
            <a:r>
              <a:rPr lang="en-US" sz="2200" dirty="0" err="1"/>
              <a:t>addi</a:t>
            </a:r>
            <a:r>
              <a:rPr lang="en-US" sz="2200" dirty="0"/>
              <a:t> in combination with the $zero register) to put an immediate value (i.e., a number supplied on the instruction line) into a register.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Use </a:t>
            </a:r>
            <a:r>
              <a:rPr lang="en-US" sz="2200" dirty="0" err="1"/>
              <a:t>lw</a:t>
            </a:r>
            <a:r>
              <a:rPr lang="en-US" sz="2200" dirty="0"/>
              <a:t> &lt;register&gt;, &lt;</a:t>
            </a:r>
            <a:r>
              <a:rPr lang="en-US" sz="2200" dirty="0" err="1"/>
              <a:t>variable_label</a:t>
            </a:r>
            <a:r>
              <a:rPr lang="en-US" sz="2200" dirty="0"/>
              <a:t>&gt; to place a variable’s value into a register.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2200" dirty="0"/>
              <a:t>You don’t need to do go through the load address routine if you’re just loading a single word variable (la is more helpful for arrays).</a:t>
            </a:r>
          </a:p>
          <a:p>
            <a:r>
              <a:rPr lang="en-US" sz="2200" dirty="0"/>
              <a:t> </a:t>
            </a:r>
            <a:endParaRPr lang="en-US" sz="2200" u="sng" dirty="0"/>
          </a:p>
        </p:txBody>
      </p:sp>
    </p:spTree>
    <p:extLst>
      <p:ext uri="{BB962C8B-B14F-4D97-AF65-F5344CB8AC3E}">
        <p14:creationId xmlns:p14="http://schemas.microsoft.com/office/powerpoint/2010/main" val="244718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 highlights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342B84-0341-49AB-8F28-450046854806}"/>
              </a:ext>
            </a:extLst>
          </p:cNvPr>
          <p:cNvSpPr txBox="1"/>
          <p:nvPr/>
        </p:nvSpPr>
        <p:spPr>
          <a:xfrm>
            <a:off x="118715" y="523220"/>
            <a:ext cx="86347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Next section</a:t>
            </a:r>
            <a:r>
              <a:rPr lang="en-US" sz="2200" dirty="0"/>
              <a:t>: Making the dot appear </a:t>
            </a:r>
          </a:p>
          <a:p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In your main loop, call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draw_dot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This will write data to memory concerning the pixel to draw.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After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draw_dot</a:t>
            </a:r>
            <a:r>
              <a:rPr lang="en-US" sz="2200" dirty="0"/>
              <a:t>, call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display_update_and_clear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This will implement the changes to the display.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r>
              <a:rPr lang="en-US" sz="2200" dirty="0"/>
              <a:t> </a:t>
            </a:r>
            <a:endParaRPr lang="en-US" sz="2200" u="sng" dirty="0"/>
          </a:p>
        </p:txBody>
      </p:sp>
    </p:spTree>
    <p:extLst>
      <p:ext uri="{BB962C8B-B14F-4D97-AF65-F5344CB8AC3E}">
        <p14:creationId xmlns:p14="http://schemas.microsoft.com/office/powerpoint/2010/main" val="39425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 highlights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342B84-0341-49AB-8F28-450046854806}"/>
              </a:ext>
            </a:extLst>
          </p:cNvPr>
          <p:cNvSpPr txBox="1"/>
          <p:nvPr/>
        </p:nvSpPr>
        <p:spPr>
          <a:xfrm>
            <a:off x="118715" y="523220"/>
            <a:ext cx="86347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Next section</a:t>
            </a:r>
            <a:r>
              <a:rPr lang="en-US" sz="2200" dirty="0"/>
              <a:t>: Moving the dot around</a:t>
            </a:r>
          </a:p>
          <a:p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Create the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check_input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function.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It will use the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input_get_keys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function from led_keypad.asm to retrieve the identity of the key that the user is pushing down.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the returned keypress information to direct the dot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This will involve manipulating the value of either </a:t>
            </a:r>
            <a:r>
              <a:rPr lang="en-US" sz="2000" dirty="0" err="1"/>
              <a:t>dot_x</a:t>
            </a:r>
            <a:r>
              <a:rPr lang="en-US" sz="2000" dirty="0"/>
              <a:t> or </a:t>
            </a:r>
            <a:r>
              <a:rPr lang="en-US" sz="2000" dirty="0" err="1"/>
              <a:t>dot_y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Since the manipulations of </a:t>
            </a:r>
            <a:r>
              <a:rPr lang="en-US" sz="2000" dirty="0" err="1"/>
              <a:t>dot_x</a:t>
            </a:r>
            <a:r>
              <a:rPr lang="en-US" sz="2000" dirty="0"/>
              <a:t>/</a:t>
            </a:r>
            <a:r>
              <a:rPr lang="en-US" sz="2000" dirty="0" err="1"/>
              <a:t>dot_y</a:t>
            </a:r>
            <a:r>
              <a:rPr lang="en-US" sz="2000" dirty="0"/>
              <a:t> depend on the keypress, you can expect a lot of conditional instructions and labels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Remember, to change a variable’s value: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Load it into a register (</a:t>
            </a:r>
            <a:r>
              <a:rPr lang="en-US" sz="2000" dirty="0" err="1"/>
              <a:t>lw</a:t>
            </a:r>
            <a:r>
              <a:rPr lang="en-US" sz="2000" dirty="0"/>
              <a:t> &lt;register&gt;, &lt;</a:t>
            </a:r>
            <a:r>
              <a:rPr lang="en-US" sz="2000" dirty="0" err="1"/>
              <a:t>variable_name</a:t>
            </a:r>
            <a:r>
              <a:rPr lang="en-US" sz="2000" dirty="0"/>
              <a:t>&gt;)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the value in the register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Store that new value (</a:t>
            </a:r>
            <a:r>
              <a:rPr lang="en-US" sz="2000" dirty="0" err="1"/>
              <a:t>sw</a:t>
            </a:r>
            <a:r>
              <a:rPr lang="en-US" sz="2000" dirty="0"/>
              <a:t> &lt;register&gt;, &lt;</a:t>
            </a:r>
            <a:r>
              <a:rPr lang="en-US" sz="2000" dirty="0" err="1"/>
              <a:t>variable_name</a:t>
            </a:r>
            <a:r>
              <a:rPr lang="en-US" sz="2000" dirty="0"/>
              <a:t>&gt;)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/>
              <a:t> </a:t>
            </a:r>
            <a:endParaRPr lang="en-US" sz="2200" u="sng" dirty="0"/>
          </a:p>
        </p:txBody>
      </p:sp>
    </p:spTree>
    <p:extLst>
      <p:ext uri="{BB962C8B-B14F-4D97-AF65-F5344CB8AC3E}">
        <p14:creationId xmlns:p14="http://schemas.microsoft.com/office/powerpoint/2010/main" val="110926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 highlights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342B84-0341-49AB-8F28-450046854806}"/>
              </a:ext>
            </a:extLst>
          </p:cNvPr>
          <p:cNvSpPr txBox="1"/>
          <p:nvPr/>
        </p:nvSpPr>
        <p:spPr>
          <a:xfrm>
            <a:off x="118715" y="523220"/>
            <a:ext cx="86347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Next section</a:t>
            </a:r>
            <a:r>
              <a:rPr lang="en-US" sz="2200" dirty="0"/>
              <a:t>: Moving the dot around</a:t>
            </a:r>
          </a:p>
          <a:p>
            <a:endParaRPr lang="en-US" sz="2200" dirty="0"/>
          </a:p>
          <a:p>
            <a:r>
              <a:rPr lang="en-US" sz="2200" dirty="0"/>
              <a:t>Once your dot-moving code is done, you can test it out.  (Just see the note in the instructions about clicking the display first).</a:t>
            </a:r>
          </a:p>
          <a:p>
            <a:pPr marL="457200" indent="-457200">
              <a:buFont typeface="+mj-lt"/>
              <a:buAutoNum type="arabicParenR"/>
            </a:pPr>
            <a:endParaRPr lang="en-US" sz="2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dirty="0"/>
              <a:t> </a:t>
            </a:r>
            <a:endParaRPr lang="en-US" sz="2200" u="sng" dirty="0"/>
          </a:p>
        </p:txBody>
      </p:sp>
    </p:spTree>
    <p:extLst>
      <p:ext uri="{BB962C8B-B14F-4D97-AF65-F5344CB8AC3E}">
        <p14:creationId xmlns:p14="http://schemas.microsoft.com/office/powerpoint/2010/main" val="220752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 highlights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342B84-0341-49AB-8F28-450046854806}"/>
              </a:ext>
            </a:extLst>
          </p:cNvPr>
          <p:cNvSpPr txBox="1"/>
          <p:nvPr/>
        </p:nvSpPr>
        <p:spPr>
          <a:xfrm>
            <a:off x="118715" y="523220"/>
            <a:ext cx="86347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Final section</a:t>
            </a:r>
            <a:r>
              <a:rPr lang="en-US" sz="2200" dirty="0"/>
              <a:t>: Allowing dot movement to “wrap around” the screen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are asked to add the equivalent of the following lines to the end of your check input function:  </a:t>
            </a:r>
          </a:p>
          <a:p>
            <a:endParaRPr lang="en-US" sz="2200" dirty="0"/>
          </a:p>
        </p:txBody>
      </p:sp>
      <p:pic>
        <p:nvPicPr>
          <p:cNvPr id="3" name="Picture 2" descr="cs0447_2184_lab3.md · GitHub - Mozilla Firefox">
            <a:extLst>
              <a:ext uri="{FF2B5EF4-FFF2-40B4-BE49-F238E27FC236}">
                <a16:creationId xmlns:a16="http://schemas.microsoft.com/office/drawing/2014/main" id="{4B1568B5-F860-46F6-85F8-48938BA799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 t="46137" r="64597" b="45552"/>
          <a:stretch/>
        </p:blipFill>
        <p:spPr>
          <a:xfrm>
            <a:off x="502920" y="2183904"/>
            <a:ext cx="4389120" cy="1435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3A419D-F1D6-4525-8142-A110BF8D928E}"/>
              </a:ext>
            </a:extLst>
          </p:cNvPr>
          <p:cNvSpPr txBox="1"/>
          <p:nvPr/>
        </p:nvSpPr>
        <p:spPr>
          <a:xfrm>
            <a:off x="254620" y="3851307"/>
            <a:ext cx="8634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these steps, you’ll be applying “and” masks.  The next few slides explain what this entails, and why it’s done.</a:t>
            </a:r>
          </a:p>
        </p:txBody>
      </p:sp>
    </p:spTree>
    <p:extLst>
      <p:ext uri="{BB962C8B-B14F-4D97-AF65-F5344CB8AC3E}">
        <p14:creationId xmlns:p14="http://schemas.microsoft.com/office/powerpoint/2010/main" val="283700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 highlights</a:t>
            </a:r>
          </a:p>
        </p:txBody>
      </p:sp>
      <p:pic>
        <p:nvPicPr>
          <p:cNvPr id="3" name="Picture 2" descr="cs0447_2184_lab3.md · GitHub - Mozilla Firefox">
            <a:extLst>
              <a:ext uri="{FF2B5EF4-FFF2-40B4-BE49-F238E27FC236}">
                <a16:creationId xmlns:a16="http://schemas.microsoft.com/office/drawing/2014/main" id="{4B1568B5-F860-46F6-85F8-48938BA799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 t="46137" r="64597" b="45552"/>
          <a:stretch/>
        </p:blipFill>
        <p:spPr>
          <a:xfrm>
            <a:off x="182880" y="754259"/>
            <a:ext cx="4389120" cy="1435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3A419D-F1D6-4525-8142-A110BF8D928E}"/>
              </a:ext>
            </a:extLst>
          </p:cNvPr>
          <p:cNvSpPr txBox="1"/>
          <p:nvPr/>
        </p:nvSpPr>
        <p:spPr>
          <a:xfrm>
            <a:off x="254620" y="2420347"/>
            <a:ext cx="8634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problem: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The display grid is 64 x 64 (see top of led_keypad.asm)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If </a:t>
            </a:r>
            <a:r>
              <a:rPr lang="en-US" sz="2200" dirty="0" err="1"/>
              <a:t>dot_x</a:t>
            </a:r>
            <a:r>
              <a:rPr lang="en-US" sz="2200" dirty="0"/>
              <a:t> grows to &gt; 63, we essentially want to find </a:t>
            </a:r>
            <a:r>
              <a:rPr lang="en-US" sz="2200" dirty="0" err="1"/>
              <a:t>dot_x</a:t>
            </a:r>
            <a:r>
              <a:rPr lang="en-US" sz="2200" dirty="0"/>
              <a:t> % 63 to get the appropriate value for the wraparound effect (same applies to </a:t>
            </a:r>
            <a:r>
              <a:rPr lang="en-US" sz="2200" dirty="0" err="1"/>
              <a:t>dot_y</a:t>
            </a:r>
            <a:r>
              <a:rPr lang="en-US" sz="2200" dirty="0"/>
              <a:t>).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If </a:t>
            </a:r>
            <a:r>
              <a:rPr lang="en-US" sz="2200" dirty="0" err="1"/>
              <a:t>dot_x</a:t>
            </a:r>
            <a:r>
              <a:rPr lang="en-US" sz="2200" dirty="0"/>
              <a:t> or </a:t>
            </a:r>
            <a:r>
              <a:rPr lang="en-US" sz="2200" dirty="0" err="1"/>
              <a:t>dot_y</a:t>
            </a:r>
            <a:r>
              <a:rPr lang="en-US" sz="2200" dirty="0"/>
              <a:t> becomes negative, we want to reset it to a value equal to 64 + </a:t>
            </a:r>
            <a:r>
              <a:rPr lang="en-US" sz="2200" dirty="0" err="1"/>
              <a:t>dot_x</a:t>
            </a:r>
            <a:r>
              <a:rPr lang="en-US" sz="2200" dirty="0"/>
              <a:t> (or </a:t>
            </a:r>
            <a:r>
              <a:rPr lang="en-US" sz="2200" dirty="0" err="1"/>
              <a:t>dot_y</a:t>
            </a:r>
            <a:r>
              <a:rPr lang="en-US" sz="22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Bitwise AND with 63 will make both of these effects happen.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8404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 highlights</a:t>
            </a:r>
          </a:p>
        </p:txBody>
      </p:sp>
      <p:pic>
        <p:nvPicPr>
          <p:cNvPr id="3" name="Picture 2" descr="cs0447_2184_lab3.md · GitHub - Mozilla Firefox">
            <a:extLst>
              <a:ext uri="{FF2B5EF4-FFF2-40B4-BE49-F238E27FC236}">
                <a16:creationId xmlns:a16="http://schemas.microsoft.com/office/drawing/2014/main" id="{4B1568B5-F860-46F6-85F8-48938BA799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 t="46137" r="64597" b="45552"/>
          <a:stretch/>
        </p:blipFill>
        <p:spPr>
          <a:xfrm>
            <a:off x="182880" y="754259"/>
            <a:ext cx="4389120" cy="1435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3A419D-F1D6-4525-8142-A110BF8D928E}"/>
              </a:ext>
            </a:extLst>
          </p:cNvPr>
          <p:cNvSpPr txBox="1"/>
          <p:nvPr/>
        </p:nvSpPr>
        <p:spPr>
          <a:xfrm>
            <a:off x="254620" y="2420347"/>
            <a:ext cx="86347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u="sng" dirty="0"/>
              <a:t>Bitwise AND with 63 (example with </a:t>
            </a:r>
            <a:r>
              <a:rPr lang="en-US" sz="2200" u="sng" dirty="0" err="1"/>
              <a:t>dot_x</a:t>
            </a:r>
            <a:r>
              <a:rPr lang="en-US" sz="2200" u="sng" dirty="0"/>
              <a:t> value of -1)</a:t>
            </a:r>
            <a:r>
              <a:rPr lang="en-US" sz="2200" dirty="0"/>
              <a:t>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5E067-ECEF-4F30-A64E-960C24726233}"/>
              </a:ext>
            </a:extLst>
          </p:cNvPr>
          <p:cNvSpPr txBox="1"/>
          <p:nvPr/>
        </p:nvSpPr>
        <p:spPr>
          <a:xfrm>
            <a:off x="229906" y="2998113"/>
            <a:ext cx="87781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11111111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-1 in binary two’s complement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 00111111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63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---------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00111111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63 = 64 - 1</a:t>
            </a:r>
          </a:p>
          <a:p>
            <a:pPr lvl="1"/>
            <a:endParaRPr lang="en-US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AND only outputs 1 when both input bits = 1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68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 highlights</a:t>
            </a:r>
          </a:p>
        </p:txBody>
      </p:sp>
      <p:pic>
        <p:nvPicPr>
          <p:cNvPr id="3" name="Picture 2" descr="cs0447_2184_lab3.md · GitHub - Mozilla Firefox">
            <a:extLst>
              <a:ext uri="{FF2B5EF4-FFF2-40B4-BE49-F238E27FC236}">
                <a16:creationId xmlns:a16="http://schemas.microsoft.com/office/drawing/2014/main" id="{4B1568B5-F860-46F6-85F8-48938BA799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2" t="46137" r="64597" b="45552"/>
          <a:stretch/>
        </p:blipFill>
        <p:spPr>
          <a:xfrm>
            <a:off x="182880" y="754259"/>
            <a:ext cx="4389120" cy="1435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3A419D-F1D6-4525-8142-A110BF8D928E}"/>
              </a:ext>
            </a:extLst>
          </p:cNvPr>
          <p:cNvSpPr txBox="1"/>
          <p:nvPr/>
        </p:nvSpPr>
        <p:spPr>
          <a:xfrm>
            <a:off x="254620" y="2420347"/>
            <a:ext cx="86347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u="sng" dirty="0"/>
              <a:t>Bitwise AND in MIPS (see also MARS help)</a:t>
            </a:r>
            <a:r>
              <a:rPr lang="en-US" sz="2200" dirty="0"/>
              <a:t>: 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For inputs in t0 and t1, output in t2: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and t2, t0, t1</a:t>
            </a:r>
          </a:p>
          <a:p>
            <a:pPr lvl="1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200" dirty="0"/>
              <a:t>For an input immediate value 63 and an input in t0, output in t1:</a:t>
            </a:r>
          </a:p>
          <a:p>
            <a:pPr lvl="1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andi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t1, t0, 63</a:t>
            </a:r>
          </a:p>
          <a:p>
            <a:pPr lvl="1"/>
            <a:endParaRPr lang="en-US" sz="2200" dirty="0"/>
          </a:p>
          <a:p>
            <a:pPr lvl="1"/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013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Review of function calling conventions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42B84-0341-49AB-8F28-450046854806}"/>
              </a:ext>
            </a:extLst>
          </p:cNvPr>
          <p:cNvSpPr txBox="1"/>
          <p:nvPr/>
        </p:nvSpPr>
        <p:spPr>
          <a:xfrm>
            <a:off x="356840" y="576590"/>
            <a:ext cx="682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Hypothetical function</a:t>
            </a:r>
            <a:r>
              <a:rPr lang="en-US" sz="2400" dirty="0"/>
              <a:t>: add three integers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E245B-D7C5-40AA-9B76-D1C4E5D2523F}"/>
              </a:ext>
            </a:extLst>
          </p:cNvPr>
          <p:cNvSpPr txBox="1"/>
          <p:nvPr/>
        </p:nvSpPr>
        <p:spPr>
          <a:xfrm>
            <a:off x="531542" y="1175038"/>
            <a:ext cx="2546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 Java: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905B6-F5D5-49A3-A8FC-E5296590E939}"/>
              </a:ext>
            </a:extLst>
          </p:cNvPr>
          <p:cNvSpPr txBox="1"/>
          <p:nvPr/>
        </p:nvSpPr>
        <p:spPr>
          <a:xfrm>
            <a:off x="2468138" y="1175038"/>
            <a:ext cx="5431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public 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addThreeInts</a:t>
            </a:r>
            <a:r>
              <a:rPr lang="en-US" sz="2400" dirty="0">
                <a:solidFill>
                  <a:srgbClr val="7030A0"/>
                </a:solidFill>
              </a:rPr>
              <a:t> (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i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j, 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k) {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return (</a:t>
            </a:r>
            <a:r>
              <a:rPr lang="en-US" sz="2400" dirty="0" err="1">
                <a:solidFill>
                  <a:srgbClr val="7030A0"/>
                </a:solidFill>
              </a:rPr>
              <a:t>i</a:t>
            </a:r>
            <a:r>
              <a:rPr lang="en-US" sz="2400" dirty="0">
                <a:solidFill>
                  <a:srgbClr val="7030A0"/>
                </a:solidFill>
              </a:rPr>
              <a:t> + j + k);</a:t>
            </a:r>
          </a:p>
          <a:p>
            <a:r>
              <a:rPr lang="en-US" sz="2400" dirty="0">
                <a:solidFill>
                  <a:srgbClr val="7030A0"/>
                </a:solidFill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81230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Converting to a MIPS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42B84-0341-49AB-8F28-450046854806}"/>
              </a:ext>
            </a:extLst>
          </p:cNvPr>
          <p:cNvSpPr txBox="1"/>
          <p:nvPr/>
        </p:nvSpPr>
        <p:spPr>
          <a:xfrm>
            <a:off x="356840" y="576590"/>
            <a:ext cx="682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Hypothetical function</a:t>
            </a:r>
            <a:r>
              <a:rPr lang="en-US" sz="2400" dirty="0"/>
              <a:t>: add three integers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E245B-D7C5-40AA-9B76-D1C4E5D2523F}"/>
              </a:ext>
            </a:extLst>
          </p:cNvPr>
          <p:cNvSpPr txBox="1"/>
          <p:nvPr/>
        </p:nvSpPr>
        <p:spPr>
          <a:xfrm>
            <a:off x="531542" y="1175038"/>
            <a:ext cx="2546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 Java: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0905B6-F5D5-49A3-A8FC-E5296590E939}"/>
              </a:ext>
            </a:extLst>
          </p:cNvPr>
          <p:cNvSpPr txBox="1"/>
          <p:nvPr/>
        </p:nvSpPr>
        <p:spPr>
          <a:xfrm>
            <a:off x="2468138" y="1175038"/>
            <a:ext cx="5431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public 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addThreeInts</a:t>
            </a:r>
            <a:r>
              <a:rPr lang="en-US" sz="2400" dirty="0">
                <a:solidFill>
                  <a:srgbClr val="7030A0"/>
                </a:solidFill>
              </a:rPr>
              <a:t> (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i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j, </a:t>
            </a:r>
            <a:r>
              <a:rPr lang="en-US" sz="2400" dirty="0" err="1">
                <a:solidFill>
                  <a:srgbClr val="7030A0"/>
                </a:solidFill>
              </a:rPr>
              <a:t>int</a:t>
            </a:r>
            <a:r>
              <a:rPr lang="en-US" sz="2400" dirty="0">
                <a:solidFill>
                  <a:srgbClr val="7030A0"/>
                </a:solidFill>
              </a:rPr>
              <a:t> k) {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return (</a:t>
            </a:r>
            <a:r>
              <a:rPr lang="en-US" sz="2400" dirty="0" err="1">
                <a:solidFill>
                  <a:srgbClr val="7030A0"/>
                </a:solidFill>
              </a:rPr>
              <a:t>i</a:t>
            </a:r>
            <a:r>
              <a:rPr lang="en-US" sz="2400" dirty="0">
                <a:solidFill>
                  <a:srgbClr val="7030A0"/>
                </a:solidFill>
              </a:rPr>
              <a:t> + j + k);</a:t>
            </a:r>
          </a:p>
          <a:p>
            <a:r>
              <a:rPr lang="en-US" sz="2400" dirty="0">
                <a:solidFill>
                  <a:srgbClr val="7030A0"/>
                </a:solidFill>
              </a:rPr>
              <a:t>}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75010-BC49-4CF1-BB21-2F4A4169CC8D}"/>
              </a:ext>
            </a:extLst>
          </p:cNvPr>
          <p:cNvSpPr txBox="1"/>
          <p:nvPr/>
        </p:nvSpPr>
        <p:spPr>
          <a:xfrm>
            <a:off x="531542" y="2512150"/>
            <a:ext cx="2546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 MIPS: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(without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push/pop)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079FB-4483-4065-9CD8-FBF265C6A831}"/>
              </a:ext>
            </a:extLst>
          </p:cNvPr>
          <p:cNvSpPr txBox="1"/>
          <p:nvPr/>
        </p:nvSpPr>
        <p:spPr>
          <a:xfrm>
            <a:off x="2468138" y="2512150"/>
            <a:ext cx="54317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addThreeInts</a:t>
            </a:r>
            <a:r>
              <a:rPr lang="en-US" sz="2400" dirty="0">
                <a:solidFill>
                  <a:srgbClr val="7030A0"/>
                </a:solidFill>
              </a:rPr>
              <a:t>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sub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4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sw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ra</a:t>
            </a:r>
            <a:r>
              <a:rPr lang="en-US" sz="2400" dirty="0">
                <a:solidFill>
                  <a:srgbClr val="7030A0"/>
                </a:solidFill>
              </a:rPr>
              <a:t>, (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add t0, a0, a1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add v0, a2, t0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lw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ra</a:t>
            </a:r>
            <a:r>
              <a:rPr lang="en-US" sz="2400" dirty="0">
                <a:solidFill>
                  <a:srgbClr val="7030A0"/>
                </a:solidFill>
              </a:rPr>
              <a:t>, (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add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4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jr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ra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4A398-00CF-4352-8169-3391802E9D6C}"/>
              </a:ext>
            </a:extLst>
          </p:cNvPr>
          <p:cNvSpPr txBox="1"/>
          <p:nvPr/>
        </p:nvSpPr>
        <p:spPr>
          <a:xfrm>
            <a:off x="4471638" y="2548729"/>
            <a:ext cx="44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#label (jump target for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jal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87FC3-26BE-4D90-8B0B-C174EDCDDB8E}"/>
              </a:ext>
            </a:extLst>
          </p:cNvPr>
          <p:cNvSpPr txBox="1"/>
          <p:nvPr/>
        </p:nvSpPr>
        <p:spPr>
          <a:xfrm>
            <a:off x="4650057" y="2929212"/>
            <a:ext cx="44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#decrement stack pointer by 1 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50D36A-6EBE-458B-81E9-365FC62CD6C4}"/>
              </a:ext>
            </a:extLst>
          </p:cNvPr>
          <p:cNvSpPr/>
          <p:nvPr/>
        </p:nvSpPr>
        <p:spPr>
          <a:xfrm>
            <a:off x="143855" y="3960774"/>
            <a:ext cx="1660784" cy="278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(stack)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273BDE-09EB-4E93-A174-82649A857E05}"/>
              </a:ext>
            </a:extLst>
          </p:cNvPr>
          <p:cNvCxnSpPr/>
          <p:nvPr/>
        </p:nvCxnSpPr>
        <p:spPr>
          <a:xfrm flipH="1">
            <a:off x="1918010" y="3958685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9032B6-F97B-4F5C-8E54-0B8982DFC4D4}"/>
              </a:ext>
            </a:extLst>
          </p:cNvPr>
          <p:cNvCxnSpPr/>
          <p:nvPr/>
        </p:nvCxnSpPr>
        <p:spPr>
          <a:xfrm flipH="1">
            <a:off x="1918010" y="4278353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EC3CDC-41A1-49AB-9BC6-637F2B93666D}"/>
              </a:ext>
            </a:extLst>
          </p:cNvPr>
          <p:cNvSpPr txBox="1"/>
          <p:nvPr/>
        </p:nvSpPr>
        <p:spPr>
          <a:xfrm>
            <a:off x="4471638" y="3298696"/>
            <a:ext cx="44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#store return address on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F9829-CC75-499C-8EBC-93AEA2ED4764}"/>
              </a:ext>
            </a:extLst>
          </p:cNvPr>
          <p:cNvSpPr txBox="1"/>
          <p:nvPr/>
        </p:nvSpPr>
        <p:spPr>
          <a:xfrm>
            <a:off x="4796688" y="3662452"/>
            <a:ext cx="44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#add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529004-EAED-4F56-BE61-EED6F6C24411}"/>
              </a:ext>
            </a:extLst>
          </p:cNvPr>
          <p:cNvSpPr txBox="1"/>
          <p:nvPr/>
        </p:nvSpPr>
        <p:spPr>
          <a:xfrm>
            <a:off x="4736273" y="4035644"/>
            <a:ext cx="44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#add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i+j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k and set return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3C20F5-0F27-4F72-A045-79C527F8FE2A}"/>
              </a:ext>
            </a:extLst>
          </p:cNvPr>
          <p:cNvSpPr txBox="1"/>
          <p:nvPr/>
        </p:nvSpPr>
        <p:spPr>
          <a:xfrm>
            <a:off x="4308809" y="4404976"/>
            <a:ext cx="44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#retrieve return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DD8D9-07BF-4B54-A303-C051DC797FB4}"/>
              </a:ext>
            </a:extLst>
          </p:cNvPr>
          <p:cNvSpPr txBox="1"/>
          <p:nvPr/>
        </p:nvSpPr>
        <p:spPr>
          <a:xfrm>
            <a:off x="4650057" y="4759878"/>
            <a:ext cx="44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#increment stack pointer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2C70B7-E4D5-4250-ABA8-AC228F4CB7F4}"/>
              </a:ext>
            </a:extLst>
          </p:cNvPr>
          <p:cNvCxnSpPr/>
          <p:nvPr/>
        </p:nvCxnSpPr>
        <p:spPr>
          <a:xfrm flipH="1">
            <a:off x="1918010" y="3987180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8C2695-6872-4BC9-B69B-9AC107DEA368}"/>
              </a:ext>
            </a:extLst>
          </p:cNvPr>
          <p:cNvSpPr txBox="1"/>
          <p:nvPr/>
        </p:nvSpPr>
        <p:spPr>
          <a:xfrm>
            <a:off x="3575822" y="5129210"/>
            <a:ext cx="447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#return to instruction following function call</a:t>
            </a:r>
          </a:p>
        </p:txBody>
      </p:sp>
    </p:spTree>
    <p:extLst>
      <p:ext uri="{BB962C8B-B14F-4D97-AF65-F5344CB8AC3E}">
        <p14:creationId xmlns:p14="http://schemas.microsoft.com/office/powerpoint/2010/main" val="93264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 animBg="1"/>
      <p:bldP spid="16" grpId="0"/>
      <p:bldP spid="17" grpId="0"/>
      <p:bldP spid="18" grpId="0"/>
      <p:bldP spid="19" grpId="0"/>
      <p:bldP spid="20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Converting to a MIPS function: Using new pseudo-ops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42B84-0341-49AB-8F28-450046854806}"/>
              </a:ext>
            </a:extLst>
          </p:cNvPr>
          <p:cNvSpPr txBox="1"/>
          <p:nvPr/>
        </p:nvSpPr>
        <p:spPr>
          <a:xfrm>
            <a:off x="356840" y="576590"/>
            <a:ext cx="6824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Hypothetical function</a:t>
            </a:r>
            <a:r>
              <a:rPr lang="en-US" sz="2400" dirty="0"/>
              <a:t>: add three integers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75010-BC49-4CF1-BB21-2F4A4169CC8D}"/>
              </a:ext>
            </a:extLst>
          </p:cNvPr>
          <p:cNvSpPr txBox="1"/>
          <p:nvPr/>
        </p:nvSpPr>
        <p:spPr>
          <a:xfrm>
            <a:off x="407214" y="1091625"/>
            <a:ext cx="2546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 MIPS: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079FB-4483-4065-9CD8-FBF265C6A831}"/>
              </a:ext>
            </a:extLst>
          </p:cNvPr>
          <p:cNvSpPr txBox="1"/>
          <p:nvPr/>
        </p:nvSpPr>
        <p:spPr>
          <a:xfrm>
            <a:off x="2343810" y="1091625"/>
            <a:ext cx="54317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addThreeInts</a:t>
            </a:r>
            <a:r>
              <a:rPr lang="en-US" sz="2400" dirty="0">
                <a:solidFill>
                  <a:srgbClr val="7030A0"/>
                </a:solidFill>
              </a:rPr>
              <a:t>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sub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4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sw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ra</a:t>
            </a:r>
            <a:r>
              <a:rPr lang="en-US" sz="2400" dirty="0">
                <a:solidFill>
                  <a:srgbClr val="7030A0"/>
                </a:solidFill>
              </a:rPr>
              <a:t>, (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add t0, a0, a1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add v0, a2, t0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lw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ra</a:t>
            </a:r>
            <a:r>
              <a:rPr lang="en-US" sz="2400" dirty="0">
                <a:solidFill>
                  <a:srgbClr val="7030A0"/>
                </a:solidFill>
              </a:rPr>
              <a:t>, (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add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4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jr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ra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D4A398-00CF-4352-8169-3391802E9D6C}"/>
              </a:ext>
            </a:extLst>
          </p:cNvPr>
          <p:cNvSpPr txBox="1"/>
          <p:nvPr/>
        </p:nvSpPr>
        <p:spPr>
          <a:xfrm>
            <a:off x="4347310" y="1128204"/>
            <a:ext cx="44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#label (jump target for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jal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87FC3-26BE-4D90-8B0B-C174EDCDDB8E}"/>
              </a:ext>
            </a:extLst>
          </p:cNvPr>
          <p:cNvSpPr txBox="1"/>
          <p:nvPr/>
        </p:nvSpPr>
        <p:spPr>
          <a:xfrm>
            <a:off x="4525729" y="1508687"/>
            <a:ext cx="44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#decrement stack pointer by 1 word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C3CDC-41A1-49AB-9BC6-637F2B93666D}"/>
              </a:ext>
            </a:extLst>
          </p:cNvPr>
          <p:cNvSpPr txBox="1"/>
          <p:nvPr/>
        </p:nvSpPr>
        <p:spPr>
          <a:xfrm>
            <a:off x="4347310" y="1878171"/>
            <a:ext cx="44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#store return address on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F9829-CC75-499C-8EBC-93AEA2ED4764}"/>
              </a:ext>
            </a:extLst>
          </p:cNvPr>
          <p:cNvSpPr txBox="1"/>
          <p:nvPr/>
        </p:nvSpPr>
        <p:spPr>
          <a:xfrm>
            <a:off x="4672360" y="2241927"/>
            <a:ext cx="44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#add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j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529004-EAED-4F56-BE61-EED6F6C24411}"/>
              </a:ext>
            </a:extLst>
          </p:cNvPr>
          <p:cNvSpPr txBox="1"/>
          <p:nvPr/>
        </p:nvSpPr>
        <p:spPr>
          <a:xfrm>
            <a:off x="4611945" y="2615119"/>
            <a:ext cx="44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#add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i+j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k and set return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3C20F5-0F27-4F72-A045-79C527F8FE2A}"/>
              </a:ext>
            </a:extLst>
          </p:cNvPr>
          <p:cNvSpPr txBox="1"/>
          <p:nvPr/>
        </p:nvSpPr>
        <p:spPr>
          <a:xfrm>
            <a:off x="4184481" y="2984451"/>
            <a:ext cx="44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#retrieve return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DD8D9-07BF-4B54-A303-C051DC797FB4}"/>
              </a:ext>
            </a:extLst>
          </p:cNvPr>
          <p:cNvSpPr txBox="1"/>
          <p:nvPr/>
        </p:nvSpPr>
        <p:spPr>
          <a:xfrm>
            <a:off x="4525729" y="3339353"/>
            <a:ext cx="447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#increment stack pointer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8C2695-6872-4BC9-B69B-9AC107DEA368}"/>
              </a:ext>
            </a:extLst>
          </p:cNvPr>
          <p:cNvSpPr txBox="1"/>
          <p:nvPr/>
        </p:nvSpPr>
        <p:spPr>
          <a:xfrm>
            <a:off x="3451494" y="3708685"/>
            <a:ext cx="447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#return to instruction following function call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FC57AA3B-19AA-4638-B60E-0890A11CD72A}"/>
              </a:ext>
            </a:extLst>
          </p:cNvPr>
          <p:cNvSpPr/>
          <p:nvPr/>
        </p:nvSpPr>
        <p:spPr>
          <a:xfrm>
            <a:off x="2693774" y="1569306"/>
            <a:ext cx="148282" cy="64653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C74A43B1-834C-4C05-9A87-DFEE62142164}"/>
              </a:ext>
            </a:extLst>
          </p:cNvPr>
          <p:cNvSpPr/>
          <p:nvPr/>
        </p:nvSpPr>
        <p:spPr>
          <a:xfrm>
            <a:off x="2657436" y="3021220"/>
            <a:ext cx="148282" cy="64653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22B5AA-3EDA-47EE-BA5A-C6A824DF94CF}"/>
              </a:ext>
            </a:extLst>
          </p:cNvPr>
          <p:cNvCxnSpPr/>
          <p:nvPr/>
        </p:nvCxnSpPr>
        <p:spPr>
          <a:xfrm flipV="1">
            <a:off x="1575532" y="1951285"/>
            <a:ext cx="1005840" cy="92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1CD1F1-8E72-4BF7-A77E-0C8692F7A50B}"/>
              </a:ext>
            </a:extLst>
          </p:cNvPr>
          <p:cNvCxnSpPr/>
          <p:nvPr/>
        </p:nvCxnSpPr>
        <p:spPr>
          <a:xfrm flipV="1">
            <a:off x="1547253" y="3414281"/>
            <a:ext cx="1005840" cy="92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A5A5A8-D0CE-4D03-96B6-7D9B2C8B8931}"/>
              </a:ext>
            </a:extLst>
          </p:cNvPr>
          <p:cNvSpPr txBox="1"/>
          <p:nvPr/>
        </p:nvSpPr>
        <p:spPr>
          <a:xfrm>
            <a:off x="394374" y="2668413"/>
            <a:ext cx="2546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push </a:t>
            </a:r>
            <a:r>
              <a:rPr lang="en-US" sz="2400" dirty="0" err="1">
                <a:solidFill>
                  <a:srgbClr val="0070C0"/>
                </a:solidFill>
              </a:rPr>
              <a:t>ra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A01794-228C-43A2-A48F-13882B3A5DC9}"/>
              </a:ext>
            </a:extLst>
          </p:cNvPr>
          <p:cNvSpPr txBox="1"/>
          <p:nvPr/>
        </p:nvSpPr>
        <p:spPr>
          <a:xfrm>
            <a:off x="411885" y="4144920"/>
            <a:ext cx="2546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pop </a:t>
            </a:r>
            <a:r>
              <a:rPr lang="en-US" sz="2400" dirty="0" err="1">
                <a:solidFill>
                  <a:srgbClr val="0070C0"/>
                </a:solidFill>
              </a:rPr>
              <a:t>ra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3A1892-8611-4B99-8F9A-C36A16756C3E}"/>
              </a:ext>
            </a:extLst>
          </p:cNvPr>
          <p:cNvSpPr/>
          <p:nvPr/>
        </p:nvSpPr>
        <p:spPr>
          <a:xfrm>
            <a:off x="2343809" y="4706097"/>
            <a:ext cx="6312311" cy="147917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u="sng" dirty="0"/>
              <a:t>Note</a:t>
            </a:r>
            <a:r>
              <a:rPr lang="en-US" sz="2400" dirty="0"/>
              <a:t>: The push/pop operations are not strictly required for this function.  They are only critical when a function calls another function.   They’re included here to help illustrate the concept.</a:t>
            </a:r>
          </a:p>
        </p:txBody>
      </p:sp>
    </p:spTree>
    <p:extLst>
      <p:ext uri="{BB962C8B-B14F-4D97-AF65-F5344CB8AC3E}">
        <p14:creationId xmlns:p14="http://schemas.microsoft.com/office/powerpoint/2010/main" val="1398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Converting to a MIPS function: What changes will we need to make if we use a saved register (s0 - s7)?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079FB-4483-4065-9CD8-FBF265C6A831}"/>
              </a:ext>
            </a:extLst>
          </p:cNvPr>
          <p:cNvSpPr txBox="1"/>
          <p:nvPr/>
        </p:nvSpPr>
        <p:spPr>
          <a:xfrm>
            <a:off x="354365" y="1270687"/>
            <a:ext cx="54317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addThreeInts</a:t>
            </a:r>
            <a:r>
              <a:rPr lang="en-US" sz="2400" dirty="0">
                <a:solidFill>
                  <a:srgbClr val="7030A0"/>
                </a:solidFill>
              </a:rPr>
              <a:t>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sub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4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sw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ra</a:t>
            </a:r>
            <a:r>
              <a:rPr lang="en-US" sz="2400" dirty="0">
                <a:solidFill>
                  <a:srgbClr val="7030A0"/>
                </a:solidFill>
              </a:rPr>
              <a:t>, (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add </a:t>
            </a:r>
            <a:r>
              <a:rPr lang="en-US" sz="2400" dirty="0">
                <a:solidFill>
                  <a:srgbClr val="C00000"/>
                </a:solidFill>
              </a:rPr>
              <a:t>s0</a:t>
            </a:r>
            <a:r>
              <a:rPr lang="en-US" sz="2400" dirty="0">
                <a:solidFill>
                  <a:srgbClr val="7030A0"/>
                </a:solidFill>
              </a:rPr>
              <a:t>, a0, a1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add v0, a2, </a:t>
            </a:r>
            <a:r>
              <a:rPr lang="en-US" sz="2400" dirty="0">
                <a:solidFill>
                  <a:srgbClr val="C00000"/>
                </a:solidFill>
              </a:rPr>
              <a:t>s0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lw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ra</a:t>
            </a:r>
            <a:r>
              <a:rPr lang="en-US" sz="2400" dirty="0">
                <a:solidFill>
                  <a:srgbClr val="7030A0"/>
                </a:solidFill>
              </a:rPr>
              <a:t>, (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add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4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jr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ra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738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Converting to a MIPS function: What changes will we need to make if we use a saved register (s0 - s7)?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079FB-4483-4065-9CD8-FBF265C6A831}"/>
              </a:ext>
            </a:extLst>
          </p:cNvPr>
          <p:cNvSpPr txBox="1"/>
          <p:nvPr/>
        </p:nvSpPr>
        <p:spPr>
          <a:xfrm>
            <a:off x="366722" y="1221260"/>
            <a:ext cx="54317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addThreeInts</a:t>
            </a:r>
            <a:r>
              <a:rPr lang="en-US" sz="2400" dirty="0">
                <a:solidFill>
                  <a:srgbClr val="7030A0"/>
                </a:solidFill>
              </a:rPr>
              <a:t>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sub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>
                <a:solidFill>
                  <a:srgbClr val="C00000"/>
                </a:solidFill>
              </a:rPr>
              <a:t>8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sw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ra</a:t>
            </a:r>
            <a:r>
              <a:rPr lang="en-US" sz="2400" dirty="0">
                <a:solidFill>
                  <a:srgbClr val="7030A0"/>
                </a:solidFill>
              </a:rPr>
              <a:t>, (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C00000"/>
                </a:solidFill>
              </a:rPr>
              <a:t>sw</a:t>
            </a:r>
            <a:r>
              <a:rPr lang="en-US" sz="2400" dirty="0">
                <a:solidFill>
                  <a:srgbClr val="C00000"/>
                </a:solidFill>
              </a:rPr>
              <a:t> s0, 4(</a:t>
            </a:r>
            <a:r>
              <a:rPr lang="en-US" sz="2400" dirty="0" err="1">
                <a:solidFill>
                  <a:srgbClr val="C00000"/>
                </a:solidFill>
              </a:rPr>
              <a:t>sp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	add </a:t>
            </a:r>
            <a:r>
              <a:rPr lang="en-US" sz="2400" dirty="0">
                <a:solidFill>
                  <a:srgbClr val="C00000"/>
                </a:solidFill>
              </a:rPr>
              <a:t>s0</a:t>
            </a:r>
            <a:r>
              <a:rPr lang="en-US" sz="2400" dirty="0">
                <a:solidFill>
                  <a:srgbClr val="7030A0"/>
                </a:solidFill>
              </a:rPr>
              <a:t>, a0, a1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add v0, a2, </a:t>
            </a:r>
            <a:r>
              <a:rPr lang="en-US" sz="2400" dirty="0">
                <a:solidFill>
                  <a:srgbClr val="C00000"/>
                </a:solidFill>
              </a:rPr>
              <a:t>s0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lw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ra</a:t>
            </a:r>
            <a:r>
              <a:rPr lang="en-US" sz="2400" dirty="0">
                <a:solidFill>
                  <a:srgbClr val="7030A0"/>
                </a:solidFill>
              </a:rPr>
              <a:t>, (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add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4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jr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ra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65BA22A9-7FC2-49E1-A21F-55324E45CA3A}"/>
              </a:ext>
            </a:extLst>
          </p:cNvPr>
          <p:cNvSpPr/>
          <p:nvPr/>
        </p:nvSpPr>
        <p:spPr>
          <a:xfrm flipH="1">
            <a:off x="2693774" y="1569306"/>
            <a:ext cx="74140" cy="111211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68C598-6948-4DE1-9A01-75C76C2D45DC}"/>
              </a:ext>
            </a:extLst>
          </p:cNvPr>
          <p:cNvCxnSpPr>
            <a:cxnSpLocks/>
          </p:cNvCxnSpPr>
          <p:nvPr/>
        </p:nvCxnSpPr>
        <p:spPr>
          <a:xfrm flipH="1" flipV="1">
            <a:off x="2946164" y="1985246"/>
            <a:ext cx="1120869" cy="31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A193EF-4E99-46BA-80C7-789B983A8669}"/>
              </a:ext>
            </a:extLst>
          </p:cNvPr>
          <p:cNvSpPr txBox="1"/>
          <p:nvPr/>
        </p:nvSpPr>
        <p:spPr>
          <a:xfrm>
            <a:off x="4144246" y="2298357"/>
            <a:ext cx="2113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Equivalent to push </a:t>
            </a:r>
            <a:r>
              <a:rPr lang="en-US" sz="2200" dirty="0" err="1">
                <a:solidFill>
                  <a:srgbClr val="0070C0"/>
                </a:solidFill>
              </a:rPr>
              <a:t>ra</a:t>
            </a:r>
            <a:r>
              <a:rPr lang="en-US" sz="2200" dirty="0">
                <a:solidFill>
                  <a:srgbClr val="0070C0"/>
                </a:solidFill>
              </a:rPr>
              <a:t>, push s0 </a:t>
            </a:r>
          </a:p>
        </p:txBody>
      </p:sp>
    </p:spTree>
    <p:extLst>
      <p:ext uri="{BB962C8B-B14F-4D97-AF65-F5344CB8AC3E}">
        <p14:creationId xmlns:p14="http://schemas.microsoft.com/office/powerpoint/2010/main" val="129169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95410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Converting to a MIPS function: What changes will we need to make if we use a saved register (s0 - s7)?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079FB-4483-4065-9CD8-FBF265C6A831}"/>
              </a:ext>
            </a:extLst>
          </p:cNvPr>
          <p:cNvSpPr txBox="1"/>
          <p:nvPr/>
        </p:nvSpPr>
        <p:spPr>
          <a:xfrm>
            <a:off x="366722" y="1221260"/>
            <a:ext cx="54317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7030A0"/>
                </a:solidFill>
              </a:rPr>
              <a:t>addThreeInts</a:t>
            </a:r>
            <a:r>
              <a:rPr lang="en-US" sz="2400" dirty="0">
                <a:solidFill>
                  <a:srgbClr val="7030A0"/>
                </a:solidFill>
              </a:rPr>
              <a:t>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sub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>
                <a:solidFill>
                  <a:srgbClr val="C00000"/>
                </a:solidFill>
              </a:rPr>
              <a:t>8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sw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ra</a:t>
            </a:r>
            <a:r>
              <a:rPr lang="en-US" sz="2400" dirty="0">
                <a:solidFill>
                  <a:srgbClr val="7030A0"/>
                </a:solidFill>
              </a:rPr>
              <a:t>, (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C00000"/>
                </a:solidFill>
              </a:rPr>
              <a:t>sw</a:t>
            </a:r>
            <a:r>
              <a:rPr lang="en-US" sz="2400" dirty="0">
                <a:solidFill>
                  <a:srgbClr val="C00000"/>
                </a:solidFill>
              </a:rPr>
              <a:t> s0, 4(</a:t>
            </a:r>
            <a:r>
              <a:rPr lang="en-US" sz="2400" dirty="0" err="1">
                <a:solidFill>
                  <a:srgbClr val="C00000"/>
                </a:solidFill>
              </a:rPr>
              <a:t>sp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	add </a:t>
            </a:r>
            <a:r>
              <a:rPr lang="en-US" sz="2400" dirty="0">
                <a:solidFill>
                  <a:srgbClr val="C00000"/>
                </a:solidFill>
              </a:rPr>
              <a:t>s0</a:t>
            </a:r>
            <a:r>
              <a:rPr lang="en-US" sz="2400" dirty="0">
                <a:solidFill>
                  <a:srgbClr val="7030A0"/>
                </a:solidFill>
              </a:rPr>
              <a:t>, a0, a1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add v0, a2, </a:t>
            </a:r>
            <a:r>
              <a:rPr lang="en-US" sz="2400" dirty="0">
                <a:solidFill>
                  <a:srgbClr val="C00000"/>
                </a:solidFill>
              </a:rPr>
              <a:t>s0</a:t>
            </a:r>
          </a:p>
          <a:p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dirty="0" err="1">
                <a:solidFill>
                  <a:srgbClr val="C00000"/>
                </a:solidFill>
              </a:rPr>
              <a:t>lw</a:t>
            </a:r>
            <a:r>
              <a:rPr lang="en-US" sz="2400" dirty="0">
                <a:solidFill>
                  <a:srgbClr val="C00000"/>
                </a:solidFill>
              </a:rPr>
              <a:t> s0, 4(</a:t>
            </a:r>
            <a:r>
              <a:rPr lang="en-US" sz="2400" dirty="0" err="1">
                <a:solidFill>
                  <a:srgbClr val="C00000"/>
                </a:solidFill>
              </a:rPr>
              <a:t>sp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lw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ra</a:t>
            </a:r>
            <a:r>
              <a:rPr lang="en-US" sz="2400" dirty="0">
                <a:solidFill>
                  <a:srgbClr val="7030A0"/>
                </a:solidFill>
              </a:rPr>
              <a:t>, (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	add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 err="1">
                <a:solidFill>
                  <a:srgbClr val="7030A0"/>
                </a:solidFill>
              </a:rPr>
              <a:t>sp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dirty="0">
                <a:solidFill>
                  <a:srgbClr val="C00000"/>
                </a:solidFill>
              </a:rPr>
              <a:t>8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  <a:r>
              <a:rPr lang="en-US" sz="2400" dirty="0" err="1">
                <a:solidFill>
                  <a:srgbClr val="7030A0"/>
                </a:solidFill>
              </a:rPr>
              <a:t>jr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ra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	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65BA22A9-7FC2-49E1-A21F-55324E45CA3A}"/>
              </a:ext>
            </a:extLst>
          </p:cNvPr>
          <p:cNvSpPr/>
          <p:nvPr/>
        </p:nvSpPr>
        <p:spPr>
          <a:xfrm flipH="1">
            <a:off x="2693774" y="1569306"/>
            <a:ext cx="74140" cy="111211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68C598-6948-4DE1-9A01-75C76C2D45DC}"/>
              </a:ext>
            </a:extLst>
          </p:cNvPr>
          <p:cNvCxnSpPr>
            <a:cxnSpLocks/>
          </p:cNvCxnSpPr>
          <p:nvPr/>
        </p:nvCxnSpPr>
        <p:spPr>
          <a:xfrm flipH="1" flipV="1">
            <a:off x="2946164" y="1985246"/>
            <a:ext cx="1120869" cy="31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A193EF-4E99-46BA-80C7-789B983A8669}"/>
              </a:ext>
            </a:extLst>
          </p:cNvPr>
          <p:cNvSpPr txBox="1"/>
          <p:nvPr/>
        </p:nvSpPr>
        <p:spPr>
          <a:xfrm>
            <a:off x="4144246" y="2298357"/>
            <a:ext cx="2113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Equivalent to push </a:t>
            </a:r>
            <a:r>
              <a:rPr lang="en-US" sz="2200" dirty="0" err="1">
                <a:solidFill>
                  <a:srgbClr val="0070C0"/>
                </a:solidFill>
              </a:rPr>
              <a:t>ra</a:t>
            </a:r>
            <a:r>
              <a:rPr lang="en-US" sz="2200" dirty="0">
                <a:solidFill>
                  <a:srgbClr val="0070C0"/>
                </a:solidFill>
              </a:rPr>
              <a:t>, push s0 </a:t>
            </a: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8B1CB6C9-C9D4-451E-8B9D-FE5E887E1763}"/>
              </a:ext>
            </a:extLst>
          </p:cNvPr>
          <p:cNvSpPr/>
          <p:nvPr/>
        </p:nvSpPr>
        <p:spPr>
          <a:xfrm flipH="1">
            <a:off x="2622790" y="3464249"/>
            <a:ext cx="74140" cy="1112110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809282-EBA9-4419-A358-FB112225EA54}"/>
              </a:ext>
            </a:extLst>
          </p:cNvPr>
          <p:cNvCxnSpPr>
            <a:cxnSpLocks/>
          </p:cNvCxnSpPr>
          <p:nvPr/>
        </p:nvCxnSpPr>
        <p:spPr>
          <a:xfrm flipH="1" flipV="1">
            <a:off x="2875180" y="3880189"/>
            <a:ext cx="1120869" cy="31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B4A810-40B1-4212-9381-CA8C484DCF30}"/>
              </a:ext>
            </a:extLst>
          </p:cNvPr>
          <p:cNvSpPr txBox="1"/>
          <p:nvPr/>
        </p:nvSpPr>
        <p:spPr>
          <a:xfrm>
            <a:off x="4073262" y="4193300"/>
            <a:ext cx="2113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Equivalent to pop s0, pop </a:t>
            </a:r>
            <a:r>
              <a:rPr lang="en-US" sz="2200" dirty="0" err="1">
                <a:solidFill>
                  <a:srgbClr val="0070C0"/>
                </a:solidFill>
              </a:rPr>
              <a:t>ra</a:t>
            </a:r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33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 highlights</a:t>
            </a:r>
          </a:p>
        </p:txBody>
      </p:sp>
      <p:pic>
        <p:nvPicPr>
          <p:cNvPr id="3" name="Picture 2" descr="cs0447_2184_lab3.md · GitHub - Mozilla Firefox">
            <a:extLst>
              <a:ext uri="{FF2B5EF4-FFF2-40B4-BE49-F238E27FC236}">
                <a16:creationId xmlns:a16="http://schemas.microsoft.com/office/drawing/2014/main" id="{745C38B1-AD94-43A6-B0C7-561D5BB0E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4" t="11484" r="41892" b="14975"/>
          <a:stretch/>
        </p:blipFill>
        <p:spPr>
          <a:xfrm>
            <a:off x="1820150" y="750316"/>
            <a:ext cx="5212080" cy="535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5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#3 highlights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342B84-0341-49AB-8F28-450046854806}"/>
              </a:ext>
            </a:extLst>
          </p:cNvPr>
          <p:cNvSpPr txBox="1"/>
          <p:nvPr/>
        </p:nvSpPr>
        <p:spPr>
          <a:xfrm>
            <a:off x="118715" y="523220"/>
            <a:ext cx="7777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Section 1</a:t>
            </a:r>
            <a:r>
              <a:rPr lang="en-US" sz="2200" dirty="0"/>
              <a:t>: Getting set up with the Keypad and LED simulator tool.</a:t>
            </a:r>
            <a:endParaRPr lang="en-US" sz="22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42B84-0341-49AB-8F28-450046854806}"/>
              </a:ext>
            </a:extLst>
          </p:cNvPr>
          <p:cNvSpPr txBox="1"/>
          <p:nvPr/>
        </p:nvSpPr>
        <p:spPr>
          <a:xfrm>
            <a:off x="566390" y="1166633"/>
            <a:ext cx="777751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Instructions are provided; pay special attention to the following: 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Be sure to type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.include “led_keypad.asm” </a:t>
            </a:r>
            <a:r>
              <a:rPr lang="en-US" sz="2200" dirty="0">
                <a:solidFill>
                  <a:srgbClr val="0070C0"/>
                </a:solidFill>
              </a:rPr>
              <a:t>at the top of your file.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Remember the quotes!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</a:rPr>
              <a:t>Make sure the led_keypad.asm file is present in your working directory (it can be downloaded from the </a:t>
            </a:r>
            <a:r>
              <a:rPr lang="en-US" sz="2200" dirty="0" err="1">
                <a:solidFill>
                  <a:srgbClr val="0070C0"/>
                </a:solidFill>
              </a:rPr>
              <a:t>Github</a:t>
            </a:r>
            <a:r>
              <a:rPr lang="en-US" sz="2200" dirty="0">
                <a:solidFill>
                  <a:srgbClr val="0070C0"/>
                </a:solidFill>
              </a:rPr>
              <a:t> page with the instructions for the lab).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The led_keypad.asm file contains several named constants and functions that will be useful for you.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The .include directive (see MARS help) allows you to access those constants and functions without having to copy them into your own </a:t>
            </a:r>
            <a:r>
              <a:rPr lang="en-US" sz="2200" dirty="0" err="1">
                <a:solidFill>
                  <a:srgbClr val="002060"/>
                </a:solidFill>
              </a:rPr>
              <a:t>asm</a:t>
            </a:r>
            <a:r>
              <a:rPr lang="en-US" sz="2200" dirty="0">
                <a:solidFill>
                  <a:srgbClr val="002060"/>
                </a:solidFill>
              </a:rPr>
              <a:t> file.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12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2179</TotalTime>
  <Words>1265</Words>
  <Application>Microsoft Office PowerPoint</Application>
  <PresentationFormat>On-screen Show (4:3)</PresentationFormat>
  <Paragraphs>211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186</cp:revision>
  <dcterms:created xsi:type="dcterms:W3CDTF">2016-10-06T23:04:54Z</dcterms:created>
  <dcterms:modified xsi:type="dcterms:W3CDTF">2018-02-03T02:33:00Z</dcterms:modified>
</cp:coreProperties>
</file>