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67" r:id="rId3"/>
    <p:sldId id="269" r:id="rId4"/>
    <p:sldId id="268" r:id="rId5"/>
    <p:sldId id="270" r:id="rId6"/>
    <p:sldId id="271" r:id="rId7"/>
    <p:sldId id="272" r:id="rId8"/>
    <p:sldId id="273" r:id="rId9"/>
    <p:sldId id="274" r:id="rId10"/>
    <p:sldId id="27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1" autoAdjust="0"/>
    <p:restoredTop sz="91505" autoAdjust="0"/>
  </p:normalViewPr>
  <p:slideViewPr>
    <p:cSldViewPr snapToGrid="0" showGuides="1">
      <p:cViewPr varScale="1">
        <p:scale>
          <a:sx n="78" d="100"/>
          <a:sy n="78" d="100"/>
        </p:scale>
        <p:origin x="1872" y="96"/>
      </p:cViewPr>
      <p:guideLst>
        <p:guide orient="horz" pos="528"/>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2/19/2018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5</a:t>
            </a:fld>
            <a:endParaRPr lang="en-US"/>
          </a:p>
        </p:txBody>
      </p:sp>
    </p:spTree>
    <p:extLst>
      <p:ext uri="{BB962C8B-B14F-4D97-AF65-F5344CB8AC3E}">
        <p14:creationId xmlns:p14="http://schemas.microsoft.com/office/powerpoint/2010/main" val="42173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6</a:t>
            </a:fld>
            <a:endParaRPr lang="en-US"/>
          </a:p>
        </p:txBody>
      </p:sp>
    </p:spTree>
    <p:extLst>
      <p:ext uri="{BB962C8B-B14F-4D97-AF65-F5344CB8AC3E}">
        <p14:creationId xmlns:p14="http://schemas.microsoft.com/office/powerpoint/2010/main" val="316448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7</a:t>
            </a:fld>
            <a:endParaRPr lang="en-US"/>
          </a:p>
        </p:txBody>
      </p:sp>
    </p:spTree>
    <p:extLst>
      <p:ext uri="{BB962C8B-B14F-4D97-AF65-F5344CB8AC3E}">
        <p14:creationId xmlns:p14="http://schemas.microsoft.com/office/powerpoint/2010/main" val="375555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8</a:t>
            </a:fld>
            <a:endParaRPr lang="en-US"/>
          </a:p>
        </p:txBody>
      </p:sp>
    </p:spTree>
    <p:extLst>
      <p:ext uri="{BB962C8B-B14F-4D97-AF65-F5344CB8AC3E}">
        <p14:creationId xmlns:p14="http://schemas.microsoft.com/office/powerpoint/2010/main" val="153027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9</a:t>
            </a:fld>
            <a:endParaRPr lang="en-US"/>
          </a:p>
        </p:txBody>
      </p:sp>
    </p:spTree>
    <p:extLst>
      <p:ext uri="{BB962C8B-B14F-4D97-AF65-F5344CB8AC3E}">
        <p14:creationId xmlns:p14="http://schemas.microsoft.com/office/powerpoint/2010/main" val="209791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10</a:t>
            </a:fld>
            <a:endParaRPr lang="en-US"/>
          </a:p>
        </p:txBody>
      </p:sp>
    </p:spTree>
    <p:extLst>
      <p:ext uri="{BB962C8B-B14F-4D97-AF65-F5344CB8AC3E}">
        <p14:creationId xmlns:p14="http://schemas.microsoft.com/office/powerpoint/2010/main" val="40331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2/19/2018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J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CS447 Recitation #5: 2/16/18 and 2/19/18</a:t>
            </a:r>
            <a:endParaRPr lang="en-US" sz="3000" dirty="0">
              <a:solidFill>
                <a:srgbClr val="C00000"/>
              </a:solidFill>
            </a:endParaRPr>
          </a:p>
        </p:txBody>
      </p:sp>
      <p:sp>
        <p:nvSpPr>
          <p:cNvPr id="6" name="TextBox 5"/>
          <p:cNvSpPr txBox="1"/>
          <p:nvPr/>
        </p:nvSpPr>
        <p:spPr>
          <a:xfrm>
            <a:off x="412504" y="1731390"/>
            <a:ext cx="7545247" cy="1200329"/>
          </a:xfrm>
          <a:prstGeom prst="rect">
            <a:avLst/>
          </a:prstGeom>
        </p:spPr>
        <p:txBody>
          <a:bodyPr wrap="square" rtlCol="0">
            <a:spAutoFit/>
          </a:bodyPr>
          <a:lstStyle/>
          <a:p>
            <a:r>
              <a:rPr lang="en-US" sz="2400" u="sng" dirty="0">
                <a:solidFill>
                  <a:srgbClr val="002060"/>
                </a:solidFill>
              </a:rPr>
              <a:t>Agenda</a:t>
            </a:r>
            <a:r>
              <a:rPr lang="en-US" sz="2400" dirty="0">
                <a:solidFill>
                  <a:srgbClr val="002060"/>
                </a:solidFill>
              </a:rPr>
              <a:t>: </a:t>
            </a:r>
          </a:p>
          <a:p>
            <a:pPr marL="457200" indent="-457200">
              <a:buFont typeface="+mj-lt"/>
              <a:buAutoNum type="arabicPeriod"/>
            </a:pPr>
            <a:r>
              <a:rPr lang="en-US" sz="2400" dirty="0">
                <a:solidFill>
                  <a:srgbClr val="002060"/>
                </a:solidFill>
              </a:rPr>
              <a:t>Monday office hours will be shifted to 2-4 pm on 2/19 </a:t>
            </a:r>
          </a:p>
          <a:p>
            <a:pPr marL="457200" indent="-457200">
              <a:buFont typeface="+mj-lt"/>
              <a:buAutoNum type="arabicPeriod"/>
            </a:pPr>
            <a:r>
              <a:rPr lang="en-US" sz="2400" dirty="0">
                <a:solidFill>
                  <a:srgbClr val="002060"/>
                </a:solidFill>
              </a:rPr>
              <a:t>Lab #4 Overview</a:t>
            </a:r>
            <a:endParaRPr lang="en-US" sz="2400" dirty="0"/>
          </a:p>
        </p:txBody>
      </p:sp>
      <p:sp>
        <p:nvSpPr>
          <p:cNvPr id="7" name="TextBox 6"/>
          <p:cNvSpPr txBox="1"/>
          <p:nvPr/>
        </p:nvSpPr>
        <p:spPr>
          <a:xfrm>
            <a:off x="-161212" y="66556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https://github.com/kc13/CS447JB</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4735"/>
            <a:ext cx="8601740" cy="553998"/>
          </a:xfrm>
          <a:prstGeom prst="rect">
            <a:avLst/>
          </a:prstGeom>
        </p:spPr>
        <p:txBody>
          <a:bodyPr wrap="square" rtlCol="0">
            <a:spAutoFit/>
          </a:bodyPr>
          <a:lstStyle/>
          <a:p>
            <a:r>
              <a:rPr lang="en-US" sz="3000">
                <a:solidFill>
                  <a:srgbClr val="002060"/>
                </a:solidFill>
              </a:rPr>
              <a:t>Lab #4: decode_instruction </a:t>
            </a:r>
            <a:endParaRPr lang="en-US" sz="3000" dirty="0">
              <a:solidFill>
                <a:srgbClr val="002060"/>
              </a:solidFill>
            </a:endParaRPr>
          </a:p>
        </p:txBody>
      </p:sp>
      <p:sp>
        <p:nvSpPr>
          <p:cNvPr id="8" name="TextBox 7">
            <a:extLst>
              <a:ext uri="{FF2B5EF4-FFF2-40B4-BE49-F238E27FC236}">
                <a16:creationId xmlns:a16="http://schemas.microsoft.com/office/drawing/2014/main" id="{464DF25F-6E45-40A7-BEF9-4E8B63065E9D}"/>
              </a:ext>
            </a:extLst>
          </p:cNvPr>
          <p:cNvSpPr txBox="1"/>
          <p:nvPr/>
        </p:nvSpPr>
        <p:spPr>
          <a:xfrm>
            <a:off x="254391" y="838200"/>
            <a:ext cx="809295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cs typeface="Consolas" panose="020B0609020204030204" pitchFamily="49" charset="0"/>
              </a:rPr>
              <a:t>Again, you’ll be asked to work with an instruction that contains a negative immediate value.</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This requires doing the opposite of what was done for </a:t>
            </a:r>
            <a:r>
              <a:rPr lang="en-US" sz="2400" dirty="0" err="1">
                <a:solidFill>
                  <a:srgbClr val="002060"/>
                </a:solidFill>
                <a:cs typeface="Consolas" panose="020B0609020204030204" pitchFamily="49" charset="0"/>
              </a:rPr>
              <a:t>encode_instruction</a:t>
            </a:r>
            <a:r>
              <a:rPr lang="en-US" sz="2400" dirty="0">
                <a:solidFill>
                  <a:srgbClr val="002060"/>
                </a:solidFill>
                <a:cs typeface="Consolas" panose="020B0609020204030204" pitchFamily="49" charset="0"/>
              </a:rPr>
              <a:t>: You need to fill in the top bits with 1’s, but only when bit 15 contains a 1. </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The instructions describe how to do this with </a:t>
            </a:r>
            <a:r>
              <a:rPr lang="en-US" sz="2400" b="1" dirty="0" err="1">
                <a:solidFill>
                  <a:srgbClr val="002060"/>
                </a:solidFill>
                <a:cs typeface="Consolas" panose="020B0609020204030204" pitchFamily="49" charset="0"/>
              </a:rPr>
              <a:t>sll</a:t>
            </a:r>
            <a:r>
              <a:rPr lang="en-US" sz="2400" b="1" dirty="0">
                <a:solidFill>
                  <a:srgbClr val="002060"/>
                </a:solidFill>
                <a:cs typeface="Consolas" panose="020B0609020204030204" pitchFamily="49" charset="0"/>
              </a:rPr>
              <a:t> </a:t>
            </a:r>
            <a:r>
              <a:rPr lang="en-US" sz="2400" dirty="0">
                <a:solidFill>
                  <a:srgbClr val="002060"/>
                </a:solidFill>
                <a:cs typeface="Consolas" panose="020B0609020204030204" pitchFamily="49" charset="0"/>
              </a:rPr>
              <a:t>and </a:t>
            </a:r>
            <a:r>
              <a:rPr lang="en-US" sz="2400" b="1" dirty="0" err="1">
                <a:solidFill>
                  <a:srgbClr val="002060"/>
                </a:solidFill>
                <a:cs typeface="Consolas" panose="020B0609020204030204" pitchFamily="49" charset="0"/>
              </a:rPr>
              <a:t>sra</a:t>
            </a:r>
            <a:r>
              <a:rPr lang="en-US" sz="2400" b="1" dirty="0">
                <a:solidFill>
                  <a:srgbClr val="002060"/>
                </a:solidFill>
                <a:cs typeface="Consolas" panose="020B0609020204030204" pitchFamily="49" charset="0"/>
              </a:rPr>
              <a:t> </a:t>
            </a:r>
            <a:r>
              <a:rPr lang="en-US" sz="2400" dirty="0">
                <a:solidFill>
                  <a:srgbClr val="002060"/>
                </a:solidFill>
                <a:cs typeface="Consolas" panose="020B0609020204030204" pitchFamily="49" charset="0"/>
              </a:rPr>
              <a:t>(which will fill in with 1’s if the top bit is a 1). </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p:txBody>
      </p:sp>
      <p:pic>
        <p:nvPicPr>
          <p:cNvPr id="6" name="Picture 5" descr="cs0447_2184_lab4.md · GitHub - Mozilla Firefox">
            <a:extLst>
              <a:ext uri="{FF2B5EF4-FFF2-40B4-BE49-F238E27FC236}">
                <a16:creationId xmlns:a16="http://schemas.microsoft.com/office/drawing/2014/main" id="{A9436C4D-B827-4589-9671-DFD838500A1C}"/>
              </a:ext>
            </a:extLst>
          </p:cNvPr>
          <p:cNvPicPr>
            <a:picLocks noChangeAspect="1"/>
          </p:cNvPicPr>
          <p:nvPr/>
        </p:nvPicPr>
        <p:blipFill rotWithShape="1">
          <a:blip r:embed="rId3">
            <a:extLst>
              <a:ext uri="{28A0092B-C50C-407E-A947-70E740481C1C}">
                <a14:useLocalDpi xmlns:a14="http://schemas.microsoft.com/office/drawing/2010/main" val="0"/>
              </a:ext>
            </a:extLst>
          </a:blip>
          <a:srcRect l="19054" t="51870" r="41757" b="22204"/>
          <a:stretch/>
        </p:blipFill>
        <p:spPr>
          <a:xfrm>
            <a:off x="3307699" y="4670140"/>
            <a:ext cx="5669280" cy="2033125"/>
          </a:xfrm>
          <a:prstGeom prst="rect">
            <a:avLst/>
          </a:prstGeom>
        </p:spPr>
      </p:pic>
    </p:spTree>
    <p:extLst>
      <p:ext uri="{BB962C8B-B14F-4D97-AF65-F5344CB8AC3E}">
        <p14:creationId xmlns:p14="http://schemas.microsoft.com/office/powerpoint/2010/main" val="119311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General overview</a:t>
            </a:r>
          </a:p>
        </p:txBody>
      </p:sp>
      <p:sp>
        <p:nvSpPr>
          <p:cNvPr id="2" name="TextBox 1">
            <a:extLst>
              <a:ext uri="{FF2B5EF4-FFF2-40B4-BE49-F238E27FC236}">
                <a16:creationId xmlns:a16="http://schemas.microsoft.com/office/drawing/2014/main" id="{6C405193-5216-4F03-A525-8C1CA7234036}"/>
              </a:ext>
            </a:extLst>
          </p:cNvPr>
          <p:cNvSpPr txBox="1"/>
          <p:nvPr/>
        </p:nvSpPr>
        <p:spPr>
          <a:xfrm>
            <a:off x="544416" y="1013254"/>
            <a:ext cx="7512908" cy="5139869"/>
          </a:xfrm>
          <a:prstGeom prst="rect">
            <a:avLst/>
          </a:prstGeom>
          <a:noFill/>
        </p:spPr>
        <p:txBody>
          <a:bodyPr wrap="square" rtlCol="0">
            <a:spAutoFit/>
          </a:bodyPr>
          <a:lstStyle/>
          <a:p>
            <a:pPr marL="457200" indent="-457200">
              <a:buFont typeface="Arial" panose="020B0604020202020204" pitchFamily="34" charset="0"/>
              <a:buChar char="•"/>
            </a:pPr>
            <a:r>
              <a:rPr lang="en-US" sz="2600" dirty="0"/>
              <a:t>Each MIPS instruction must be converted into binary. </a:t>
            </a:r>
          </a:p>
          <a:p>
            <a:pPr lvl="1"/>
            <a:r>
              <a:rPr lang="en-US" sz="2600" dirty="0">
                <a:sym typeface="Wingdings" panose="05000000000000000000" pitchFamily="2" charset="2"/>
              </a:rPr>
              <a:t> </a:t>
            </a:r>
            <a:r>
              <a:rPr lang="en-US" sz="2400" dirty="0">
                <a:sym typeface="Wingdings" panose="05000000000000000000" pitchFamily="2" charset="2"/>
              </a:rPr>
              <a:t>Each instruction must be 32 bits long.</a:t>
            </a:r>
            <a:endParaRPr lang="en-US" sz="2400" dirty="0"/>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The full set of rules governing this conversion may be found in the “MIPS green sheet”.</a:t>
            </a:r>
          </a:p>
          <a:p>
            <a:pPr marL="800100" lvl="1" indent="-342900">
              <a:buFont typeface="Wingdings" panose="05000000000000000000" pitchFamily="2" charset="2"/>
              <a:buChar char="à"/>
            </a:pPr>
            <a:r>
              <a:rPr lang="en-US" sz="2400" dirty="0">
                <a:sym typeface="Wingdings" panose="05000000000000000000" pitchFamily="2" charset="2"/>
              </a:rPr>
              <a:t>Not required for this lab, but if you’re interested, it is available in the </a:t>
            </a:r>
            <a:r>
              <a:rPr lang="en-US" sz="2400" dirty="0" err="1">
                <a:sym typeface="Wingdings" panose="05000000000000000000" pitchFamily="2" charset="2"/>
              </a:rPr>
              <a:t>Github</a:t>
            </a:r>
            <a:r>
              <a:rPr lang="en-US" sz="2400" dirty="0">
                <a:sym typeface="Wingdings" panose="05000000000000000000" pitchFamily="2" charset="2"/>
              </a:rPr>
              <a:t> repository cited on the first slide.</a:t>
            </a:r>
          </a:p>
          <a:p>
            <a:pPr marL="800100" lvl="1" indent="-342900">
              <a:buFont typeface="Wingdings" panose="05000000000000000000" pitchFamily="2" charset="2"/>
              <a:buChar char="à"/>
            </a:pPr>
            <a:r>
              <a:rPr lang="en-US" sz="2400" dirty="0">
                <a:sym typeface="Wingdings" panose="05000000000000000000" pitchFamily="2" charset="2"/>
              </a:rPr>
              <a:t>It can also be found in the textbook, and is easy to find elsewhere online.</a:t>
            </a:r>
            <a:endParaRPr lang="en-US" sz="2400" dirty="0"/>
          </a:p>
          <a:p>
            <a:endParaRPr lang="en-US" sz="2600" dirty="0"/>
          </a:p>
          <a:p>
            <a:r>
              <a:rPr lang="en-US" sz="2600" dirty="0"/>
              <a:t> </a:t>
            </a:r>
          </a:p>
        </p:txBody>
      </p:sp>
    </p:spTree>
    <p:extLst>
      <p:ext uri="{BB962C8B-B14F-4D97-AF65-F5344CB8AC3E}">
        <p14:creationId xmlns:p14="http://schemas.microsoft.com/office/powerpoint/2010/main" val="302407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Revisiting bitfields</a:t>
            </a:r>
          </a:p>
        </p:txBody>
      </p:sp>
      <p:sp>
        <p:nvSpPr>
          <p:cNvPr id="2" name="TextBox 1">
            <a:extLst>
              <a:ext uri="{FF2B5EF4-FFF2-40B4-BE49-F238E27FC236}">
                <a16:creationId xmlns:a16="http://schemas.microsoft.com/office/drawing/2014/main" id="{6C405193-5216-4F03-A525-8C1CA7234036}"/>
              </a:ext>
            </a:extLst>
          </p:cNvPr>
          <p:cNvSpPr txBox="1"/>
          <p:nvPr/>
        </p:nvSpPr>
        <p:spPr>
          <a:xfrm>
            <a:off x="544416" y="830453"/>
            <a:ext cx="7512908" cy="4493538"/>
          </a:xfrm>
          <a:prstGeom prst="rect">
            <a:avLst/>
          </a:prstGeom>
          <a:noFill/>
        </p:spPr>
        <p:txBody>
          <a:bodyPr wrap="square" rtlCol="0">
            <a:spAutoFit/>
          </a:bodyPr>
          <a:lstStyle/>
          <a:p>
            <a:r>
              <a:rPr lang="en-US" sz="2600" dirty="0"/>
              <a:t>The binary representation of the instruction will hold its different components (instruction name, registers, any immediate values, etc.) in separate </a:t>
            </a:r>
            <a:r>
              <a:rPr lang="en-US" sz="2600" u="sng" dirty="0"/>
              <a:t>fields</a:t>
            </a:r>
            <a:r>
              <a:rPr lang="en-US" sz="2600" dirty="0"/>
              <a:t> of the 32-bit instruction. </a:t>
            </a:r>
          </a:p>
          <a:p>
            <a:endParaRPr lang="en-US" sz="2600" dirty="0">
              <a:sym typeface="Wingdings" panose="05000000000000000000" pitchFamily="2" charset="2"/>
            </a:endParaRPr>
          </a:p>
          <a:p>
            <a:pPr marL="457200" indent="-457200">
              <a:buFont typeface="Wingdings" panose="05000000000000000000" pitchFamily="2" charset="2"/>
              <a:buChar char="à"/>
            </a:pPr>
            <a:r>
              <a:rPr lang="en-US" sz="2600" dirty="0">
                <a:sym typeface="Wingdings" panose="05000000000000000000" pitchFamily="2" charset="2"/>
              </a:rPr>
              <a:t>Instructions typically follow one of a few possible instruction formats (available on the Green Sheet) in determining what goes in which field.</a:t>
            </a:r>
            <a:endParaRPr lang="en-US" sz="2600" dirty="0"/>
          </a:p>
          <a:p>
            <a:endParaRPr lang="en-US" sz="2600" dirty="0"/>
          </a:p>
          <a:p>
            <a:r>
              <a:rPr lang="en-US" sz="2600" dirty="0"/>
              <a:t>	</a:t>
            </a:r>
          </a:p>
          <a:p>
            <a:r>
              <a:rPr lang="en-US" sz="2600" dirty="0"/>
              <a:t> </a:t>
            </a:r>
          </a:p>
        </p:txBody>
      </p:sp>
      <p:pic>
        <p:nvPicPr>
          <p:cNvPr id="3" name="Picture 2">
            <a:extLst>
              <a:ext uri="{FF2B5EF4-FFF2-40B4-BE49-F238E27FC236}">
                <a16:creationId xmlns:a16="http://schemas.microsoft.com/office/drawing/2014/main" id="{912155A3-11DB-470C-9849-AAA49BBDC530}"/>
              </a:ext>
            </a:extLst>
          </p:cNvPr>
          <p:cNvPicPr>
            <a:picLocks noChangeAspect="1"/>
          </p:cNvPicPr>
          <p:nvPr/>
        </p:nvPicPr>
        <p:blipFill>
          <a:blip r:embed="rId2"/>
          <a:stretch>
            <a:fillRect/>
          </a:stretch>
        </p:blipFill>
        <p:spPr>
          <a:xfrm>
            <a:off x="1335604" y="4339171"/>
            <a:ext cx="5943600" cy="1544061"/>
          </a:xfrm>
          <a:prstGeom prst="rect">
            <a:avLst/>
          </a:prstGeom>
        </p:spPr>
      </p:pic>
    </p:spTree>
    <p:extLst>
      <p:ext uri="{BB962C8B-B14F-4D97-AF65-F5344CB8AC3E}">
        <p14:creationId xmlns:p14="http://schemas.microsoft.com/office/powerpoint/2010/main" val="110637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Revisiting bitfields</a:t>
            </a:r>
          </a:p>
        </p:txBody>
      </p:sp>
      <p:sp>
        <p:nvSpPr>
          <p:cNvPr id="2" name="TextBox 1">
            <a:extLst>
              <a:ext uri="{FF2B5EF4-FFF2-40B4-BE49-F238E27FC236}">
                <a16:creationId xmlns:a16="http://schemas.microsoft.com/office/drawing/2014/main" id="{6C405193-5216-4F03-A525-8C1CA7234036}"/>
              </a:ext>
            </a:extLst>
          </p:cNvPr>
          <p:cNvSpPr txBox="1"/>
          <p:nvPr/>
        </p:nvSpPr>
        <p:spPr>
          <a:xfrm>
            <a:off x="272208" y="752150"/>
            <a:ext cx="8599584" cy="892552"/>
          </a:xfrm>
          <a:prstGeom prst="rect">
            <a:avLst/>
          </a:prstGeom>
          <a:noFill/>
        </p:spPr>
        <p:txBody>
          <a:bodyPr wrap="square" rtlCol="0">
            <a:spAutoFit/>
          </a:bodyPr>
          <a:lstStyle/>
          <a:p>
            <a:r>
              <a:rPr lang="en-US" sz="2600" dirty="0"/>
              <a:t>Lab #4 focuses on the Immediate Type (I-Type) instruction.	</a:t>
            </a:r>
          </a:p>
          <a:p>
            <a:r>
              <a:rPr lang="en-US" sz="2600" dirty="0"/>
              <a:t> </a:t>
            </a:r>
          </a:p>
        </p:txBody>
      </p:sp>
      <p:pic>
        <p:nvPicPr>
          <p:cNvPr id="6" name="Picture 5" descr="cs0447_2184_lab4.md · GitHub - Mozilla Firefox">
            <a:extLst>
              <a:ext uri="{FF2B5EF4-FFF2-40B4-BE49-F238E27FC236}">
                <a16:creationId xmlns:a16="http://schemas.microsoft.com/office/drawing/2014/main" id="{480E6EC2-D3B9-43E2-B336-F50DD778C620}"/>
              </a:ext>
            </a:extLst>
          </p:cNvPr>
          <p:cNvPicPr>
            <a:picLocks noChangeAspect="1"/>
          </p:cNvPicPr>
          <p:nvPr/>
        </p:nvPicPr>
        <p:blipFill rotWithShape="1">
          <a:blip r:embed="rId2">
            <a:extLst>
              <a:ext uri="{28A0092B-C50C-407E-A947-70E740481C1C}">
                <a14:useLocalDpi xmlns:a14="http://schemas.microsoft.com/office/drawing/2010/main" val="0"/>
              </a:ext>
            </a:extLst>
          </a:blip>
          <a:srcRect l="19865" t="33173" r="18919" b="38408"/>
          <a:stretch/>
        </p:blipFill>
        <p:spPr>
          <a:xfrm>
            <a:off x="0" y="1309798"/>
            <a:ext cx="9144000" cy="2301125"/>
          </a:xfrm>
          <a:prstGeom prst="rect">
            <a:avLst/>
          </a:prstGeom>
        </p:spPr>
      </p:pic>
      <p:sp>
        <p:nvSpPr>
          <p:cNvPr id="7" name="TextBox 6">
            <a:extLst>
              <a:ext uri="{FF2B5EF4-FFF2-40B4-BE49-F238E27FC236}">
                <a16:creationId xmlns:a16="http://schemas.microsoft.com/office/drawing/2014/main" id="{A9371EF4-0144-41C4-AE0A-BE9BE2BC6A71}"/>
              </a:ext>
            </a:extLst>
          </p:cNvPr>
          <p:cNvSpPr txBox="1"/>
          <p:nvPr/>
        </p:nvSpPr>
        <p:spPr>
          <a:xfrm>
            <a:off x="272208" y="3722295"/>
            <a:ext cx="8599584" cy="1292662"/>
          </a:xfrm>
          <a:prstGeom prst="rect">
            <a:avLst/>
          </a:prstGeom>
          <a:noFill/>
        </p:spPr>
        <p:txBody>
          <a:bodyPr wrap="square" rtlCol="0">
            <a:spAutoFit/>
          </a:bodyPr>
          <a:lstStyle/>
          <a:p>
            <a:r>
              <a:rPr lang="en-US" sz="2600" dirty="0"/>
              <a:t>Instructions like </a:t>
            </a:r>
            <a:r>
              <a:rPr lang="en-US" sz="2600" i="1" dirty="0" err="1"/>
              <a:t>lw</a:t>
            </a:r>
            <a:r>
              <a:rPr lang="en-US" sz="2600" dirty="0"/>
              <a:t> and </a:t>
            </a:r>
            <a:r>
              <a:rPr lang="en-US" sz="2600" i="1" dirty="0" err="1"/>
              <a:t>beq</a:t>
            </a:r>
            <a:r>
              <a:rPr lang="en-US" sz="2600" dirty="0"/>
              <a:t> quality as I-Type instructions because their labels can be converted to addresses in the instruction memory (which are numeric).</a:t>
            </a:r>
          </a:p>
        </p:txBody>
      </p:sp>
    </p:spTree>
    <p:extLst>
      <p:ext uri="{BB962C8B-B14F-4D97-AF65-F5344CB8AC3E}">
        <p14:creationId xmlns:p14="http://schemas.microsoft.com/office/powerpoint/2010/main" val="271828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Revisiting bitfields</a:t>
            </a:r>
          </a:p>
        </p:txBody>
      </p:sp>
      <p:pic>
        <p:nvPicPr>
          <p:cNvPr id="6" name="Picture 5" descr="cs0447_2184_lab4.md · GitHub - Mozilla Firefox">
            <a:extLst>
              <a:ext uri="{FF2B5EF4-FFF2-40B4-BE49-F238E27FC236}">
                <a16:creationId xmlns:a16="http://schemas.microsoft.com/office/drawing/2014/main" id="{480E6EC2-D3B9-43E2-B336-F50DD778C620}"/>
              </a:ext>
            </a:extLst>
          </p:cNvPr>
          <p:cNvPicPr>
            <a:picLocks noChangeAspect="1"/>
          </p:cNvPicPr>
          <p:nvPr/>
        </p:nvPicPr>
        <p:blipFill rotWithShape="1">
          <a:blip r:embed="rId3">
            <a:extLst>
              <a:ext uri="{28A0092B-C50C-407E-A947-70E740481C1C}">
                <a14:useLocalDpi xmlns:a14="http://schemas.microsoft.com/office/drawing/2010/main" val="0"/>
              </a:ext>
            </a:extLst>
          </a:blip>
          <a:srcRect l="19392" t="45076" r="19392" b="38960"/>
          <a:stretch/>
        </p:blipFill>
        <p:spPr>
          <a:xfrm>
            <a:off x="-11638" y="838200"/>
            <a:ext cx="9144000" cy="1292662"/>
          </a:xfrm>
          <a:prstGeom prst="rect">
            <a:avLst/>
          </a:prstGeom>
        </p:spPr>
      </p:pic>
      <p:pic>
        <p:nvPicPr>
          <p:cNvPr id="4" name="Picture 3" descr="cs0447_2184_lab4.md · GitHub - Mozilla Firefox">
            <a:extLst>
              <a:ext uri="{FF2B5EF4-FFF2-40B4-BE49-F238E27FC236}">
                <a16:creationId xmlns:a16="http://schemas.microsoft.com/office/drawing/2014/main" id="{0EC42DE3-B0E6-42B2-852C-C66F7FD527E7}"/>
              </a:ext>
            </a:extLst>
          </p:cNvPr>
          <p:cNvPicPr>
            <a:picLocks noChangeAspect="1"/>
          </p:cNvPicPr>
          <p:nvPr/>
        </p:nvPicPr>
        <p:blipFill rotWithShape="1">
          <a:blip r:embed="rId4">
            <a:extLst>
              <a:ext uri="{28A0092B-C50C-407E-A947-70E740481C1C}">
                <a14:useLocalDpi xmlns:a14="http://schemas.microsoft.com/office/drawing/2010/main" val="0"/>
              </a:ext>
            </a:extLst>
          </a:blip>
          <a:srcRect l="21344" t="48130" r="37782" b="16969"/>
          <a:stretch/>
        </p:blipFill>
        <p:spPr>
          <a:xfrm>
            <a:off x="186070" y="2125363"/>
            <a:ext cx="8229600" cy="3809234"/>
          </a:xfrm>
          <a:prstGeom prst="rect">
            <a:avLst/>
          </a:prstGeom>
        </p:spPr>
      </p:pic>
      <p:sp>
        <p:nvSpPr>
          <p:cNvPr id="8" name="TextBox 7">
            <a:extLst>
              <a:ext uri="{FF2B5EF4-FFF2-40B4-BE49-F238E27FC236}">
                <a16:creationId xmlns:a16="http://schemas.microsoft.com/office/drawing/2014/main" id="{6C54B21B-B6CB-4EF1-A112-9C8A33390D43}"/>
              </a:ext>
            </a:extLst>
          </p:cNvPr>
          <p:cNvSpPr txBox="1"/>
          <p:nvPr/>
        </p:nvSpPr>
        <p:spPr>
          <a:xfrm>
            <a:off x="4843130" y="2631989"/>
            <a:ext cx="4114800" cy="338554"/>
          </a:xfrm>
          <a:prstGeom prst="rect">
            <a:avLst/>
          </a:prstGeom>
          <a:noFill/>
        </p:spPr>
        <p:txBody>
          <a:bodyPr wrap="square" rtlCol="0">
            <a:spAutoFit/>
          </a:bodyPr>
          <a:lstStyle/>
          <a:p>
            <a:r>
              <a:rPr lang="en-US" sz="1600" dirty="0">
                <a:solidFill>
                  <a:srgbClr val="0070C0"/>
                </a:solidFill>
              </a:rPr>
              <a:t>5 bits long, can be found on the Green Sheet</a:t>
            </a:r>
          </a:p>
        </p:txBody>
      </p:sp>
      <p:sp>
        <p:nvSpPr>
          <p:cNvPr id="9" name="TextBox 8">
            <a:extLst>
              <a:ext uri="{FF2B5EF4-FFF2-40B4-BE49-F238E27FC236}">
                <a16:creationId xmlns:a16="http://schemas.microsoft.com/office/drawing/2014/main" id="{9355090F-5424-40C0-B76D-21A9CCCE1CAD}"/>
              </a:ext>
            </a:extLst>
          </p:cNvPr>
          <p:cNvSpPr txBox="1"/>
          <p:nvPr/>
        </p:nvSpPr>
        <p:spPr>
          <a:xfrm>
            <a:off x="5168525" y="2978114"/>
            <a:ext cx="4114800" cy="338554"/>
          </a:xfrm>
          <a:prstGeom prst="rect">
            <a:avLst/>
          </a:prstGeom>
          <a:noFill/>
        </p:spPr>
        <p:txBody>
          <a:bodyPr wrap="square" rtlCol="0">
            <a:spAutoFit/>
          </a:bodyPr>
          <a:lstStyle/>
          <a:p>
            <a:r>
              <a:rPr lang="en-US" sz="1600" dirty="0" err="1">
                <a:solidFill>
                  <a:srgbClr val="7030A0"/>
                </a:solidFill>
              </a:rPr>
              <a:t>rs</a:t>
            </a:r>
            <a:r>
              <a:rPr lang="en-US" sz="1600" dirty="0">
                <a:solidFill>
                  <a:srgbClr val="7030A0"/>
                </a:solidFill>
              </a:rPr>
              <a:t> = source, </a:t>
            </a:r>
            <a:r>
              <a:rPr lang="en-US" sz="1600" dirty="0" err="1">
                <a:solidFill>
                  <a:srgbClr val="7030A0"/>
                </a:solidFill>
              </a:rPr>
              <a:t>rt</a:t>
            </a:r>
            <a:r>
              <a:rPr lang="en-US" sz="1600" dirty="0">
                <a:solidFill>
                  <a:srgbClr val="7030A0"/>
                </a:solidFill>
              </a:rPr>
              <a:t> = destination, note order swap</a:t>
            </a:r>
          </a:p>
        </p:txBody>
      </p:sp>
      <p:sp>
        <p:nvSpPr>
          <p:cNvPr id="10" name="TextBox 9">
            <a:extLst>
              <a:ext uri="{FF2B5EF4-FFF2-40B4-BE49-F238E27FC236}">
                <a16:creationId xmlns:a16="http://schemas.microsoft.com/office/drawing/2014/main" id="{8EDF7DA2-FEAF-4F15-80D7-24784DBCDC1F}"/>
              </a:ext>
            </a:extLst>
          </p:cNvPr>
          <p:cNvSpPr txBox="1"/>
          <p:nvPr/>
        </p:nvSpPr>
        <p:spPr>
          <a:xfrm>
            <a:off x="5981700" y="3571064"/>
            <a:ext cx="2865738" cy="338554"/>
          </a:xfrm>
          <a:prstGeom prst="rect">
            <a:avLst/>
          </a:prstGeom>
          <a:noFill/>
        </p:spPr>
        <p:txBody>
          <a:bodyPr wrap="square" rtlCol="0">
            <a:spAutoFit/>
          </a:bodyPr>
          <a:lstStyle/>
          <a:p>
            <a:r>
              <a:rPr lang="en-US" sz="1600" dirty="0">
                <a:solidFill>
                  <a:srgbClr val="00B050"/>
                </a:solidFill>
              </a:rPr>
              <a:t>note width is limited to 16 bits</a:t>
            </a:r>
          </a:p>
        </p:txBody>
      </p:sp>
      <p:sp>
        <p:nvSpPr>
          <p:cNvPr id="12" name="TextBox 11">
            <a:extLst>
              <a:ext uri="{FF2B5EF4-FFF2-40B4-BE49-F238E27FC236}">
                <a16:creationId xmlns:a16="http://schemas.microsoft.com/office/drawing/2014/main" id="{68320FA9-648B-43B7-AF16-94CDF0212F87}"/>
              </a:ext>
            </a:extLst>
          </p:cNvPr>
          <p:cNvSpPr txBox="1"/>
          <p:nvPr/>
        </p:nvSpPr>
        <p:spPr>
          <a:xfrm>
            <a:off x="3111124" y="4776651"/>
            <a:ext cx="4957838" cy="338554"/>
          </a:xfrm>
          <a:prstGeom prst="rect">
            <a:avLst/>
          </a:prstGeom>
          <a:noFill/>
        </p:spPr>
        <p:txBody>
          <a:bodyPr wrap="square" rtlCol="0">
            <a:spAutoFit/>
          </a:bodyPr>
          <a:lstStyle/>
          <a:p>
            <a:r>
              <a:rPr lang="en-US" sz="1600" dirty="0">
                <a:solidFill>
                  <a:srgbClr val="7030A0"/>
                </a:solidFill>
              </a:rPr>
              <a:t>Mapping from registers </a:t>
            </a:r>
            <a:r>
              <a:rPr lang="en-US" sz="1600" dirty="0">
                <a:solidFill>
                  <a:srgbClr val="7030A0"/>
                </a:solidFill>
                <a:sym typeface="Wingdings" panose="05000000000000000000" pitchFamily="2" charset="2"/>
              </a:rPr>
              <a:t> numbers is on the Green Sheet</a:t>
            </a:r>
            <a:endParaRPr lang="en-US" sz="1600" dirty="0">
              <a:solidFill>
                <a:srgbClr val="7030A0"/>
              </a:solidFill>
            </a:endParaRPr>
          </a:p>
        </p:txBody>
      </p:sp>
    </p:spTree>
    <p:extLst>
      <p:ext uri="{BB962C8B-B14F-4D97-AF65-F5344CB8AC3E}">
        <p14:creationId xmlns:p14="http://schemas.microsoft.com/office/powerpoint/2010/main" val="49751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a:t>
            </a:r>
          </a:p>
        </p:txBody>
      </p:sp>
      <p:pic>
        <p:nvPicPr>
          <p:cNvPr id="6" name="Picture 5" descr="cs0447_2184_lab4.md · GitHub - Mozilla Firefox">
            <a:extLst>
              <a:ext uri="{FF2B5EF4-FFF2-40B4-BE49-F238E27FC236}">
                <a16:creationId xmlns:a16="http://schemas.microsoft.com/office/drawing/2014/main" id="{480E6EC2-D3B9-43E2-B336-F50DD778C620}"/>
              </a:ext>
            </a:extLst>
          </p:cNvPr>
          <p:cNvPicPr>
            <a:picLocks noChangeAspect="1"/>
          </p:cNvPicPr>
          <p:nvPr/>
        </p:nvPicPr>
        <p:blipFill rotWithShape="1">
          <a:blip r:embed="rId3">
            <a:extLst>
              <a:ext uri="{28A0092B-C50C-407E-A947-70E740481C1C}">
                <a14:useLocalDpi xmlns:a14="http://schemas.microsoft.com/office/drawing/2010/main" val="0"/>
              </a:ext>
            </a:extLst>
          </a:blip>
          <a:srcRect l="19392" t="45076" r="19392" b="38960"/>
          <a:stretch/>
        </p:blipFill>
        <p:spPr>
          <a:xfrm>
            <a:off x="0" y="535118"/>
            <a:ext cx="9144000" cy="1292662"/>
          </a:xfrm>
          <a:prstGeom prst="rect">
            <a:avLst/>
          </a:prstGeom>
        </p:spPr>
      </p:pic>
      <p:pic>
        <p:nvPicPr>
          <p:cNvPr id="3" name="Picture 2" descr="cs0447_2184_lab4.md · GitHub - Mozilla Firefox">
            <a:extLst>
              <a:ext uri="{FF2B5EF4-FFF2-40B4-BE49-F238E27FC236}">
                <a16:creationId xmlns:a16="http://schemas.microsoft.com/office/drawing/2014/main" id="{DDC2FE64-8E1A-4E9A-A6B5-2A8EBEAC7E44}"/>
              </a:ext>
            </a:extLst>
          </p:cNvPr>
          <p:cNvPicPr>
            <a:picLocks noChangeAspect="1"/>
          </p:cNvPicPr>
          <p:nvPr/>
        </p:nvPicPr>
        <p:blipFill rotWithShape="1">
          <a:blip r:embed="rId4">
            <a:extLst>
              <a:ext uri="{28A0092B-C50C-407E-A947-70E740481C1C}">
                <a14:useLocalDpi xmlns:a14="http://schemas.microsoft.com/office/drawing/2010/main" val="0"/>
              </a:ext>
            </a:extLst>
          </a:blip>
          <a:srcRect l="20742" t="36525" r="35729" b="31926"/>
          <a:stretch/>
        </p:blipFill>
        <p:spPr>
          <a:xfrm>
            <a:off x="182880" y="1704543"/>
            <a:ext cx="8778240" cy="3448913"/>
          </a:xfrm>
          <a:prstGeom prst="rect">
            <a:avLst/>
          </a:prstGeom>
        </p:spPr>
      </p:pic>
      <p:sp>
        <p:nvSpPr>
          <p:cNvPr id="7" name="TextBox 6">
            <a:extLst>
              <a:ext uri="{FF2B5EF4-FFF2-40B4-BE49-F238E27FC236}">
                <a16:creationId xmlns:a16="http://schemas.microsoft.com/office/drawing/2014/main" id="{B35FE76C-3808-4BDB-83FE-3294E6279529}"/>
              </a:ext>
            </a:extLst>
          </p:cNvPr>
          <p:cNvSpPr txBox="1"/>
          <p:nvPr/>
        </p:nvSpPr>
        <p:spPr>
          <a:xfrm>
            <a:off x="76296" y="5030221"/>
            <a:ext cx="8995001" cy="1046440"/>
          </a:xfrm>
          <a:prstGeom prst="rect">
            <a:avLst/>
          </a:prstGeom>
          <a:noFill/>
        </p:spPr>
        <p:txBody>
          <a:bodyPr wrap="square" rtlCol="0">
            <a:spAutoFit/>
          </a:bodyPr>
          <a:lstStyle/>
          <a:p>
            <a:r>
              <a:rPr lang="en-US" sz="2000" u="sng" dirty="0">
                <a:cs typeface="Consolas" panose="020B0609020204030204" pitchFamily="49" charset="0"/>
              </a:rPr>
              <a:t>Example to mask out </a:t>
            </a:r>
            <a:r>
              <a:rPr lang="en-US" sz="2000" u="sng" dirty="0" err="1">
                <a:cs typeface="Consolas" panose="020B0609020204030204" pitchFamily="49" charset="0"/>
              </a:rPr>
              <a:t>rt</a:t>
            </a:r>
            <a:r>
              <a:rPr lang="en-US" sz="2000" u="sng" dirty="0">
                <a:cs typeface="Consolas" panose="020B0609020204030204" pitchFamily="49" charset="0"/>
              </a:rPr>
              <a:t>, if the hex number corresponding to this instruction is in t0: </a:t>
            </a:r>
          </a:p>
          <a:p>
            <a:r>
              <a:rPr lang="en-US" sz="2000" dirty="0" err="1">
                <a:solidFill>
                  <a:srgbClr val="002060"/>
                </a:solidFill>
                <a:latin typeface="Consolas" panose="020B0609020204030204" pitchFamily="49" charset="0"/>
                <a:cs typeface="Consolas" panose="020B0609020204030204" pitchFamily="49" charset="0"/>
              </a:rPr>
              <a:t>srl</a:t>
            </a:r>
            <a:r>
              <a:rPr lang="en-US" sz="2000" dirty="0">
                <a:solidFill>
                  <a:srgbClr val="002060"/>
                </a:solidFill>
                <a:latin typeface="Consolas" panose="020B0609020204030204" pitchFamily="49" charset="0"/>
                <a:cs typeface="Consolas" panose="020B0609020204030204" pitchFamily="49" charset="0"/>
              </a:rPr>
              <a:t> t1, t0, 16  </a:t>
            </a:r>
            <a:r>
              <a:rPr lang="en-US" sz="2000" dirty="0">
                <a:solidFill>
                  <a:srgbClr val="00B050"/>
                </a:solidFill>
                <a:latin typeface="Consolas" panose="020B0609020204030204" pitchFamily="49" charset="0"/>
                <a:cs typeface="Consolas" panose="020B0609020204030204" pitchFamily="49" charset="0"/>
              </a:rPr>
              <a:t>#puts </a:t>
            </a:r>
            <a:r>
              <a:rPr lang="en-US" sz="2000" dirty="0" err="1">
                <a:solidFill>
                  <a:srgbClr val="00B050"/>
                </a:solidFill>
                <a:latin typeface="Consolas" panose="020B0609020204030204" pitchFamily="49" charset="0"/>
                <a:cs typeface="Consolas" panose="020B0609020204030204" pitchFamily="49" charset="0"/>
              </a:rPr>
              <a:t>rt</a:t>
            </a:r>
            <a:r>
              <a:rPr lang="en-US" sz="2000" dirty="0">
                <a:solidFill>
                  <a:srgbClr val="00B050"/>
                </a:solidFill>
                <a:latin typeface="Consolas" panose="020B0609020204030204" pitchFamily="49" charset="0"/>
                <a:cs typeface="Consolas" panose="020B0609020204030204" pitchFamily="49" charset="0"/>
              </a:rPr>
              <a:t> into bits 4-0 of t1</a:t>
            </a:r>
          </a:p>
          <a:p>
            <a:r>
              <a:rPr lang="en-US" sz="2000" dirty="0" err="1">
                <a:solidFill>
                  <a:srgbClr val="002060"/>
                </a:solidFill>
                <a:latin typeface="Consolas" panose="020B0609020204030204" pitchFamily="49" charset="0"/>
                <a:cs typeface="Consolas" panose="020B0609020204030204" pitchFamily="49" charset="0"/>
              </a:rPr>
              <a:t>andi</a:t>
            </a:r>
            <a:r>
              <a:rPr lang="en-US" sz="2000" dirty="0">
                <a:solidFill>
                  <a:srgbClr val="002060"/>
                </a:solidFill>
                <a:latin typeface="Consolas" panose="020B0609020204030204" pitchFamily="49" charset="0"/>
                <a:cs typeface="Consolas" panose="020B0609020204030204" pitchFamily="49" charset="0"/>
              </a:rPr>
              <a:t> t2, t1, 0x1F  </a:t>
            </a:r>
            <a:r>
              <a:rPr lang="en-US" sz="2000" dirty="0">
                <a:solidFill>
                  <a:srgbClr val="00B050"/>
                </a:solidFill>
                <a:latin typeface="Consolas" panose="020B0609020204030204" pitchFamily="49" charset="0"/>
                <a:cs typeface="Consolas" panose="020B0609020204030204" pitchFamily="49" charset="0"/>
              </a:rPr>
              <a:t>#zeroes out any bits higher than position 4</a:t>
            </a:r>
            <a:endParaRPr lang="en-US" sz="2000" dirty="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1119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Assignment details </a:t>
            </a:r>
          </a:p>
        </p:txBody>
      </p:sp>
      <p:pic>
        <p:nvPicPr>
          <p:cNvPr id="4" name="Picture 3" descr="cs0447_2184_lab4.md · GitHub - Mozilla Firefox">
            <a:extLst>
              <a:ext uri="{FF2B5EF4-FFF2-40B4-BE49-F238E27FC236}">
                <a16:creationId xmlns:a16="http://schemas.microsoft.com/office/drawing/2014/main" id="{4B4C1193-8B87-4397-AA75-3A40373FAC0F}"/>
              </a:ext>
            </a:extLst>
          </p:cNvPr>
          <p:cNvPicPr>
            <a:picLocks noChangeAspect="1"/>
          </p:cNvPicPr>
          <p:nvPr/>
        </p:nvPicPr>
        <p:blipFill rotWithShape="1">
          <a:blip r:embed="rId3">
            <a:extLst>
              <a:ext uri="{28A0092B-C50C-407E-A947-70E740481C1C}">
                <a14:useLocalDpi xmlns:a14="http://schemas.microsoft.com/office/drawing/2010/main" val="0"/>
              </a:ext>
            </a:extLst>
          </a:blip>
          <a:srcRect l="19054" t="34668" r="41757" b="22204"/>
          <a:stretch/>
        </p:blipFill>
        <p:spPr>
          <a:xfrm>
            <a:off x="3295342" y="3309596"/>
            <a:ext cx="5669280" cy="3382026"/>
          </a:xfrm>
          <a:prstGeom prst="rect">
            <a:avLst/>
          </a:prstGeom>
        </p:spPr>
      </p:pic>
      <p:sp>
        <p:nvSpPr>
          <p:cNvPr id="8" name="TextBox 7">
            <a:extLst>
              <a:ext uri="{FF2B5EF4-FFF2-40B4-BE49-F238E27FC236}">
                <a16:creationId xmlns:a16="http://schemas.microsoft.com/office/drawing/2014/main" id="{464DF25F-6E45-40A7-BEF9-4E8B63065E9D}"/>
              </a:ext>
            </a:extLst>
          </p:cNvPr>
          <p:cNvSpPr txBox="1"/>
          <p:nvPr/>
        </p:nvSpPr>
        <p:spPr>
          <a:xfrm>
            <a:off x="284924" y="829623"/>
            <a:ext cx="809295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cs typeface="Consolas" panose="020B0609020204030204" pitchFamily="49" charset="0"/>
              </a:rPr>
              <a:t>Download lab4.asm</a:t>
            </a:r>
          </a:p>
          <a:p>
            <a:pPr marL="342900" indent="-342900">
              <a:buFont typeface="Arial" panose="020B0604020202020204" pitchFamily="34" charset="0"/>
              <a:buChar char="•"/>
            </a:pPr>
            <a:r>
              <a:rPr lang="en-US" sz="2400" dirty="0">
                <a:solidFill>
                  <a:srgbClr val="002060"/>
                </a:solidFill>
                <a:cs typeface="Consolas" panose="020B0609020204030204" pitchFamily="49" charset="0"/>
              </a:rPr>
              <a:t>Fill in two functions: </a:t>
            </a:r>
          </a:p>
          <a:p>
            <a:pPr marL="800100" lvl="1" indent="-342900">
              <a:buFont typeface="Arial" panose="020B0604020202020204" pitchFamily="34" charset="0"/>
              <a:buChar char="•"/>
            </a:pPr>
            <a:r>
              <a:rPr lang="en-US" sz="2400" u="sng" dirty="0" err="1">
                <a:solidFill>
                  <a:srgbClr val="002060"/>
                </a:solidFill>
                <a:cs typeface="Consolas" panose="020B0609020204030204" pitchFamily="49" charset="0"/>
              </a:rPr>
              <a:t>encode_instruction</a:t>
            </a:r>
            <a:r>
              <a:rPr lang="en-US" sz="2400" dirty="0">
                <a:solidFill>
                  <a:srgbClr val="002060"/>
                </a:solidFill>
                <a:cs typeface="Consolas" panose="020B0609020204030204" pitchFamily="49" charset="0"/>
              </a:rPr>
              <a:t>: will take in the values of the opcode, </a:t>
            </a:r>
            <a:r>
              <a:rPr lang="en-US" sz="2400" dirty="0" err="1">
                <a:solidFill>
                  <a:srgbClr val="002060"/>
                </a:solidFill>
                <a:cs typeface="Consolas" panose="020B0609020204030204" pitchFamily="49" charset="0"/>
              </a:rPr>
              <a:t>rs</a:t>
            </a:r>
            <a:r>
              <a:rPr lang="en-US" sz="2400" dirty="0">
                <a:solidFill>
                  <a:srgbClr val="002060"/>
                </a:solidFill>
                <a:cs typeface="Consolas" panose="020B0609020204030204" pitchFamily="49" charset="0"/>
              </a:rPr>
              <a:t>, </a:t>
            </a:r>
            <a:r>
              <a:rPr lang="en-US" sz="2400" dirty="0" err="1">
                <a:solidFill>
                  <a:srgbClr val="002060"/>
                </a:solidFill>
                <a:cs typeface="Consolas" panose="020B0609020204030204" pitchFamily="49" charset="0"/>
              </a:rPr>
              <a:t>rt</a:t>
            </a:r>
            <a:r>
              <a:rPr lang="en-US" sz="2400" dirty="0">
                <a:solidFill>
                  <a:srgbClr val="002060"/>
                </a:solidFill>
                <a:cs typeface="Consolas" panose="020B0609020204030204" pitchFamily="49" charset="0"/>
              </a:rPr>
              <a:t>, and immediate, join them into a single 32-bit string, and print the result as a hexadecimal.</a:t>
            </a:r>
            <a:r>
              <a:rPr lang="en-US" sz="2400" u="sng" dirty="0">
                <a:solidFill>
                  <a:srgbClr val="002060"/>
                </a:solidFill>
                <a:cs typeface="Consolas" panose="020B0609020204030204" pitchFamily="49" charset="0"/>
              </a:rPr>
              <a:t> </a:t>
            </a:r>
          </a:p>
          <a:p>
            <a:pPr marL="342900" indent="-342900">
              <a:buFont typeface="Arial" panose="020B0604020202020204" pitchFamily="34" charset="0"/>
              <a:buChar char="•"/>
            </a:pPr>
            <a:endParaRPr lang="en-US" sz="2400" u="sng" dirty="0">
              <a:solidFill>
                <a:srgbClr val="002060"/>
              </a:solidFill>
              <a:cs typeface="Consolas" panose="020B0609020204030204" pitchFamily="49" charset="0"/>
            </a:endParaRPr>
          </a:p>
        </p:txBody>
      </p:sp>
      <p:sp>
        <p:nvSpPr>
          <p:cNvPr id="9" name="TextBox 8">
            <a:extLst>
              <a:ext uri="{FF2B5EF4-FFF2-40B4-BE49-F238E27FC236}">
                <a16:creationId xmlns:a16="http://schemas.microsoft.com/office/drawing/2014/main" id="{DFF64907-CE77-4487-808F-D004E05FF4AE}"/>
              </a:ext>
            </a:extLst>
          </p:cNvPr>
          <p:cNvSpPr txBox="1"/>
          <p:nvPr/>
        </p:nvSpPr>
        <p:spPr>
          <a:xfrm>
            <a:off x="-240753" y="2909000"/>
            <a:ext cx="3709088" cy="2308324"/>
          </a:xfrm>
          <a:prstGeom prst="rect">
            <a:avLst/>
          </a:prstGeom>
          <a:noFill/>
        </p:spPr>
        <p:txBody>
          <a:bodyPr wrap="square" rtlCol="0">
            <a:spAutoFit/>
          </a:bodyPr>
          <a:lstStyle/>
          <a:p>
            <a:pPr marL="800100" lvl="1" indent="-342900">
              <a:buFont typeface="Arial" panose="020B0604020202020204" pitchFamily="34" charset="0"/>
              <a:buChar char="•"/>
            </a:pPr>
            <a:r>
              <a:rPr lang="en-US" sz="2400" u="sng" dirty="0" err="1">
                <a:solidFill>
                  <a:srgbClr val="002060"/>
                </a:solidFill>
                <a:cs typeface="Consolas" panose="020B0609020204030204" pitchFamily="49" charset="0"/>
              </a:rPr>
              <a:t>decode_instruction</a:t>
            </a:r>
            <a:r>
              <a:rPr lang="en-US" sz="2400" dirty="0">
                <a:solidFill>
                  <a:srgbClr val="002060"/>
                </a:solidFill>
                <a:cs typeface="Consolas" panose="020B0609020204030204" pitchFamily="49" charset="0"/>
              </a:rPr>
              <a:t>:</a:t>
            </a:r>
            <a:endParaRPr lang="en-US" sz="2400" u="sng" dirty="0">
              <a:solidFill>
                <a:srgbClr val="002060"/>
              </a:solidFill>
              <a:cs typeface="Consolas" panose="020B0609020204030204" pitchFamily="49" charset="0"/>
            </a:endParaRPr>
          </a:p>
          <a:p>
            <a:pPr lvl="1"/>
            <a:r>
              <a:rPr lang="en-US" sz="2400" dirty="0">
                <a:solidFill>
                  <a:srgbClr val="002060"/>
                </a:solidFill>
                <a:cs typeface="Consolas" panose="020B0609020204030204" pitchFamily="49" charset="0"/>
              </a:rPr>
              <a:t>Will take in a 32-bit value, break it down into the same four components, and print those values (in base 10)</a:t>
            </a:r>
          </a:p>
        </p:txBody>
      </p:sp>
    </p:spTree>
    <p:extLst>
      <p:ext uri="{BB962C8B-B14F-4D97-AF65-F5344CB8AC3E}">
        <p14:creationId xmlns:p14="http://schemas.microsoft.com/office/powerpoint/2010/main" val="91436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4735"/>
            <a:ext cx="8601740" cy="553998"/>
          </a:xfrm>
          <a:prstGeom prst="rect">
            <a:avLst/>
          </a:prstGeom>
        </p:spPr>
        <p:txBody>
          <a:bodyPr wrap="square" rtlCol="0">
            <a:spAutoFit/>
          </a:bodyPr>
          <a:lstStyle/>
          <a:p>
            <a:r>
              <a:rPr lang="en-US" sz="3000" dirty="0">
                <a:solidFill>
                  <a:srgbClr val="002060"/>
                </a:solidFill>
              </a:rPr>
              <a:t>Lab #4: </a:t>
            </a:r>
            <a:r>
              <a:rPr lang="en-US" sz="3000" dirty="0" err="1">
                <a:solidFill>
                  <a:srgbClr val="002060"/>
                </a:solidFill>
              </a:rPr>
              <a:t>encode_instruction</a:t>
            </a:r>
            <a:r>
              <a:rPr lang="en-US" sz="3000" dirty="0">
                <a:solidFill>
                  <a:srgbClr val="002060"/>
                </a:solidFill>
              </a:rPr>
              <a:t> </a:t>
            </a:r>
          </a:p>
        </p:txBody>
      </p:sp>
      <p:sp>
        <p:nvSpPr>
          <p:cNvPr id="8" name="TextBox 7">
            <a:extLst>
              <a:ext uri="{FF2B5EF4-FFF2-40B4-BE49-F238E27FC236}">
                <a16:creationId xmlns:a16="http://schemas.microsoft.com/office/drawing/2014/main" id="{464DF25F-6E45-40A7-BEF9-4E8B63065E9D}"/>
              </a:ext>
            </a:extLst>
          </p:cNvPr>
          <p:cNvSpPr txBox="1"/>
          <p:nvPr/>
        </p:nvSpPr>
        <p:spPr>
          <a:xfrm>
            <a:off x="284924" y="829623"/>
            <a:ext cx="8092958" cy="710963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cs typeface="Consolas" panose="020B0609020204030204" pitchFamily="49" charset="0"/>
              </a:rPr>
              <a:t>Opcode, </a:t>
            </a:r>
            <a:r>
              <a:rPr lang="en-US" sz="2400" dirty="0" err="1">
                <a:solidFill>
                  <a:srgbClr val="002060"/>
                </a:solidFill>
                <a:cs typeface="Consolas" panose="020B0609020204030204" pitchFamily="49" charset="0"/>
              </a:rPr>
              <a:t>rs</a:t>
            </a:r>
            <a:r>
              <a:rPr lang="en-US" sz="2400" dirty="0">
                <a:solidFill>
                  <a:srgbClr val="002060"/>
                </a:solidFill>
                <a:cs typeface="Consolas" panose="020B0609020204030204" pitchFamily="49" charset="0"/>
              </a:rPr>
              <a:t>, and </a:t>
            </a:r>
            <a:r>
              <a:rPr lang="en-US" sz="2400" dirty="0" err="1">
                <a:solidFill>
                  <a:srgbClr val="002060"/>
                </a:solidFill>
                <a:cs typeface="Consolas" panose="020B0609020204030204" pitchFamily="49" charset="0"/>
              </a:rPr>
              <a:t>rt</a:t>
            </a:r>
            <a:r>
              <a:rPr lang="en-US" sz="2400" dirty="0">
                <a:solidFill>
                  <a:srgbClr val="002060"/>
                </a:solidFill>
                <a:cs typeface="Consolas" panose="020B0609020204030204" pitchFamily="49" charset="0"/>
              </a:rPr>
              <a:t> can be shifted into place with </a:t>
            </a:r>
            <a:r>
              <a:rPr lang="en-US" sz="2400" b="1" dirty="0" err="1">
                <a:solidFill>
                  <a:srgbClr val="002060"/>
                </a:solidFill>
                <a:cs typeface="Consolas" panose="020B0609020204030204" pitchFamily="49" charset="0"/>
              </a:rPr>
              <a:t>sll</a:t>
            </a:r>
            <a:r>
              <a:rPr lang="en-US" sz="2400" b="1" dirty="0">
                <a:solidFill>
                  <a:srgbClr val="002060"/>
                </a:solidFill>
                <a:cs typeface="Consolas" panose="020B0609020204030204" pitchFamily="49" charset="0"/>
              </a:rPr>
              <a:t> </a:t>
            </a:r>
            <a:r>
              <a:rPr lang="en-US" sz="2400" dirty="0">
                <a:solidFill>
                  <a:srgbClr val="002060"/>
                </a:solidFill>
                <a:cs typeface="Consolas" panose="020B0609020204030204" pitchFamily="49" charset="0"/>
              </a:rPr>
              <a:t>(immediate is already in the correct position). </a:t>
            </a: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Results can be combined with an </a:t>
            </a:r>
            <a:r>
              <a:rPr lang="en-US" sz="2400" b="1" dirty="0">
                <a:solidFill>
                  <a:srgbClr val="002060"/>
                </a:solidFill>
                <a:cs typeface="Consolas" panose="020B0609020204030204" pitchFamily="49" charset="0"/>
              </a:rPr>
              <a:t>or </a:t>
            </a:r>
            <a:r>
              <a:rPr lang="en-US" sz="2400" dirty="0">
                <a:solidFill>
                  <a:srgbClr val="002060"/>
                </a:solidFill>
                <a:cs typeface="Consolas" panose="020B0609020204030204" pitchFamily="49" charset="0"/>
              </a:rPr>
              <a:t>(this will probably involve a few separate or instructions).</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The function will have to be able to handle negative immediate values.  Here’s the example from the lab in 32-bit binary Two’s complement: </a:t>
            </a:r>
          </a:p>
          <a:p>
            <a:pPr marL="800100" lvl="1" indent="-342900">
              <a:buFont typeface="Arial" panose="020B0604020202020204" pitchFamily="34" charset="0"/>
              <a:buChar char="•"/>
            </a:pPr>
            <a:r>
              <a:rPr lang="en-US" sz="2400" dirty="0">
                <a:solidFill>
                  <a:srgbClr val="002060"/>
                </a:solidFill>
                <a:cs typeface="Consolas" panose="020B0609020204030204" pitchFamily="49" charset="0"/>
              </a:rPr>
              <a:t>-8</a:t>
            </a:r>
            <a:r>
              <a:rPr lang="en-US" sz="2400" baseline="-25000" dirty="0">
                <a:solidFill>
                  <a:srgbClr val="002060"/>
                </a:solidFill>
                <a:cs typeface="Consolas" panose="020B0609020204030204" pitchFamily="49" charset="0"/>
              </a:rPr>
              <a:t>10</a:t>
            </a:r>
            <a:r>
              <a:rPr lang="en-US" sz="2400" dirty="0">
                <a:solidFill>
                  <a:srgbClr val="002060"/>
                </a:solidFill>
                <a:cs typeface="Consolas" panose="020B0609020204030204" pitchFamily="49" charset="0"/>
              </a:rPr>
              <a:t> =11111111 11111111 11111111 1111000</a:t>
            </a:r>
          </a:p>
          <a:p>
            <a:pPr marL="800100" lvl="1" indent="-342900">
              <a:buFont typeface="Arial" panose="020B0604020202020204" pitchFamily="34" charset="0"/>
              <a:buChar char="•"/>
            </a:pPr>
            <a:r>
              <a:rPr lang="en-US" sz="2400" dirty="0">
                <a:solidFill>
                  <a:srgbClr val="002060"/>
                </a:solidFill>
                <a:cs typeface="Consolas" panose="020B0609020204030204" pitchFamily="49" charset="0"/>
              </a:rPr>
              <a:t>The 1’s in the upper 16 bits will be a problem when you use </a:t>
            </a:r>
            <a:r>
              <a:rPr lang="en-US" sz="2400" b="1" dirty="0">
                <a:solidFill>
                  <a:srgbClr val="002060"/>
                </a:solidFill>
                <a:cs typeface="Consolas" panose="020B0609020204030204" pitchFamily="49" charset="0"/>
              </a:rPr>
              <a:t>or </a:t>
            </a:r>
            <a:r>
              <a:rPr lang="en-US" sz="2400" dirty="0">
                <a:solidFill>
                  <a:srgbClr val="002060"/>
                </a:solidFill>
                <a:cs typeface="Consolas" panose="020B0609020204030204" pitchFamily="49" charset="0"/>
              </a:rPr>
              <a:t>to combine with the opcode/</a:t>
            </a:r>
            <a:r>
              <a:rPr lang="en-US" sz="2400" dirty="0" err="1">
                <a:solidFill>
                  <a:srgbClr val="002060"/>
                </a:solidFill>
                <a:cs typeface="Consolas" panose="020B0609020204030204" pitchFamily="49" charset="0"/>
              </a:rPr>
              <a:t>rs</a:t>
            </a:r>
            <a:r>
              <a:rPr lang="en-US" sz="2400" dirty="0">
                <a:solidFill>
                  <a:srgbClr val="002060"/>
                </a:solidFill>
                <a:cs typeface="Consolas" panose="020B0609020204030204" pitchFamily="49" charset="0"/>
              </a:rPr>
              <a:t>/rt.</a:t>
            </a:r>
          </a:p>
          <a:p>
            <a:pPr marL="800100" lvl="1" indent="-342900">
              <a:buFont typeface="Arial" panose="020B0604020202020204" pitchFamily="34" charset="0"/>
              <a:buChar char="•"/>
            </a:pPr>
            <a:r>
              <a:rPr lang="en-US" sz="2400" dirty="0">
                <a:solidFill>
                  <a:srgbClr val="002060"/>
                </a:solidFill>
                <a:cs typeface="Consolas" panose="020B0609020204030204" pitchFamily="49" charset="0"/>
              </a:rPr>
              <a:t>You’ll use a mask to get rid of those 1’s.</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p:txBody>
      </p:sp>
    </p:spTree>
    <p:extLst>
      <p:ext uri="{BB962C8B-B14F-4D97-AF65-F5344CB8AC3E}">
        <p14:creationId xmlns:p14="http://schemas.microsoft.com/office/powerpoint/2010/main" val="60419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4735"/>
            <a:ext cx="8601740" cy="553998"/>
          </a:xfrm>
          <a:prstGeom prst="rect">
            <a:avLst/>
          </a:prstGeom>
        </p:spPr>
        <p:txBody>
          <a:bodyPr wrap="square" rtlCol="0">
            <a:spAutoFit/>
          </a:bodyPr>
          <a:lstStyle/>
          <a:p>
            <a:r>
              <a:rPr lang="en-US" sz="3000">
                <a:solidFill>
                  <a:srgbClr val="002060"/>
                </a:solidFill>
              </a:rPr>
              <a:t>Lab #4: decode_instruction </a:t>
            </a:r>
            <a:endParaRPr lang="en-US" sz="3000" dirty="0">
              <a:solidFill>
                <a:srgbClr val="002060"/>
              </a:solidFill>
            </a:endParaRPr>
          </a:p>
        </p:txBody>
      </p:sp>
      <p:sp>
        <p:nvSpPr>
          <p:cNvPr id="8" name="TextBox 7">
            <a:extLst>
              <a:ext uri="{FF2B5EF4-FFF2-40B4-BE49-F238E27FC236}">
                <a16:creationId xmlns:a16="http://schemas.microsoft.com/office/drawing/2014/main" id="{464DF25F-6E45-40A7-BEF9-4E8B63065E9D}"/>
              </a:ext>
            </a:extLst>
          </p:cNvPr>
          <p:cNvSpPr txBox="1"/>
          <p:nvPr/>
        </p:nvSpPr>
        <p:spPr>
          <a:xfrm>
            <a:off x="284924" y="829623"/>
            <a:ext cx="809295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cs typeface="Consolas" panose="020B0609020204030204" pitchFamily="49" charset="0"/>
              </a:rPr>
              <a:t>This can use the </a:t>
            </a:r>
            <a:r>
              <a:rPr lang="en-US" sz="2400" b="1" dirty="0" err="1">
                <a:solidFill>
                  <a:srgbClr val="002060"/>
                </a:solidFill>
                <a:cs typeface="Consolas" panose="020B0609020204030204" pitchFamily="49" charset="0"/>
              </a:rPr>
              <a:t>srl</a:t>
            </a:r>
            <a:r>
              <a:rPr lang="en-US" sz="2400" dirty="0">
                <a:solidFill>
                  <a:srgbClr val="002060"/>
                </a:solidFill>
                <a:cs typeface="Consolas" panose="020B0609020204030204" pitchFamily="49" charset="0"/>
              </a:rPr>
              <a:t> and </a:t>
            </a:r>
            <a:r>
              <a:rPr lang="en-US" sz="2400" b="1" dirty="0" err="1">
                <a:solidFill>
                  <a:srgbClr val="002060"/>
                </a:solidFill>
                <a:cs typeface="Consolas" panose="020B0609020204030204" pitchFamily="49" charset="0"/>
              </a:rPr>
              <a:t>andi</a:t>
            </a:r>
            <a:r>
              <a:rPr lang="en-US" sz="2400" b="1" dirty="0">
                <a:solidFill>
                  <a:srgbClr val="002060"/>
                </a:solidFill>
                <a:cs typeface="Consolas" panose="020B0609020204030204" pitchFamily="49" charset="0"/>
              </a:rPr>
              <a:t> </a:t>
            </a:r>
            <a:r>
              <a:rPr lang="en-US" sz="2400" dirty="0">
                <a:solidFill>
                  <a:srgbClr val="002060"/>
                </a:solidFill>
                <a:cs typeface="Consolas" panose="020B0609020204030204" pitchFamily="49" charset="0"/>
              </a:rPr>
              <a:t>combination presented previously.</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You’ll be using the print string </a:t>
            </a:r>
            <a:r>
              <a:rPr lang="en-US" sz="2400" dirty="0" err="1">
                <a:solidFill>
                  <a:srgbClr val="002060"/>
                </a:solidFill>
                <a:cs typeface="Consolas" panose="020B0609020204030204" pitchFamily="49" charset="0"/>
              </a:rPr>
              <a:t>syscall</a:t>
            </a:r>
            <a:r>
              <a:rPr lang="en-US" sz="2400" dirty="0">
                <a:solidFill>
                  <a:srgbClr val="002060"/>
                </a:solidFill>
                <a:cs typeface="Consolas" panose="020B0609020204030204" pitchFamily="49" charset="0"/>
              </a:rPr>
              <a:t> to print the string part of the output.  This will require loading memory addresses for those strings (already provided for you in .data) and placing them in a0.   Note this will require you to back up the argument value that the function received in a0.</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p:txBody>
      </p:sp>
      <p:pic>
        <p:nvPicPr>
          <p:cNvPr id="4" name="Picture 3" descr="cs0447_2184_lab4.md · GitHub - Mozilla Firefox">
            <a:extLst>
              <a:ext uri="{FF2B5EF4-FFF2-40B4-BE49-F238E27FC236}">
                <a16:creationId xmlns:a16="http://schemas.microsoft.com/office/drawing/2014/main" id="{7BDDECA4-592E-4475-861F-8D009B8D3251}"/>
              </a:ext>
            </a:extLst>
          </p:cNvPr>
          <p:cNvPicPr>
            <a:picLocks noChangeAspect="1"/>
          </p:cNvPicPr>
          <p:nvPr/>
        </p:nvPicPr>
        <p:blipFill rotWithShape="1">
          <a:blip r:embed="rId3">
            <a:extLst>
              <a:ext uri="{28A0092B-C50C-407E-A947-70E740481C1C}">
                <a14:useLocalDpi xmlns:a14="http://schemas.microsoft.com/office/drawing/2010/main" val="0"/>
              </a:ext>
            </a:extLst>
          </a:blip>
          <a:srcRect l="19054" t="51870" r="41757" b="22204"/>
          <a:stretch/>
        </p:blipFill>
        <p:spPr>
          <a:xfrm>
            <a:off x="3307699" y="4670140"/>
            <a:ext cx="5669280" cy="2033125"/>
          </a:xfrm>
          <a:prstGeom prst="rect">
            <a:avLst/>
          </a:prstGeom>
        </p:spPr>
      </p:pic>
    </p:spTree>
    <p:extLst>
      <p:ext uri="{BB962C8B-B14F-4D97-AF65-F5344CB8AC3E}">
        <p14:creationId xmlns:p14="http://schemas.microsoft.com/office/powerpoint/2010/main" val="1791985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2669</TotalTime>
  <Words>688</Words>
  <Application>Microsoft Office PowerPoint</Application>
  <PresentationFormat>On-screen Show (4:3)</PresentationFormat>
  <Paragraphs>75</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220</cp:revision>
  <dcterms:created xsi:type="dcterms:W3CDTF">2016-10-06T23:04:54Z</dcterms:created>
  <dcterms:modified xsi:type="dcterms:W3CDTF">2018-02-19T06:38:15Z</dcterms:modified>
</cp:coreProperties>
</file>