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8" r:id="rId2"/>
    <p:sldId id="259" r:id="rId3"/>
    <p:sldId id="260" r:id="rId4"/>
    <p:sldId id="261" r:id="rId5"/>
    <p:sldId id="262" r:id="rId6"/>
    <p:sldId id="263" r:id="rId7"/>
    <p:sldId id="264" r:id="rId8"/>
    <p:sldId id="265" r:id="rId9"/>
    <p:sldId id="266" r:id="rId10"/>
    <p:sldId id="2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7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31" autoAdjust="0"/>
    <p:restoredTop sz="91505" autoAdjust="0"/>
  </p:normalViewPr>
  <p:slideViewPr>
    <p:cSldViewPr snapToGrid="0" showGuides="1">
      <p:cViewPr varScale="1">
        <p:scale>
          <a:sx n="66" d="100"/>
          <a:sy n="66" d="100"/>
        </p:scale>
        <p:origin x="1662" y="78"/>
      </p:cViewPr>
      <p:guideLst>
        <p:guide orient="horz" pos="528"/>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3/23/2018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F9F6D-6F5B-4492-B20A-F0EFDC100956}" type="slidenum">
              <a:rPr lang="en-US" smtClean="0"/>
              <a:t>3</a:t>
            </a:fld>
            <a:endParaRPr lang="en-US"/>
          </a:p>
        </p:txBody>
      </p:sp>
    </p:spTree>
    <p:extLst>
      <p:ext uri="{BB962C8B-B14F-4D97-AF65-F5344CB8AC3E}">
        <p14:creationId xmlns:p14="http://schemas.microsoft.com/office/powerpoint/2010/main" val="22809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3/23/2018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3/23/2018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3/23/2018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3/23/2018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47J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601740" cy="553998"/>
          </a:xfrm>
          <a:prstGeom prst="rect">
            <a:avLst/>
          </a:prstGeom>
        </p:spPr>
        <p:txBody>
          <a:bodyPr wrap="square" rtlCol="0">
            <a:spAutoFit/>
          </a:bodyPr>
          <a:lstStyle/>
          <a:p>
            <a:r>
              <a:rPr lang="en-US" sz="3000" dirty="0">
                <a:solidFill>
                  <a:srgbClr val="002060"/>
                </a:solidFill>
              </a:rPr>
              <a:t>CS447 Recitation: 3/23/18 and 3/26/18</a:t>
            </a:r>
            <a:endParaRPr lang="en-US" sz="3000" dirty="0">
              <a:solidFill>
                <a:srgbClr val="C00000"/>
              </a:solidFill>
            </a:endParaRPr>
          </a:p>
        </p:txBody>
      </p:sp>
      <p:sp>
        <p:nvSpPr>
          <p:cNvPr id="6" name="TextBox 5"/>
          <p:cNvSpPr txBox="1"/>
          <p:nvPr/>
        </p:nvSpPr>
        <p:spPr>
          <a:xfrm>
            <a:off x="542260" y="1755774"/>
            <a:ext cx="7545247" cy="461665"/>
          </a:xfrm>
          <a:prstGeom prst="rect">
            <a:avLst/>
          </a:prstGeom>
        </p:spPr>
        <p:txBody>
          <a:bodyPr wrap="square" rtlCol="0">
            <a:spAutoFit/>
          </a:bodyPr>
          <a:lstStyle/>
          <a:p>
            <a:r>
              <a:rPr lang="en-US" sz="2400" u="sng" dirty="0">
                <a:solidFill>
                  <a:srgbClr val="002060"/>
                </a:solidFill>
              </a:rPr>
              <a:t>Agenda</a:t>
            </a:r>
            <a:r>
              <a:rPr lang="en-US" sz="2400" dirty="0">
                <a:solidFill>
                  <a:srgbClr val="002060"/>
                </a:solidFill>
              </a:rPr>
              <a:t>: Lab #7 Overview</a:t>
            </a:r>
            <a:endParaRPr lang="en-US" sz="2400" dirty="0"/>
          </a:p>
        </p:txBody>
      </p:sp>
      <p:sp>
        <p:nvSpPr>
          <p:cNvPr id="7" name="TextBox 6"/>
          <p:cNvSpPr txBox="1"/>
          <p:nvPr/>
        </p:nvSpPr>
        <p:spPr>
          <a:xfrm>
            <a:off x="-161212" y="66556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https://github.com/kc13/CS447JB</a:t>
            </a:r>
            <a:endParaRPr lang="en-US" sz="2400" dirty="0"/>
          </a:p>
        </p:txBody>
      </p:sp>
      <p:sp>
        <p:nvSpPr>
          <p:cNvPr id="8" name="TextBox 7">
            <a:extLst>
              <a:ext uri="{FF2B5EF4-FFF2-40B4-BE49-F238E27FC236}">
                <a16:creationId xmlns:a16="http://schemas.microsoft.com/office/drawing/2014/main" id="{A81BA230-5201-4BD8-B13E-FC3119D343DB}"/>
              </a:ext>
            </a:extLst>
          </p:cNvPr>
          <p:cNvSpPr txBox="1"/>
          <p:nvPr/>
        </p:nvSpPr>
        <p:spPr>
          <a:xfrm>
            <a:off x="542260" y="6520041"/>
            <a:ext cx="8601740" cy="307777"/>
          </a:xfrm>
          <a:prstGeom prst="rect">
            <a:avLst/>
          </a:prstGeom>
        </p:spPr>
        <p:txBody>
          <a:bodyPr wrap="square" rtlCol="0">
            <a:spAutoFit/>
          </a:bodyPr>
          <a:lstStyle/>
          <a:p>
            <a:pPr algn="r"/>
            <a:r>
              <a:rPr lang="en-US" sz="1400" u="sng" dirty="0"/>
              <a:t>Image credits</a:t>
            </a:r>
            <a:r>
              <a:rPr lang="en-US" sz="1400" dirty="0"/>
              <a:t>: Some images are from slide deck #14 from the lecture slides</a:t>
            </a:r>
          </a:p>
        </p:txBody>
      </p:sp>
    </p:spTree>
    <p:extLst>
      <p:ext uri="{BB962C8B-B14F-4D97-AF65-F5344CB8AC3E}">
        <p14:creationId xmlns:p14="http://schemas.microsoft.com/office/powerpoint/2010/main" val="382204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601740" cy="553998"/>
          </a:xfrm>
          <a:prstGeom prst="rect">
            <a:avLst/>
          </a:prstGeom>
        </p:spPr>
        <p:txBody>
          <a:bodyPr wrap="square" rtlCol="0">
            <a:spAutoFit/>
          </a:bodyPr>
          <a:lstStyle/>
          <a:p>
            <a:r>
              <a:rPr lang="en-US" sz="3000" dirty="0">
                <a:solidFill>
                  <a:srgbClr val="002060"/>
                </a:solidFill>
              </a:rPr>
              <a:t>Lab #7: Building a Multiplication circuit</a:t>
            </a:r>
            <a:endParaRPr lang="en-US" sz="3000" dirty="0">
              <a:solidFill>
                <a:srgbClr val="C00000"/>
              </a:solidFill>
            </a:endParaRPr>
          </a:p>
        </p:txBody>
      </p:sp>
      <p:sp>
        <p:nvSpPr>
          <p:cNvPr id="7" name="TextBox 6">
            <a:extLst>
              <a:ext uri="{FF2B5EF4-FFF2-40B4-BE49-F238E27FC236}">
                <a16:creationId xmlns:a16="http://schemas.microsoft.com/office/drawing/2014/main" id="{08D12038-F9E6-4286-97D2-704D1EB15C00}"/>
              </a:ext>
            </a:extLst>
          </p:cNvPr>
          <p:cNvSpPr txBox="1"/>
          <p:nvPr/>
        </p:nvSpPr>
        <p:spPr>
          <a:xfrm>
            <a:off x="48768" y="684368"/>
            <a:ext cx="8601740" cy="1200329"/>
          </a:xfrm>
          <a:prstGeom prst="rect">
            <a:avLst/>
          </a:prstGeom>
          <a:noFill/>
        </p:spPr>
        <p:txBody>
          <a:bodyPr wrap="square" rtlCol="0">
            <a:spAutoFit/>
          </a:bodyPr>
          <a:lstStyle/>
          <a:p>
            <a:r>
              <a:rPr lang="en-US" sz="2400" u="sng" dirty="0"/>
              <a:t>Next steps</a:t>
            </a:r>
            <a:r>
              <a:rPr lang="en-US" sz="2400" dirty="0"/>
              <a:t>:</a:t>
            </a:r>
          </a:p>
          <a:p>
            <a:r>
              <a:rPr lang="en-US" sz="2400" dirty="0"/>
              <a:t>Wire up the registers to perform the multiplication.  Here’s the previous circuit image for reference:</a:t>
            </a:r>
            <a:endParaRPr lang="en-US" sz="2200" dirty="0"/>
          </a:p>
        </p:txBody>
      </p:sp>
      <p:pic>
        <p:nvPicPr>
          <p:cNvPr id="6" name="Picture 5">
            <a:extLst>
              <a:ext uri="{FF2B5EF4-FFF2-40B4-BE49-F238E27FC236}">
                <a16:creationId xmlns:a16="http://schemas.microsoft.com/office/drawing/2014/main" id="{ECF11635-2682-4F6C-9961-E36C0F56DAF4}"/>
              </a:ext>
            </a:extLst>
          </p:cNvPr>
          <p:cNvPicPr>
            <a:picLocks noChangeAspect="1"/>
          </p:cNvPicPr>
          <p:nvPr/>
        </p:nvPicPr>
        <p:blipFill>
          <a:blip r:embed="rId2"/>
          <a:stretch>
            <a:fillRect/>
          </a:stretch>
        </p:blipFill>
        <p:spPr>
          <a:xfrm>
            <a:off x="414153" y="2015067"/>
            <a:ext cx="5605648" cy="2535140"/>
          </a:xfrm>
          <a:prstGeom prst="rect">
            <a:avLst/>
          </a:prstGeom>
        </p:spPr>
      </p:pic>
      <p:sp>
        <p:nvSpPr>
          <p:cNvPr id="2" name="TextBox 1">
            <a:extLst>
              <a:ext uri="{FF2B5EF4-FFF2-40B4-BE49-F238E27FC236}">
                <a16:creationId xmlns:a16="http://schemas.microsoft.com/office/drawing/2014/main" id="{9F92BCD5-0723-4598-A3C2-53B130F5FCD4}"/>
              </a:ext>
            </a:extLst>
          </p:cNvPr>
          <p:cNvSpPr txBox="1"/>
          <p:nvPr/>
        </p:nvSpPr>
        <p:spPr>
          <a:xfrm>
            <a:off x="6120384" y="1884697"/>
            <a:ext cx="260946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On each clock tick, you’ll use the LSB of the multiplier to determine whether you should allow the current value of the multiplicand register to add to the current value of the product register.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a splitter to pull out the LSB of the multiplier. (Note the example in the instructions is for the MSB).</a:t>
            </a:r>
          </a:p>
        </p:txBody>
      </p:sp>
    </p:spTree>
    <p:extLst>
      <p:ext uri="{BB962C8B-B14F-4D97-AF65-F5344CB8AC3E}">
        <p14:creationId xmlns:p14="http://schemas.microsoft.com/office/powerpoint/2010/main" val="332622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601740" cy="553998"/>
          </a:xfrm>
          <a:prstGeom prst="rect">
            <a:avLst/>
          </a:prstGeom>
        </p:spPr>
        <p:txBody>
          <a:bodyPr wrap="square" rtlCol="0">
            <a:spAutoFit/>
          </a:bodyPr>
          <a:lstStyle/>
          <a:p>
            <a:r>
              <a:rPr lang="en-US" sz="3000" dirty="0">
                <a:solidFill>
                  <a:srgbClr val="002060"/>
                </a:solidFill>
              </a:rPr>
              <a:t>Lab #7: Building a Multiplication circuit</a:t>
            </a:r>
            <a:endParaRPr lang="en-US" sz="3000" dirty="0">
              <a:solidFill>
                <a:srgbClr val="C00000"/>
              </a:solidFill>
            </a:endParaRPr>
          </a:p>
        </p:txBody>
      </p:sp>
      <p:sp>
        <p:nvSpPr>
          <p:cNvPr id="6" name="TextBox 5">
            <a:extLst>
              <a:ext uri="{FF2B5EF4-FFF2-40B4-BE49-F238E27FC236}">
                <a16:creationId xmlns:a16="http://schemas.microsoft.com/office/drawing/2014/main" id="{0C5B8E6B-2AD8-4C19-BD9A-53129445DC74}"/>
              </a:ext>
            </a:extLst>
          </p:cNvPr>
          <p:cNvSpPr txBox="1"/>
          <p:nvPr/>
        </p:nvSpPr>
        <p:spPr>
          <a:xfrm>
            <a:off x="0" y="684368"/>
            <a:ext cx="8741664" cy="461665"/>
          </a:xfrm>
          <a:prstGeom prst="rect">
            <a:avLst/>
          </a:prstGeom>
          <a:noFill/>
        </p:spPr>
        <p:txBody>
          <a:bodyPr wrap="square" rtlCol="0">
            <a:spAutoFit/>
          </a:bodyPr>
          <a:lstStyle/>
          <a:p>
            <a:r>
              <a:rPr lang="en-US" sz="2400" dirty="0"/>
              <a:t>Recap of Lecture discussion of multiplication grade school algorithm:</a:t>
            </a:r>
          </a:p>
        </p:txBody>
      </p:sp>
      <p:sp>
        <p:nvSpPr>
          <p:cNvPr id="16" name="TextBox 15">
            <a:extLst>
              <a:ext uri="{FF2B5EF4-FFF2-40B4-BE49-F238E27FC236}">
                <a16:creationId xmlns:a16="http://schemas.microsoft.com/office/drawing/2014/main" id="{47D1387F-7AC5-4D22-9010-4EB09413C6B8}"/>
              </a:ext>
            </a:extLst>
          </p:cNvPr>
          <p:cNvSpPr txBox="1"/>
          <p:nvPr/>
        </p:nvSpPr>
        <p:spPr>
          <a:xfrm>
            <a:off x="555479" y="1415015"/>
            <a:ext cx="3133493" cy="3139321"/>
          </a:xfrm>
          <a:prstGeom prst="rect">
            <a:avLst/>
          </a:prstGeom>
          <a:noFill/>
        </p:spPr>
        <p:txBody>
          <a:bodyPr wrap="square" rtlCol="0">
            <a:spAutoFit/>
          </a:bodyPr>
          <a:lstStyle/>
          <a:p>
            <a:r>
              <a:rPr lang="en-US" sz="2200" dirty="0"/>
              <a:t>      1111</a:t>
            </a:r>
          </a:p>
          <a:p>
            <a:r>
              <a:rPr lang="en-US" sz="2200" dirty="0"/>
              <a:t>   x 0100</a:t>
            </a:r>
          </a:p>
          <a:p>
            <a:r>
              <a:rPr lang="en-US" sz="2200" dirty="0"/>
              <a:t>   ---------</a:t>
            </a:r>
          </a:p>
          <a:p>
            <a:r>
              <a:rPr lang="en-US" sz="2200" dirty="0"/>
              <a:t>      0000</a:t>
            </a:r>
          </a:p>
          <a:p>
            <a:r>
              <a:rPr lang="en-US" sz="2200" dirty="0"/>
              <a:t>   0000</a:t>
            </a:r>
          </a:p>
          <a:p>
            <a:r>
              <a:rPr lang="en-US" sz="2200" dirty="0"/>
              <a:t>  1111</a:t>
            </a:r>
          </a:p>
          <a:p>
            <a:r>
              <a:rPr lang="en-US" sz="2200" dirty="0"/>
              <a:t>0000</a:t>
            </a:r>
          </a:p>
          <a:p>
            <a:r>
              <a:rPr lang="en-US" sz="2200" dirty="0"/>
              <a:t>-----------</a:t>
            </a:r>
          </a:p>
          <a:p>
            <a:r>
              <a:rPr lang="en-US" sz="2200" dirty="0"/>
              <a:t>0111100 = 60</a:t>
            </a:r>
            <a:r>
              <a:rPr lang="en-US" sz="2200" baseline="-25000" dirty="0"/>
              <a:t>10</a:t>
            </a:r>
          </a:p>
        </p:txBody>
      </p:sp>
      <p:grpSp>
        <p:nvGrpSpPr>
          <p:cNvPr id="18" name="Group 17">
            <a:extLst>
              <a:ext uri="{FF2B5EF4-FFF2-40B4-BE49-F238E27FC236}">
                <a16:creationId xmlns:a16="http://schemas.microsoft.com/office/drawing/2014/main" id="{DE6A8869-2A0D-498B-A38E-D99D14D65E7E}"/>
              </a:ext>
            </a:extLst>
          </p:cNvPr>
          <p:cNvGrpSpPr/>
          <p:nvPr/>
        </p:nvGrpSpPr>
        <p:grpSpPr>
          <a:xfrm>
            <a:off x="1681752" y="2022462"/>
            <a:ext cx="5404626" cy="916412"/>
            <a:chOff x="1706136" y="1445647"/>
            <a:chExt cx="5404626" cy="916412"/>
          </a:xfrm>
        </p:grpSpPr>
        <p:cxnSp>
          <p:nvCxnSpPr>
            <p:cNvPr id="19" name="Straight Arrow Connector 18">
              <a:extLst>
                <a:ext uri="{FF2B5EF4-FFF2-40B4-BE49-F238E27FC236}">
                  <a16:creationId xmlns:a16="http://schemas.microsoft.com/office/drawing/2014/main" id="{024ECC94-B22D-4036-8082-AFF941B29B9A}"/>
                </a:ext>
              </a:extLst>
            </p:cNvPr>
            <p:cNvCxnSpPr>
              <a:cxnSpLocks/>
            </p:cNvCxnSpPr>
            <p:nvPr/>
          </p:nvCxnSpPr>
          <p:spPr>
            <a:xfrm flipH="1" flipV="1">
              <a:off x="1706136" y="1445647"/>
              <a:ext cx="568712" cy="293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EB35733-3D94-4E82-BA95-A9996B8D326D}"/>
                </a:ext>
              </a:extLst>
            </p:cNvPr>
            <p:cNvSpPr txBox="1"/>
            <p:nvPr/>
          </p:nvSpPr>
          <p:spPr>
            <a:xfrm>
              <a:off x="2371493" y="1592618"/>
              <a:ext cx="4739269" cy="769441"/>
            </a:xfrm>
            <a:prstGeom prst="rect">
              <a:avLst/>
            </a:prstGeom>
            <a:noFill/>
          </p:spPr>
          <p:txBody>
            <a:bodyPr wrap="square" rtlCol="0">
              <a:spAutoFit/>
            </a:bodyPr>
            <a:lstStyle/>
            <a:p>
              <a:r>
                <a:rPr lang="en-US" sz="2200" dirty="0">
                  <a:solidFill>
                    <a:srgbClr val="0070C0"/>
                  </a:solidFill>
                </a:rPr>
                <a:t>Check the appropriate bit of the multiplier on each iteration (0 or 1?)</a:t>
              </a:r>
            </a:p>
          </p:txBody>
        </p:sp>
      </p:grpSp>
      <p:grpSp>
        <p:nvGrpSpPr>
          <p:cNvPr id="21" name="Group 20">
            <a:extLst>
              <a:ext uri="{FF2B5EF4-FFF2-40B4-BE49-F238E27FC236}">
                <a16:creationId xmlns:a16="http://schemas.microsoft.com/office/drawing/2014/main" id="{98E5780C-38AD-4895-91CD-3046B05809D3}"/>
              </a:ext>
            </a:extLst>
          </p:cNvPr>
          <p:cNvGrpSpPr/>
          <p:nvPr/>
        </p:nvGrpSpPr>
        <p:grpSpPr>
          <a:xfrm>
            <a:off x="1762598" y="4529392"/>
            <a:ext cx="5503126" cy="642241"/>
            <a:chOff x="1786982" y="3952577"/>
            <a:chExt cx="5503126" cy="642241"/>
          </a:xfrm>
        </p:grpSpPr>
        <p:cxnSp>
          <p:nvCxnSpPr>
            <p:cNvPr id="22" name="Straight Arrow Connector 21">
              <a:extLst>
                <a:ext uri="{FF2B5EF4-FFF2-40B4-BE49-F238E27FC236}">
                  <a16:creationId xmlns:a16="http://schemas.microsoft.com/office/drawing/2014/main" id="{F705C0A6-8458-4A87-9D29-BEAC632D9E8A}"/>
                </a:ext>
              </a:extLst>
            </p:cNvPr>
            <p:cNvCxnSpPr>
              <a:cxnSpLocks/>
            </p:cNvCxnSpPr>
            <p:nvPr/>
          </p:nvCxnSpPr>
          <p:spPr>
            <a:xfrm flipH="1" flipV="1">
              <a:off x="1786982" y="3952577"/>
              <a:ext cx="584511" cy="450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DD6AD4F-851B-43F7-BD0A-DEE2F546A4E7}"/>
                </a:ext>
              </a:extLst>
            </p:cNvPr>
            <p:cNvSpPr txBox="1"/>
            <p:nvPr/>
          </p:nvSpPr>
          <p:spPr>
            <a:xfrm>
              <a:off x="2550839" y="4163931"/>
              <a:ext cx="4739269" cy="430887"/>
            </a:xfrm>
            <a:prstGeom prst="rect">
              <a:avLst/>
            </a:prstGeom>
            <a:noFill/>
          </p:spPr>
          <p:txBody>
            <a:bodyPr wrap="square" rtlCol="0">
              <a:spAutoFit/>
            </a:bodyPr>
            <a:lstStyle/>
            <a:p>
              <a:r>
                <a:rPr lang="en-US" sz="2200" dirty="0">
                  <a:solidFill>
                    <a:srgbClr val="0070C0"/>
                  </a:solidFill>
                </a:rPr>
                <a:t>Maintain a running sum</a:t>
              </a:r>
            </a:p>
          </p:txBody>
        </p:sp>
      </p:grpSp>
      <p:grpSp>
        <p:nvGrpSpPr>
          <p:cNvPr id="24" name="Group 23">
            <a:extLst>
              <a:ext uri="{FF2B5EF4-FFF2-40B4-BE49-F238E27FC236}">
                <a16:creationId xmlns:a16="http://schemas.microsoft.com/office/drawing/2014/main" id="{A282CAEC-D846-46EC-9584-17C1CAF81A0F}"/>
              </a:ext>
            </a:extLst>
          </p:cNvPr>
          <p:cNvGrpSpPr/>
          <p:nvPr/>
        </p:nvGrpSpPr>
        <p:grpSpPr>
          <a:xfrm>
            <a:off x="1681752" y="2750128"/>
            <a:ext cx="5583973" cy="996476"/>
            <a:chOff x="1706136" y="2173313"/>
            <a:chExt cx="5583973" cy="996476"/>
          </a:xfrm>
        </p:grpSpPr>
        <p:sp>
          <p:nvSpPr>
            <p:cNvPr id="25" name="TextBox 24">
              <a:extLst>
                <a:ext uri="{FF2B5EF4-FFF2-40B4-BE49-F238E27FC236}">
                  <a16:creationId xmlns:a16="http://schemas.microsoft.com/office/drawing/2014/main" id="{5511C421-E9A6-4D05-BD6E-FEA20B7B99DD}"/>
                </a:ext>
              </a:extLst>
            </p:cNvPr>
            <p:cNvSpPr txBox="1"/>
            <p:nvPr/>
          </p:nvSpPr>
          <p:spPr>
            <a:xfrm>
              <a:off x="2550840" y="2400348"/>
              <a:ext cx="4739269" cy="769441"/>
            </a:xfrm>
            <a:prstGeom prst="rect">
              <a:avLst/>
            </a:prstGeom>
            <a:noFill/>
          </p:spPr>
          <p:txBody>
            <a:bodyPr wrap="square" rtlCol="0">
              <a:spAutoFit/>
            </a:bodyPr>
            <a:lstStyle/>
            <a:p>
              <a:r>
                <a:rPr lang="en-US" sz="2200" dirty="0">
                  <a:solidFill>
                    <a:srgbClr val="0070C0"/>
                  </a:solidFill>
                </a:rPr>
                <a:t>Add 0 or the multiplicand (shifted for each new iteration)</a:t>
              </a:r>
            </a:p>
          </p:txBody>
        </p:sp>
        <p:cxnSp>
          <p:nvCxnSpPr>
            <p:cNvPr id="26" name="Straight Arrow Connector 25">
              <a:extLst>
                <a:ext uri="{FF2B5EF4-FFF2-40B4-BE49-F238E27FC236}">
                  <a16:creationId xmlns:a16="http://schemas.microsoft.com/office/drawing/2014/main" id="{33DD2142-EDBE-4D00-995B-D064F5493830}"/>
                </a:ext>
              </a:extLst>
            </p:cNvPr>
            <p:cNvCxnSpPr>
              <a:cxnSpLocks/>
            </p:cNvCxnSpPr>
            <p:nvPr/>
          </p:nvCxnSpPr>
          <p:spPr>
            <a:xfrm flipH="1" flipV="1">
              <a:off x="1706136" y="2173313"/>
              <a:ext cx="665357" cy="402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128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601740" cy="553998"/>
          </a:xfrm>
          <a:prstGeom prst="rect">
            <a:avLst/>
          </a:prstGeom>
        </p:spPr>
        <p:txBody>
          <a:bodyPr wrap="square" rtlCol="0">
            <a:spAutoFit/>
          </a:bodyPr>
          <a:lstStyle/>
          <a:p>
            <a:r>
              <a:rPr lang="en-US" sz="3000" dirty="0">
                <a:solidFill>
                  <a:srgbClr val="002060"/>
                </a:solidFill>
              </a:rPr>
              <a:t>Lab #7: Building a Multiplication circuit</a:t>
            </a:r>
            <a:endParaRPr lang="en-US" sz="3000" dirty="0">
              <a:solidFill>
                <a:srgbClr val="C00000"/>
              </a:solidFill>
            </a:endParaRPr>
          </a:p>
        </p:txBody>
      </p:sp>
      <p:sp>
        <p:nvSpPr>
          <p:cNvPr id="6" name="TextBox 5">
            <a:extLst>
              <a:ext uri="{FF2B5EF4-FFF2-40B4-BE49-F238E27FC236}">
                <a16:creationId xmlns:a16="http://schemas.microsoft.com/office/drawing/2014/main" id="{0C5B8E6B-2AD8-4C19-BD9A-53129445DC74}"/>
              </a:ext>
            </a:extLst>
          </p:cNvPr>
          <p:cNvSpPr txBox="1"/>
          <p:nvPr/>
        </p:nvSpPr>
        <p:spPr>
          <a:xfrm>
            <a:off x="0" y="684368"/>
            <a:ext cx="8741664" cy="461665"/>
          </a:xfrm>
          <a:prstGeom prst="rect">
            <a:avLst/>
          </a:prstGeom>
          <a:noFill/>
        </p:spPr>
        <p:txBody>
          <a:bodyPr wrap="square" rtlCol="0">
            <a:spAutoFit/>
          </a:bodyPr>
          <a:lstStyle/>
          <a:p>
            <a:r>
              <a:rPr lang="en-US" sz="2400" dirty="0"/>
              <a:t>Pseudocode from class:</a:t>
            </a:r>
          </a:p>
        </p:txBody>
      </p:sp>
      <p:sp>
        <p:nvSpPr>
          <p:cNvPr id="16" name="TextBox 15">
            <a:extLst>
              <a:ext uri="{FF2B5EF4-FFF2-40B4-BE49-F238E27FC236}">
                <a16:creationId xmlns:a16="http://schemas.microsoft.com/office/drawing/2014/main" id="{47D1387F-7AC5-4D22-9010-4EB09413C6B8}"/>
              </a:ext>
            </a:extLst>
          </p:cNvPr>
          <p:cNvSpPr txBox="1"/>
          <p:nvPr/>
        </p:nvSpPr>
        <p:spPr>
          <a:xfrm>
            <a:off x="555479" y="1415015"/>
            <a:ext cx="3133493" cy="3139321"/>
          </a:xfrm>
          <a:prstGeom prst="rect">
            <a:avLst/>
          </a:prstGeom>
          <a:noFill/>
        </p:spPr>
        <p:txBody>
          <a:bodyPr wrap="square" rtlCol="0">
            <a:spAutoFit/>
          </a:bodyPr>
          <a:lstStyle/>
          <a:p>
            <a:r>
              <a:rPr lang="en-US" sz="2200" dirty="0"/>
              <a:t>      1111</a:t>
            </a:r>
          </a:p>
          <a:p>
            <a:r>
              <a:rPr lang="en-US" sz="2200" dirty="0"/>
              <a:t>   x 0100</a:t>
            </a:r>
          </a:p>
          <a:p>
            <a:r>
              <a:rPr lang="en-US" sz="2200" dirty="0"/>
              <a:t>   ---------</a:t>
            </a:r>
          </a:p>
          <a:p>
            <a:r>
              <a:rPr lang="en-US" sz="2200" dirty="0"/>
              <a:t>      0000</a:t>
            </a:r>
          </a:p>
          <a:p>
            <a:r>
              <a:rPr lang="en-US" sz="2200" dirty="0"/>
              <a:t>   0000</a:t>
            </a:r>
          </a:p>
          <a:p>
            <a:r>
              <a:rPr lang="en-US" sz="2200" dirty="0"/>
              <a:t>  1111</a:t>
            </a:r>
          </a:p>
          <a:p>
            <a:r>
              <a:rPr lang="en-US" sz="2200" dirty="0"/>
              <a:t>0000</a:t>
            </a:r>
          </a:p>
          <a:p>
            <a:r>
              <a:rPr lang="en-US" sz="2200" dirty="0"/>
              <a:t>-----------</a:t>
            </a:r>
          </a:p>
          <a:p>
            <a:r>
              <a:rPr lang="en-US" sz="2200" dirty="0"/>
              <a:t>0111100 = 60</a:t>
            </a:r>
            <a:r>
              <a:rPr lang="en-US" sz="2200" baseline="-25000" dirty="0"/>
              <a:t>10</a:t>
            </a:r>
          </a:p>
        </p:txBody>
      </p:sp>
      <p:pic>
        <p:nvPicPr>
          <p:cNvPr id="2" name="Picture 1">
            <a:extLst>
              <a:ext uri="{FF2B5EF4-FFF2-40B4-BE49-F238E27FC236}">
                <a16:creationId xmlns:a16="http://schemas.microsoft.com/office/drawing/2014/main" id="{5B768E8F-77BB-40CF-B172-1D02C4AF0DBE}"/>
              </a:ext>
            </a:extLst>
          </p:cNvPr>
          <p:cNvPicPr>
            <a:picLocks noChangeAspect="1"/>
          </p:cNvPicPr>
          <p:nvPr/>
        </p:nvPicPr>
        <p:blipFill>
          <a:blip r:embed="rId3"/>
          <a:stretch>
            <a:fillRect/>
          </a:stretch>
        </p:blipFill>
        <p:spPr>
          <a:xfrm>
            <a:off x="2794817" y="1415015"/>
            <a:ext cx="4578493" cy="2603218"/>
          </a:xfrm>
          <a:prstGeom prst="rect">
            <a:avLst/>
          </a:prstGeom>
        </p:spPr>
      </p:pic>
    </p:spTree>
    <p:extLst>
      <p:ext uri="{BB962C8B-B14F-4D97-AF65-F5344CB8AC3E}">
        <p14:creationId xmlns:p14="http://schemas.microsoft.com/office/powerpoint/2010/main" val="375344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601740" cy="553998"/>
          </a:xfrm>
          <a:prstGeom prst="rect">
            <a:avLst/>
          </a:prstGeom>
        </p:spPr>
        <p:txBody>
          <a:bodyPr wrap="square" rtlCol="0">
            <a:spAutoFit/>
          </a:bodyPr>
          <a:lstStyle/>
          <a:p>
            <a:r>
              <a:rPr lang="en-US" sz="3000" dirty="0">
                <a:solidFill>
                  <a:srgbClr val="002060"/>
                </a:solidFill>
              </a:rPr>
              <a:t>Lab #7: Building a Multiplication circuit</a:t>
            </a:r>
            <a:endParaRPr lang="en-US" sz="3000" dirty="0">
              <a:solidFill>
                <a:srgbClr val="C00000"/>
              </a:solidFill>
            </a:endParaRPr>
          </a:p>
        </p:txBody>
      </p:sp>
      <p:sp>
        <p:nvSpPr>
          <p:cNvPr id="6" name="TextBox 5">
            <a:extLst>
              <a:ext uri="{FF2B5EF4-FFF2-40B4-BE49-F238E27FC236}">
                <a16:creationId xmlns:a16="http://schemas.microsoft.com/office/drawing/2014/main" id="{0C5B8E6B-2AD8-4C19-BD9A-53129445DC74}"/>
              </a:ext>
            </a:extLst>
          </p:cNvPr>
          <p:cNvSpPr txBox="1"/>
          <p:nvPr/>
        </p:nvSpPr>
        <p:spPr>
          <a:xfrm>
            <a:off x="0" y="684368"/>
            <a:ext cx="8741664" cy="461665"/>
          </a:xfrm>
          <a:prstGeom prst="rect">
            <a:avLst/>
          </a:prstGeom>
          <a:noFill/>
        </p:spPr>
        <p:txBody>
          <a:bodyPr wrap="square" rtlCol="0">
            <a:spAutoFit/>
          </a:bodyPr>
          <a:lstStyle/>
          <a:p>
            <a:r>
              <a:rPr lang="en-US" sz="2400" dirty="0"/>
              <a:t>Proposed circuit from class</a:t>
            </a:r>
          </a:p>
        </p:txBody>
      </p:sp>
      <p:sp>
        <p:nvSpPr>
          <p:cNvPr id="16" name="TextBox 15">
            <a:extLst>
              <a:ext uri="{FF2B5EF4-FFF2-40B4-BE49-F238E27FC236}">
                <a16:creationId xmlns:a16="http://schemas.microsoft.com/office/drawing/2014/main" id="{47D1387F-7AC5-4D22-9010-4EB09413C6B8}"/>
              </a:ext>
            </a:extLst>
          </p:cNvPr>
          <p:cNvSpPr txBox="1"/>
          <p:nvPr/>
        </p:nvSpPr>
        <p:spPr>
          <a:xfrm>
            <a:off x="201911" y="1378439"/>
            <a:ext cx="3133493" cy="3139321"/>
          </a:xfrm>
          <a:prstGeom prst="rect">
            <a:avLst/>
          </a:prstGeom>
          <a:noFill/>
        </p:spPr>
        <p:txBody>
          <a:bodyPr wrap="square" rtlCol="0">
            <a:spAutoFit/>
          </a:bodyPr>
          <a:lstStyle/>
          <a:p>
            <a:r>
              <a:rPr lang="en-US" sz="2200" dirty="0"/>
              <a:t>      1111</a:t>
            </a:r>
          </a:p>
          <a:p>
            <a:r>
              <a:rPr lang="en-US" sz="2200" dirty="0"/>
              <a:t>   x 0100</a:t>
            </a:r>
          </a:p>
          <a:p>
            <a:r>
              <a:rPr lang="en-US" sz="2200" dirty="0"/>
              <a:t>   ---------</a:t>
            </a:r>
          </a:p>
          <a:p>
            <a:r>
              <a:rPr lang="en-US" sz="2200" dirty="0"/>
              <a:t>      0000</a:t>
            </a:r>
          </a:p>
          <a:p>
            <a:r>
              <a:rPr lang="en-US" sz="2200" dirty="0"/>
              <a:t>   0000</a:t>
            </a:r>
          </a:p>
          <a:p>
            <a:r>
              <a:rPr lang="en-US" sz="2200" dirty="0"/>
              <a:t>  1111</a:t>
            </a:r>
          </a:p>
          <a:p>
            <a:r>
              <a:rPr lang="en-US" sz="2200" dirty="0"/>
              <a:t>0000</a:t>
            </a:r>
          </a:p>
          <a:p>
            <a:r>
              <a:rPr lang="en-US" sz="2200" dirty="0"/>
              <a:t>-----------</a:t>
            </a:r>
          </a:p>
          <a:p>
            <a:r>
              <a:rPr lang="en-US" sz="2200" dirty="0"/>
              <a:t>0111100 = 60</a:t>
            </a:r>
            <a:r>
              <a:rPr lang="en-US" sz="2200" baseline="-25000" dirty="0"/>
              <a:t>10</a:t>
            </a:r>
          </a:p>
        </p:txBody>
      </p:sp>
      <p:pic>
        <p:nvPicPr>
          <p:cNvPr id="3" name="Picture 2">
            <a:extLst>
              <a:ext uri="{FF2B5EF4-FFF2-40B4-BE49-F238E27FC236}">
                <a16:creationId xmlns:a16="http://schemas.microsoft.com/office/drawing/2014/main" id="{DABD804D-807C-4626-BF51-7F631096B717}"/>
              </a:ext>
            </a:extLst>
          </p:cNvPr>
          <p:cNvPicPr>
            <a:picLocks noChangeAspect="1"/>
          </p:cNvPicPr>
          <p:nvPr/>
        </p:nvPicPr>
        <p:blipFill>
          <a:blip r:embed="rId2"/>
          <a:stretch>
            <a:fillRect/>
          </a:stretch>
        </p:blipFill>
        <p:spPr>
          <a:xfrm>
            <a:off x="2377064" y="1276402"/>
            <a:ext cx="6672277" cy="3017520"/>
          </a:xfrm>
          <a:prstGeom prst="rect">
            <a:avLst/>
          </a:prstGeom>
        </p:spPr>
      </p:pic>
    </p:spTree>
    <p:extLst>
      <p:ext uri="{BB962C8B-B14F-4D97-AF65-F5344CB8AC3E}">
        <p14:creationId xmlns:p14="http://schemas.microsoft.com/office/powerpoint/2010/main" val="709590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601740" cy="553998"/>
          </a:xfrm>
          <a:prstGeom prst="rect">
            <a:avLst/>
          </a:prstGeom>
        </p:spPr>
        <p:txBody>
          <a:bodyPr wrap="square" rtlCol="0">
            <a:spAutoFit/>
          </a:bodyPr>
          <a:lstStyle/>
          <a:p>
            <a:r>
              <a:rPr lang="en-US" sz="3000" dirty="0">
                <a:solidFill>
                  <a:srgbClr val="002060"/>
                </a:solidFill>
              </a:rPr>
              <a:t>Lab #7: Building a Multiplication circuit</a:t>
            </a:r>
            <a:endParaRPr lang="en-US" sz="3000" dirty="0">
              <a:solidFill>
                <a:srgbClr val="C00000"/>
              </a:solidFill>
            </a:endParaRPr>
          </a:p>
        </p:txBody>
      </p:sp>
      <p:sp>
        <p:nvSpPr>
          <p:cNvPr id="6" name="TextBox 5">
            <a:extLst>
              <a:ext uri="{FF2B5EF4-FFF2-40B4-BE49-F238E27FC236}">
                <a16:creationId xmlns:a16="http://schemas.microsoft.com/office/drawing/2014/main" id="{0C5B8E6B-2AD8-4C19-BD9A-53129445DC74}"/>
              </a:ext>
            </a:extLst>
          </p:cNvPr>
          <p:cNvSpPr txBox="1"/>
          <p:nvPr/>
        </p:nvSpPr>
        <p:spPr>
          <a:xfrm>
            <a:off x="0" y="684368"/>
            <a:ext cx="8741664" cy="461665"/>
          </a:xfrm>
          <a:prstGeom prst="rect">
            <a:avLst/>
          </a:prstGeom>
          <a:noFill/>
        </p:spPr>
        <p:txBody>
          <a:bodyPr wrap="square" rtlCol="0">
            <a:spAutoFit/>
          </a:bodyPr>
          <a:lstStyle/>
          <a:p>
            <a:r>
              <a:rPr lang="en-US" sz="2400" dirty="0"/>
              <a:t>Proposed circuit from class</a:t>
            </a:r>
          </a:p>
        </p:txBody>
      </p:sp>
      <p:sp>
        <p:nvSpPr>
          <p:cNvPr id="16" name="TextBox 15">
            <a:extLst>
              <a:ext uri="{FF2B5EF4-FFF2-40B4-BE49-F238E27FC236}">
                <a16:creationId xmlns:a16="http://schemas.microsoft.com/office/drawing/2014/main" id="{47D1387F-7AC5-4D22-9010-4EB09413C6B8}"/>
              </a:ext>
            </a:extLst>
          </p:cNvPr>
          <p:cNvSpPr txBox="1"/>
          <p:nvPr/>
        </p:nvSpPr>
        <p:spPr>
          <a:xfrm>
            <a:off x="201911" y="1378439"/>
            <a:ext cx="3133493" cy="3139321"/>
          </a:xfrm>
          <a:prstGeom prst="rect">
            <a:avLst/>
          </a:prstGeom>
          <a:noFill/>
        </p:spPr>
        <p:txBody>
          <a:bodyPr wrap="square" rtlCol="0">
            <a:spAutoFit/>
          </a:bodyPr>
          <a:lstStyle/>
          <a:p>
            <a:r>
              <a:rPr lang="en-US" sz="2200" dirty="0"/>
              <a:t>      1111</a:t>
            </a:r>
          </a:p>
          <a:p>
            <a:r>
              <a:rPr lang="en-US" sz="2200" dirty="0"/>
              <a:t>   x 0100</a:t>
            </a:r>
          </a:p>
          <a:p>
            <a:r>
              <a:rPr lang="en-US" sz="2200" dirty="0"/>
              <a:t>   ---------</a:t>
            </a:r>
          </a:p>
          <a:p>
            <a:r>
              <a:rPr lang="en-US" sz="2200" dirty="0"/>
              <a:t>      0000</a:t>
            </a:r>
          </a:p>
          <a:p>
            <a:r>
              <a:rPr lang="en-US" sz="2200" dirty="0"/>
              <a:t>   0000</a:t>
            </a:r>
          </a:p>
          <a:p>
            <a:r>
              <a:rPr lang="en-US" sz="2200" dirty="0"/>
              <a:t>  1111</a:t>
            </a:r>
          </a:p>
          <a:p>
            <a:r>
              <a:rPr lang="en-US" sz="2200" dirty="0"/>
              <a:t>0000</a:t>
            </a:r>
          </a:p>
          <a:p>
            <a:r>
              <a:rPr lang="en-US" sz="2200" dirty="0"/>
              <a:t>-----------</a:t>
            </a:r>
          </a:p>
          <a:p>
            <a:r>
              <a:rPr lang="en-US" sz="2200" dirty="0"/>
              <a:t>0111100 = 60</a:t>
            </a:r>
            <a:r>
              <a:rPr lang="en-US" sz="2200" baseline="-25000" dirty="0"/>
              <a:t>10</a:t>
            </a:r>
          </a:p>
        </p:txBody>
      </p:sp>
      <p:pic>
        <p:nvPicPr>
          <p:cNvPr id="3" name="Picture 2">
            <a:extLst>
              <a:ext uri="{FF2B5EF4-FFF2-40B4-BE49-F238E27FC236}">
                <a16:creationId xmlns:a16="http://schemas.microsoft.com/office/drawing/2014/main" id="{DABD804D-807C-4626-BF51-7F631096B717}"/>
              </a:ext>
            </a:extLst>
          </p:cNvPr>
          <p:cNvPicPr>
            <a:picLocks noChangeAspect="1"/>
          </p:cNvPicPr>
          <p:nvPr/>
        </p:nvPicPr>
        <p:blipFill>
          <a:blip r:embed="rId2"/>
          <a:stretch>
            <a:fillRect/>
          </a:stretch>
        </p:blipFill>
        <p:spPr>
          <a:xfrm>
            <a:off x="2377064" y="1276402"/>
            <a:ext cx="6672277" cy="3017520"/>
          </a:xfrm>
          <a:prstGeom prst="rect">
            <a:avLst/>
          </a:prstGeom>
        </p:spPr>
      </p:pic>
    </p:spTree>
    <p:extLst>
      <p:ext uri="{BB962C8B-B14F-4D97-AF65-F5344CB8AC3E}">
        <p14:creationId xmlns:p14="http://schemas.microsoft.com/office/powerpoint/2010/main" val="237068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601740" cy="553998"/>
          </a:xfrm>
          <a:prstGeom prst="rect">
            <a:avLst/>
          </a:prstGeom>
        </p:spPr>
        <p:txBody>
          <a:bodyPr wrap="square" rtlCol="0">
            <a:spAutoFit/>
          </a:bodyPr>
          <a:lstStyle/>
          <a:p>
            <a:r>
              <a:rPr lang="en-US" sz="3000" dirty="0">
                <a:solidFill>
                  <a:srgbClr val="002060"/>
                </a:solidFill>
              </a:rPr>
              <a:t>Lab #7: Building a Multiplication circuit</a:t>
            </a:r>
            <a:endParaRPr lang="en-US" sz="3000" dirty="0">
              <a:solidFill>
                <a:srgbClr val="C00000"/>
              </a:solidFill>
            </a:endParaRPr>
          </a:p>
        </p:txBody>
      </p:sp>
      <p:sp>
        <p:nvSpPr>
          <p:cNvPr id="7" name="TextBox 6">
            <a:extLst>
              <a:ext uri="{FF2B5EF4-FFF2-40B4-BE49-F238E27FC236}">
                <a16:creationId xmlns:a16="http://schemas.microsoft.com/office/drawing/2014/main" id="{08D12038-F9E6-4286-97D2-704D1EB15C00}"/>
              </a:ext>
            </a:extLst>
          </p:cNvPr>
          <p:cNvSpPr txBox="1"/>
          <p:nvPr/>
        </p:nvSpPr>
        <p:spPr>
          <a:xfrm>
            <a:off x="48768" y="684368"/>
            <a:ext cx="5243479" cy="5693866"/>
          </a:xfrm>
          <a:prstGeom prst="rect">
            <a:avLst/>
          </a:prstGeom>
          <a:noFill/>
        </p:spPr>
        <p:txBody>
          <a:bodyPr wrap="square" rtlCol="0">
            <a:spAutoFit/>
          </a:bodyPr>
          <a:lstStyle/>
          <a:p>
            <a:r>
              <a:rPr lang="en-US" sz="2400" u="sng" dirty="0"/>
              <a:t>For the lab, you will</a:t>
            </a:r>
            <a:r>
              <a:rPr lang="en-US" sz="2400" dirty="0"/>
              <a:t>:</a:t>
            </a:r>
          </a:p>
          <a:p>
            <a:endParaRPr lang="en-US" sz="2400" dirty="0"/>
          </a:p>
          <a:p>
            <a:pPr marL="457200" indent="-457200">
              <a:buFont typeface="+mj-lt"/>
              <a:buAutoNum type="arabicPeriod"/>
            </a:pPr>
            <a:r>
              <a:rPr lang="en-US" sz="2400" dirty="0"/>
              <a:t>Design a circuit to multiply two 8-bit numbers</a:t>
            </a:r>
          </a:p>
          <a:p>
            <a:pPr marL="457200" indent="-457200">
              <a:buFont typeface="+mj-lt"/>
              <a:buAutoNum type="arabicPeriod"/>
            </a:pPr>
            <a:endParaRPr lang="en-US" sz="2400" dirty="0"/>
          </a:p>
          <a:p>
            <a:pPr marL="457200" indent="-457200">
              <a:buFont typeface="+mj-lt"/>
              <a:buAutoNum type="arabicPeriod"/>
            </a:pPr>
            <a:r>
              <a:rPr lang="en-US" sz="2400" dirty="0"/>
              <a:t>First step is to create the following:</a:t>
            </a:r>
          </a:p>
          <a:p>
            <a:pPr marL="914400" lvl="1" indent="-457200">
              <a:buFont typeface="Arial" panose="020B0604020202020204" pitchFamily="34" charset="0"/>
              <a:buChar char="•"/>
            </a:pPr>
            <a:r>
              <a:rPr lang="en-US" sz="2200" dirty="0"/>
              <a:t>The instructions explain these components in more detail.</a:t>
            </a:r>
          </a:p>
          <a:p>
            <a:pPr marL="914400" lvl="1" indent="-457200">
              <a:buFont typeface="Arial" panose="020B0604020202020204" pitchFamily="34" charset="0"/>
              <a:buChar char="•"/>
            </a:pPr>
            <a:r>
              <a:rPr lang="en-US" sz="2200" dirty="0"/>
              <a:t>They’ll help in interacting with your circuit, and will make more sense after you build the rest of it.</a:t>
            </a:r>
          </a:p>
          <a:p>
            <a:pPr marL="914400" lvl="1" indent="-457200">
              <a:buFont typeface="Arial" panose="020B0604020202020204" pitchFamily="34" charset="0"/>
              <a:buChar char="•"/>
            </a:pPr>
            <a:r>
              <a:rPr lang="en-US" sz="2200" dirty="0"/>
              <a:t>Note that you can choose the “off” and “on” colors of the LED (green circle) yourself.  It won’t appear in the “on” color until it receives a ‘1’ input.</a:t>
            </a:r>
          </a:p>
        </p:txBody>
      </p:sp>
      <p:pic>
        <p:nvPicPr>
          <p:cNvPr id="4" name="Picture 3" descr="Lab 7: Making a multiplier - Mozilla Firefox">
            <a:extLst>
              <a:ext uri="{FF2B5EF4-FFF2-40B4-BE49-F238E27FC236}">
                <a16:creationId xmlns:a16="http://schemas.microsoft.com/office/drawing/2014/main" id="{88C66C2F-EEE5-4259-B24C-410DAC779375}"/>
              </a:ext>
            </a:extLst>
          </p:cNvPr>
          <p:cNvPicPr>
            <a:picLocks noChangeAspect="1"/>
          </p:cNvPicPr>
          <p:nvPr/>
        </p:nvPicPr>
        <p:blipFill rotWithShape="1">
          <a:blip r:embed="rId2">
            <a:extLst>
              <a:ext uri="{28A0092B-C50C-407E-A947-70E740481C1C}">
                <a14:useLocalDpi xmlns:a14="http://schemas.microsoft.com/office/drawing/2010/main" val="0"/>
              </a:ext>
            </a:extLst>
          </a:blip>
          <a:srcRect l="19640" t="45290" r="60223" b="31714"/>
          <a:stretch/>
        </p:blipFill>
        <p:spPr>
          <a:xfrm>
            <a:off x="5292247" y="2269332"/>
            <a:ext cx="3108960" cy="1924599"/>
          </a:xfrm>
          <a:prstGeom prst="rect">
            <a:avLst/>
          </a:prstGeom>
        </p:spPr>
      </p:pic>
    </p:spTree>
    <p:extLst>
      <p:ext uri="{BB962C8B-B14F-4D97-AF65-F5344CB8AC3E}">
        <p14:creationId xmlns:p14="http://schemas.microsoft.com/office/powerpoint/2010/main" val="427691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601740" cy="553998"/>
          </a:xfrm>
          <a:prstGeom prst="rect">
            <a:avLst/>
          </a:prstGeom>
        </p:spPr>
        <p:txBody>
          <a:bodyPr wrap="square" rtlCol="0">
            <a:spAutoFit/>
          </a:bodyPr>
          <a:lstStyle/>
          <a:p>
            <a:r>
              <a:rPr lang="en-US" sz="3000" dirty="0">
                <a:solidFill>
                  <a:srgbClr val="002060"/>
                </a:solidFill>
              </a:rPr>
              <a:t>Lab #7: Building a Multiplication circuit</a:t>
            </a:r>
            <a:endParaRPr lang="en-US" sz="3000" dirty="0">
              <a:solidFill>
                <a:srgbClr val="C00000"/>
              </a:solidFill>
            </a:endParaRPr>
          </a:p>
        </p:txBody>
      </p:sp>
      <p:sp>
        <p:nvSpPr>
          <p:cNvPr id="7" name="TextBox 6">
            <a:extLst>
              <a:ext uri="{FF2B5EF4-FFF2-40B4-BE49-F238E27FC236}">
                <a16:creationId xmlns:a16="http://schemas.microsoft.com/office/drawing/2014/main" id="{08D12038-F9E6-4286-97D2-704D1EB15C00}"/>
              </a:ext>
            </a:extLst>
          </p:cNvPr>
          <p:cNvSpPr txBox="1"/>
          <p:nvPr/>
        </p:nvSpPr>
        <p:spPr>
          <a:xfrm>
            <a:off x="48768" y="684368"/>
            <a:ext cx="3803903" cy="3262432"/>
          </a:xfrm>
          <a:prstGeom prst="rect">
            <a:avLst/>
          </a:prstGeom>
          <a:noFill/>
        </p:spPr>
        <p:txBody>
          <a:bodyPr wrap="square" rtlCol="0">
            <a:spAutoFit/>
          </a:bodyPr>
          <a:lstStyle/>
          <a:p>
            <a:r>
              <a:rPr lang="en-US" sz="2400" dirty="0"/>
              <a:t>Next steps:</a:t>
            </a:r>
          </a:p>
          <a:p>
            <a:endParaRPr lang="en-US" sz="2400" dirty="0"/>
          </a:p>
          <a:p>
            <a:r>
              <a:rPr lang="en-US" sz="2400" dirty="0"/>
              <a:t>Create three registers:</a:t>
            </a:r>
          </a:p>
          <a:p>
            <a:pPr marL="914400" lvl="1" indent="-457200">
              <a:buFont typeface="Arial" panose="020B0604020202020204" pitchFamily="34" charset="0"/>
              <a:buChar char="•"/>
            </a:pPr>
            <a:r>
              <a:rPr lang="en-US" sz="2200" dirty="0"/>
              <a:t>You’ll need to adjust the data width.</a:t>
            </a:r>
          </a:p>
          <a:p>
            <a:pPr marL="914400" lvl="1" indent="-457200">
              <a:buFont typeface="Arial" panose="020B0604020202020204" pitchFamily="34" charset="0"/>
              <a:buChar char="•"/>
            </a:pPr>
            <a:r>
              <a:rPr lang="en-US" sz="2200" dirty="0"/>
              <a:t>It may help to refer to the sample circuit on the earlier slide.</a:t>
            </a:r>
          </a:p>
          <a:p>
            <a:pPr marL="457200" indent="-457200">
              <a:buFont typeface="+mj-lt"/>
              <a:buAutoNum type="arabicPeriod"/>
            </a:pPr>
            <a:endParaRPr lang="en-US" sz="2400" dirty="0"/>
          </a:p>
        </p:txBody>
      </p:sp>
      <p:pic>
        <p:nvPicPr>
          <p:cNvPr id="3" name="Picture 2" descr="Lab 7: Making a multiplier - Mozilla Firefox">
            <a:extLst>
              <a:ext uri="{FF2B5EF4-FFF2-40B4-BE49-F238E27FC236}">
                <a16:creationId xmlns:a16="http://schemas.microsoft.com/office/drawing/2014/main" id="{A107A671-AC61-46B5-8407-5E001187467F}"/>
              </a:ext>
            </a:extLst>
          </p:cNvPr>
          <p:cNvPicPr>
            <a:picLocks noChangeAspect="1"/>
          </p:cNvPicPr>
          <p:nvPr/>
        </p:nvPicPr>
        <p:blipFill rotWithShape="1">
          <a:blip r:embed="rId2">
            <a:extLst>
              <a:ext uri="{28A0092B-C50C-407E-A947-70E740481C1C}">
                <a14:useLocalDpi xmlns:a14="http://schemas.microsoft.com/office/drawing/2010/main" val="0"/>
              </a:ext>
            </a:extLst>
          </a:blip>
          <a:srcRect l="19066" t="36656" r="41067" b="42191"/>
          <a:stretch/>
        </p:blipFill>
        <p:spPr>
          <a:xfrm>
            <a:off x="3852672" y="1267968"/>
            <a:ext cx="4846320" cy="1393919"/>
          </a:xfrm>
          <a:prstGeom prst="rect">
            <a:avLst/>
          </a:prstGeom>
        </p:spPr>
      </p:pic>
    </p:spTree>
    <p:extLst>
      <p:ext uri="{BB962C8B-B14F-4D97-AF65-F5344CB8AC3E}">
        <p14:creationId xmlns:p14="http://schemas.microsoft.com/office/powerpoint/2010/main" val="222365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601740" cy="553998"/>
          </a:xfrm>
          <a:prstGeom prst="rect">
            <a:avLst/>
          </a:prstGeom>
        </p:spPr>
        <p:txBody>
          <a:bodyPr wrap="square" rtlCol="0">
            <a:spAutoFit/>
          </a:bodyPr>
          <a:lstStyle/>
          <a:p>
            <a:r>
              <a:rPr lang="en-US" sz="3000" dirty="0">
                <a:solidFill>
                  <a:srgbClr val="002060"/>
                </a:solidFill>
              </a:rPr>
              <a:t>Lab #7: Building a Multiplication circuit</a:t>
            </a:r>
            <a:endParaRPr lang="en-US" sz="3000" dirty="0">
              <a:solidFill>
                <a:srgbClr val="C00000"/>
              </a:solidFill>
            </a:endParaRPr>
          </a:p>
        </p:txBody>
      </p:sp>
      <p:sp>
        <p:nvSpPr>
          <p:cNvPr id="7" name="TextBox 6">
            <a:extLst>
              <a:ext uri="{FF2B5EF4-FFF2-40B4-BE49-F238E27FC236}">
                <a16:creationId xmlns:a16="http://schemas.microsoft.com/office/drawing/2014/main" id="{08D12038-F9E6-4286-97D2-704D1EB15C00}"/>
              </a:ext>
            </a:extLst>
          </p:cNvPr>
          <p:cNvSpPr txBox="1"/>
          <p:nvPr/>
        </p:nvSpPr>
        <p:spPr>
          <a:xfrm>
            <a:off x="48768" y="684368"/>
            <a:ext cx="3803903" cy="5724644"/>
          </a:xfrm>
          <a:prstGeom prst="rect">
            <a:avLst/>
          </a:prstGeom>
          <a:noFill/>
        </p:spPr>
        <p:txBody>
          <a:bodyPr wrap="square" rtlCol="0">
            <a:spAutoFit/>
          </a:bodyPr>
          <a:lstStyle/>
          <a:p>
            <a:r>
              <a:rPr lang="en-US" sz="2400" u="sng" dirty="0"/>
              <a:t>Next steps</a:t>
            </a:r>
            <a:r>
              <a:rPr lang="en-US" sz="2400" dirty="0"/>
              <a:t>:</a:t>
            </a:r>
          </a:p>
          <a:p>
            <a:r>
              <a:rPr lang="en-US" sz="2400" dirty="0"/>
              <a:t>For the multiplicand and multiplier registers:</a:t>
            </a:r>
          </a:p>
          <a:p>
            <a:pPr marL="800100" lvl="1" indent="-342900">
              <a:buFont typeface="Arial" panose="020B0604020202020204" pitchFamily="34" charset="0"/>
              <a:buChar char="•"/>
            </a:pPr>
            <a:r>
              <a:rPr lang="en-US" dirty="0"/>
              <a:t>You need to implement a shift by 1 for each clock tick.</a:t>
            </a:r>
          </a:p>
          <a:p>
            <a:pPr marL="800100" lvl="1" indent="-342900">
              <a:buFont typeface="Arial" panose="020B0604020202020204" pitchFamily="34" charset="0"/>
              <a:buChar char="•"/>
            </a:pPr>
            <a:r>
              <a:rPr lang="en-US" dirty="0"/>
              <a:t>See the circuit from the earlier slide for a reminder of the shift directions.</a:t>
            </a:r>
          </a:p>
          <a:p>
            <a:pPr marL="800100" lvl="1" indent="-342900">
              <a:buFont typeface="Arial" panose="020B0604020202020204" pitchFamily="34" charset="0"/>
              <a:buChar char="•"/>
            </a:pPr>
            <a:r>
              <a:rPr lang="en-US" dirty="0"/>
              <a:t>The </a:t>
            </a:r>
            <a:r>
              <a:rPr lang="en-US" dirty="0" err="1"/>
              <a:t>simple_counter</a:t>
            </a:r>
            <a:r>
              <a:rPr lang="en-US" dirty="0"/>
              <a:t> circuit from Lab #6 gives a hint as to how to set up a regular adjustment in the register’s value – just be sure to replace the adders with shifters that go in the appropriate direction.</a:t>
            </a:r>
          </a:p>
          <a:p>
            <a:pPr marL="800100" lvl="1" indent="-342900">
              <a:buFont typeface="Arial" panose="020B0604020202020204" pitchFamily="34" charset="0"/>
              <a:buChar char="•"/>
            </a:pPr>
            <a:r>
              <a:rPr lang="en-US" dirty="0"/>
              <a:t>Don’t forget to connect each register with the clock.</a:t>
            </a:r>
          </a:p>
          <a:p>
            <a:pPr marL="457200" indent="-457200">
              <a:buFont typeface="+mj-lt"/>
              <a:buAutoNum type="arabicPeriod"/>
            </a:pPr>
            <a:endParaRPr lang="en-US" sz="2400" dirty="0"/>
          </a:p>
        </p:txBody>
      </p:sp>
      <p:pic>
        <p:nvPicPr>
          <p:cNvPr id="3" name="Picture 2" descr="Lab 7: Making a multiplier - Mozilla Firefox">
            <a:extLst>
              <a:ext uri="{FF2B5EF4-FFF2-40B4-BE49-F238E27FC236}">
                <a16:creationId xmlns:a16="http://schemas.microsoft.com/office/drawing/2014/main" id="{A107A671-AC61-46B5-8407-5E001187467F}"/>
              </a:ext>
            </a:extLst>
          </p:cNvPr>
          <p:cNvPicPr>
            <a:picLocks noChangeAspect="1"/>
          </p:cNvPicPr>
          <p:nvPr/>
        </p:nvPicPr>
        <p:blipFill rotWithShape="1">
          <a:blip r:embed="rId2">
            <a:extLst>
              <a:ext uri="{28A0092B-C50C-407E-A947-70E740481C1C}">
                <a14:useLocalDpi xmlns:a14="http://schemas.microsoft.com/office/drawing/2010/main" val="0"/>
              </a:ext>
            </a:extLst>
          </a:blip>
          <a:srcRect l="19066" t="36656" r="56763" b="42191"/>
          <a:stretch/>
        </p:blipFill>
        <p:spPr>
          <a:xfrm>
            <a:off x="4512564" y="1444885"/>
            <a:ext cx="2938272" cy="1393919"/>
          </a:xfrm>
          <a:prstGeom prst="rect">
            <a:avLst/>
          </a:prstGeom>
        </p:spPr>
      </p:pic>
      <p:pic>
        <p:nvPicPr>
          <p:cNvPr id="4" name="Picture 3" descr="Logisim: main of simple_counter">
            <a:extLst>
              <a:ext uri="{FF2B5EF4-FFF2-40B4-BE49-F238E27FC236}">
                <a16:creationId xmlns:a16="http://schemas.microsoft.com/office/drawing/2014/main" id="{40618C87-98B5-410F-8474-B350232DFEA2}"/>
              </a:ext>
            </a:extLst>
          </p:cNvPr>
          <p:cNvPicPr>
            <a:picLocks noChangeAspect="1"/>
          </p:cNvPicPr>
          <p:nvPr/>
        </p:nvPicPr>
        <p:blipFill rotWithShape="1">
          <a:blip r:embed="rId3">
            <a:extLst>
              <a:ext uri="{28A0092B-C50C-407E-A947-70E740481C1C}">
                <a14:useLocalDpi xmlns:a14="http://schemas.microsoft.com/office/drawing/2010/main" val="0"/>
              </a:ext>
            </a:extLst>
          </a:blip>
          <a:srcRect l="16400" t="9972" r="61333" b="71879"/>
          <a:stretch/>
        </p:blipFill>
        <p:spPr>
          <a:xfrm>
            <a:off x="4300870" y="3429000"/>
            <a:ext cx="2926080" cy="1292903"/>
          </a:xfrm>
          <a:prstGeom prst="rect">
            <a:avLst/>
          </a:prstGeom>
        </p:spPr>
      </p:pic>
    </p:spTree>
    <p:extLst>
      <p:ext uri="{BB962C8B-B14F-4D97-AF65-F5344CB8AC3E}">
        <p14:creationId xmlns:p14="http://schemas.microsoft.com/office/powerpoint/2010/main" val="328996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601740" cy="553998"/>
          </a:xfrm>
          <a:prstGeom prst="rect">
            <a:avLst/>
          </a:prstGeom>
        </p:spPr>
        <p:txBody>
          <a:bodyPr wrap="square" rtlCol="0">
            <a:spAutoFit/>
          </a:bodyPr>
          <a:lstStyle/>
          <a:p>
            <a:r>
              <a:rPr lang="en-US" sz="3000" dirty="0">
                <a:solidFill>
                  <a:srgbClr val="002060"/>
                </a:solidFill>
              </a:rPr>
              <a:t>Lab #7: Building a Multiplication circuit</a:t>
            </a:r>
            <a:endParaRPr lang="en-US" sz="3000" dirty="0">
              <a:solidFill>
                <a:srgbClr val="C00000"/>
              </a:solidFill>
            </a:endParaRPr>
          </a:p>
        </p:txBody>
      </p:sp>
      <p:sp>
        <p:nvSpPr>
          <p:cNvPr id="7" name="TextBox 6">
            <a:extLst>
              <a:ext uri="{FF2B5EF4-FFF2-40B4-BE49-F238E27FC236}">
                <a16:creationId xmlns:a16="http://schemas.microsoft.com/office/drawing/2014/main" id="{08D12038-F9E6-4286-97D2-704D1EB15C00}"/>
              </a:ext>
            </a:extLst>
          </p:cNvPr>
          <p:cNvSpPr txBox="1"/>
          <p:nvPr/>
        </p:nvSpPr>
        <p:spPr>
          <a:xfrm>
            <a:off x="48768" y="684368"/>
            <a:ext cx="8601740" cy="4924425"/>
          </a:xfrm>
          <a:prstGeom prst="rect">
            <a:avLst/>
          </a:prstGeom>
          <a:noFill/>
        </p:spPr>
        <p:txBody>
          <a:bodyPr wrap="square" rtlCol="0">
            <a:spAutoFit/>
          </a:bodyPr>
          <a:lstStyle/>
          <a:p>
            <a:r>
              <a:rPr lang="en-US" sz="2400" u="sng" dirty="0"/>
              <a:t>Next steps</a:t>
            </a:r>
            <a:r>
              <a:rPr lang="en-US" sz="2400" dirty="0"/>
              <a:t>:</a:t>
            </a:r>
          </a:p>
          <a:p>
            <a:r>
              <a:rPr lang="en-US" sz="2400" dirty="0"/>
              <a:t>The circuit needs to indicate when the multiplication is done.</a:t>
            </a:r>
          </a:p>
          <a:p>
            <a:endParaRPr lang="en-US" sz="2400" dirty="0"/>
          </a:p>
          <a:p>
            <a:pPr marL="342900" indent="-342900">
              <a:buFont typeface="Arial" panose="020B0604020202020204" pitchFamily="34" charset="0"/>
              <a:buChar char="•"/>
            </a:pPr>
            <a:r>
              <a:rPr lang="en-US" sz="2200" dirty="0"/>
              <a:t>The process is done when the contents of the multiplier register = 0</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lab suggests using the Comparator component in “Arithmetic” for this step.</a:t>
            </a:r>
          </a:p>
          <a:p>
            <a:pPr marL="800100" lvl="1" indent="-342900">
              <a:buFont typeface="Arial" panose="020B0604020202020204" pitchFamily="34" charset="0"/>
              <a:buChar char="•"/>
            </a:pPr>
            <a:r>
              <a:rPr lang="en-US" sz="2200" dirty="0"/>
              <a:t>Remember Help &gt; Library Reference can be </a:t>
            </a:r>
          </a:p>
          <a:p>
            <a:pPr lvl="1"/>
            <a:r>
              <a:rPr lang="en-US" sz="2200" dirty="0"/>
              <a:t>    useful in understanding new components.</a:t>
            </a:r>
          </a:p>
          <a:p>
            <a:endParaRPr lang="en-US" sz="2200" dirty="0"/>
          </a:p>
          <a:p>
            <a:endParaRPr lang="en-US" sz="2200" dirty="0"/>
          </a:p>
          <a:p>
            <a:pPr marL="342900" indent="-342900">
              <a:buFont typeface="Arial" panose="020B0604020202020204" pitchFamily="34" charset="0"/>
              <a:buChar char="•"/>
            </a:pPr>
            <a:r>
              <a:rPr lang="en-US" sz="2200" dirty="0"/>
              <a:t>Once the multiplication is done, you should disable the registers (remember they have an “enable” pin), and also send a ‘1’ input to turn on the LED.</a:t>
            </a:r>
          </a:p>
        </p:txBody>
      </p:sp>
      <p:pic>
        <p:nvPicPr>
          <p:cNvPr id="9" name="Picture 8" descr="Logisim: asf of simple_counter">
            <a:extLst>
              <a:ext uri="{FF2B5EF4-FFF2-40B4-BE49-F238E27FC236}">
                <a16:creationId xmlns:a16="http://schemas.microsoft.com/office/drawing/2014/main" id="{C8E33558-6BE4-4817-A7B4-F682DD7287DA}"/>
              </a:ext>
            </a:extLst>
          </p:cNvPr>
          <p:cNvPicPr>
            <a:picLocks noChangeAspect="1"/>
          </p:cNvPicPr>
          <p:nvPr/>
        </p:nvPicPr>
        <p:blipFill rotWithShape="1">
          <a:blip r:embed="rId2">
            <a:extLst>
              <a:ext uri="{28A0092B-C50C-407E-A947-70E740481C1C}">
                <a14:useLocalDpi xmlns:a14="http://schemas.microsoft.com/office/drawing/2010/main" val="0"/>
              </a:ext>
            </a:extLst>
          </a:blip>
          <a:srcRect l="31600" t="32228" r="55600" b="50108"/>
          <a:stretch/>
        </p:blipFill>
        <p:spPr>
          <a:xfrm>
            <a:off x="6181344" y="2954330"/>
            <a:ext cx="1673618" cy="1251910"/>
          </a:xfrm>
          <a:prstGeom prst="rect">
            <a:avLst/>
          </a:prstGeom>
        </p:spPr>
      </p:pic>
    </p:spTree>
    <p:extLst>
      <p:ext uri="{BB962C8B-B14F-4D97-AF65-F5344CB8AC3E}">
        <p14:creationId xmlns:p14="http://schemas.microsoft.com/office/powerpoint/2010/main" val="40559140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3415</TotalTime>
  <Words>624</Words>
  <Application>Microsoft Office PowerPoint</Application>
  <PresentationFormat>On-screen Show (4:3)</PresentationFormat>
  <Paragraphs>93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261</cp:revision>
  <dcterms:created xsi:type="dcterms:W3CDTF">2016-10-06T23:04:54Z</dcterms:created>
  <dcterms:modified xsi:type="dcterms:W3CDTF">2018-03-23T17:49:40Z</dcterms:modified>
</cp:coreProperties>
</file>