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83" r:id="rId3"/>
    <p:sldId id="284" r:id="rId4"/>
    <p:sldId id="285" r:id="rId5"/>
    <p:sldId id="286" r:id="rId6"/>
    <p:sldId id="287" r:id="rId7"/>
    <p:sldId id="288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72" d="100"/>
          <a:sy n="72" d="100"/>
        </p:scale>
        <p:origin x="1476" y="72"/>
      </p:cViewPr>
      <p:guideLst>
        <p:guide orient="horz" pos="52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J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#2: 1/26/18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r>
              <a:rPr lang="en-US" sz="2400" dirty="0"/>
              <a:t>Overview of Lab #2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https://github.com/kc13/CS447JB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 Highlights: Section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84925-F05B-4DA3-9ACA-D7E8CB0B1D10}"/>
              </a:ext>
            </a:extLst>
          </p:cNvPr>
          <p:cNvSpPr txBox="1"/>
          <p:nvPr/>
        </p:nvSpPr>
        <p:spPr>
          <a:xfrm>
            <a:off x="446049" y="711911"/>
            <a:ext cx="7120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This section focuses on creating and retrieving variable values from main memory.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D5DF0-32B3-4BCD-8032-0B79D159DDFB}"/>
              </a:ext>
            </a:extLst>
          </p:cNvPr>
          <p:cNvSpPr txBox="1"/>
          <p:nvPr/>
        </p:nvSpPr>
        <p:spPr>
          <a:xfrm>
            <a:off x="446049" y="1818467"/>
            <a:ext cx="7120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 the .data section you will be asked to create variables of different sizes: 1 byte, 1 half (a.k.a. halfword, = 2 B) and 1 word (= 4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D76B1-AF0A-4191-A8A5-8BBA4ECA7A08}"/>
              </a:ext>
            </a:extLst>
          </p:cNvPr>
          <p:cNvSpPr txBox="1"/>
          <p:nvPr/>
        </p:nvSpPr>
        <p:spPr>
          <a:xfrm>
            <a:off x="446049" y="3044279"/>
            <a:ext cx="7120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Resources: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Slide 15 of “04 Memory and Addresses”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“directives” tab of Mars Help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1230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 Highlights: Section 1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84925-F05B-4DA3-9ACA-D7E8CB0B1D10}"/>
              </a:ext>
            </a:extLst>
          </p:cNvPr>
          <p:cNvSpPr txBox="1"/>
          <p:nvPr/>
        </p:nvSpPr>
        <p:spPr>
          <a:xfrm>
            <a:off x="446049" y="711911"/>
            <a:ext cx="71209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When retrieving the variable values, remember that there are signed and unsigned options for some of the load instructions.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 Mars, see Help </a:t>
            </a:r>
            <a:r>
              <a:rPr lang="en-US" sz="2200" dirty="0">
                <a:sym typeface="Wingdings" panose="05000000000000000000" pitchFamily="2" charset="2"/>
              </a:rPr>
              <a:t> Extended (pseudo) instructions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646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 Highlights: Section 1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84925-F05B-4DA3-9ACA-D7E8CB0B1D10}"/>
              </a:ext>
            </a:extLst>
          </p:cNvPr>
          <p:cNvSpPr txBox="1"/>
          <p:nvPr/>
        </p:nvSpPr>
        <p:spPr>
          <a:xfrm>
            <a:off x="446049" y="711911"/>
            <a:ext cx="71209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When retrieving the variable values, remember that there are signed and unsigned options for some of the load instructions.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 Mars, see Help </a:t>
            </a:r>
            <a:r>
              <a:rPr lang="en-US" sz="2200" dirty="0">
                <a:sym typeface="Wingdings" panose="05000000000000000000" pitchFamily="2" charset="2"/>
              </a:rPr>
              <a:t> Extended (pseudo) instructions,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C0CCC-7F0A-4C5D-9B7D-F96D2D45F7DC}"/>
              </a:ext>
            </a:extLst>
          </p:cNvPr>
          <p:cNvSpPr txBox="1"/>
          <p:nvPr/>
        </p:nvSpPr>
        <p:spPr>
          <a:xfrm>
            <a:off x="482320" y="2748654"/>
            <a:ext cx="7116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or Memory and Addresses 25-26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41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 Highlights: Sections 2 and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E131C-6D4B-4E2E-A737-EBA7C21AE6BF}"/>
              </a:ext>
            </a:extLst>
          </p:cNvPr>
          <p:cNvSpPr txBox="1"/>
          <p:nvPr/>
        </p:nvSpPr>
        <p:spPr>
          <a:xfrm>
            <a:off x="750849" y="870939"/>
            <a:ext cx="71209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Across sections 2 and 3, you will be asked to</a:t>
            </a:r>
          </a:p>
          <a:p>
            <a:endParaRPr lang="en-US" sz="2200" dirty="0"/>
          </a:p>
          <a:p>
            <a:pPr marL="457200" indent="-457200">
              <a:buAutoNum type="arabicParenBoth"/>
            </a:pPr>
            <a:r>
              <a:rPr lang="en-US" sz="2200" dirty="0"/>
              <a:t>create an array and a named constant</a:t>
            </a:r>
          </a:p>
          <a:p>
            <a:pPr marL="457200" indent="-457200">
              <a:buAutoNum type="arabicParenBoth"/>
            </a:pPr>
            <a:endParaRPr lang="en-US" sz="2200" dirty="0"/>
          </a:p>
          <a:p>
            <a:pPr marL="457200" indent="-457200">
              <a:buAutoNum type="arabicParenBoth"/>
            </a:pPr>
            <a:r>
              <a:rPr lang="en-US" sz="2200" dirty="0"/>
              <a:t>create a loop that iterates 5 times, and </a:t>
            </a:r>
          </a:p>
          <a:p>
            <a:pPr marL="457200" indent="-457200">
              <a:buAutoNum type="arabicParenBoth"/>
            </a:pPr>
            <a:endParaRPr lang="en-US" sz="2200" dirty="0"/>
          </a:p>
          <a:p>
            <a:pPr marL="457200" indent="-457200">
              <a:buAutoNum type="arabicParenBoth"/>
            </a:pPr>
            <a:r>
              <a:rPr lang="en-US" sz="2200" dirty="0"/>
              <a:t>create a loop body that asks the user for a value on each iteration, and then places each value in the next available position in the array</a:t>
            </a:r>
          </a:p>
        </p:txBody>
      </p:sp>
    </p:spTree>
    <p:extLst>
      <p:ext uri="{BB962C8B-B14F-4D97-AF65-F5344CB8AC3E}">
        <p14:creationId xmlns:p14="http://schemas.microsoft.com/office/powerpoint/2010/main" val="289892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 Highlights: Section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E131C-6D4B-4E2E-A737-EBA7C21AE6BF}"/>
              </a:ext>
            </a:extLst>
          </p:cNvPr>
          <p:cNvSpPr txBox="1"/>
          <p:nvPr/>
        </p:nvSpPr>
        <p:spPr>
          <a:xfrm>
            <a:off x="506562" y="546019"/>
            <a:ext cx="795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Creating the loop</a:t>
            </a:r>
            <a:r>
              <a:rPr lang="en-US" sz="2000" dirty="0"/>
              <a:t>: The instructions provide a specific structure that should be used in creating a loop that iterates NUM_ITEMS (here, 5) times. </a:t>
            </a:r>
            <a:endParaRPr lang="en-US" sz="2000" u="sng" dirty="0"/>
          </a:p>
        </p:txBody>
      </p:sp>
      <p:pic>
        <p:nvPicPr>
          <p:cNvPr id="11" name="Picture 10" descr="cs0447_2184_lab2.md · GitHub - Mozilla Firefox">
            <a:extLst>
              <a:ext uri="{FF2B5EF4-FFF2-40B4-BE49-F238E27FC236}">
                <a16:creationId xmlns:a16="http://schemas.microsoft.com/office/drawing/2014/main" id="{10EA7298-FAE6-4A7A-8930-4FAD3E929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8" t="10226" r="16585" b="16505"/>
          <a:stretch/>
        </p:blipFill>
        <p:spPr>
          <a:xfrm>
            <a:off x="594360" y="1263316"/>
            <a:ext cx="7955280" cy="4505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140C29-053F-4DD7-9787-5606674B3800}"/>
              </a:ext>
            </a:extLst>
          </p:cNvPr>
          <p:cNvSpPr txBox="1"/>
          <p:nvPr/>
        </p:nvSpPr>
        <p:spPr>
          <a:xfrm>
            <a:off x="4996070" y="5552661"/>
            <a:ext cx="3723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slide 21 of Arrays, Loops, and Conditionals, and the Extended instructions Help in MARS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D0E7BD-A2C0-4176-AA10-41CF984510D2}"/>
              </a:ext>
            </a:extLst>
          </p:cNvPr>
          <p:cNvSpPr txBox="1"/>
          <p:nvPr/>
        </p:nvSpPr>
        <p:spPr>
          <a:xfrm>
            <a:off x="343173" y="5850316"/>
            <a:ext cx="372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If you get stuck in an infinite loop, you will have force quit MARS.</a:t>
            </a:r>
          </a:p>
        </p:txBody>
      </p:sp>
    </p:spTree>
    <p:extLst>
      <p:ext uri="{BB962C8B-B14F-4D97-AF65-F5344CB8AC3E}">
        <p14:creationId xmlns:p14="http://schemas.microsoft.com/office/powerpoint/2010/main" val="357919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 Highlights: Section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E131C-6D4B-4E2E-A737-EBA7C21AE6BF}"/>
              </a:ext>
            </a:extLst>
          </p:cNvPr>
          <p:cNvSpPr txBox="1"/>
          <p:nvPr/>
        </p:nvSpPr>
        <p:spPr>
          <a:xfrm>
            <a:off x="205290" y="585776"/>
            <a:ext cx="7955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For each iteration of the loop</a:t>
            </a:r>
            <a:r>
              <a:rPr lang="en-US" sz="2000" dirty="0"/>
              <a:t>:</a:t>
            </a:r>
          </a:p>
          <a:p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Read an integer from the user (</a:t>
            </a:r>
            <a:r>
              <a:rPr lang="en-US" sz="2000" dirty="0" err="1"/>
              <a:t>syscall</a:t>
            </a:r>
            <a:r>
              <a:rPr lang="en-US" sz="2000" dirty="0"/>
              <a:t> 5); the suggestion to try the popup dialog is helpful.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Store an integer in a position of the array corresponding to the iteration of the loop, resulting in: </a:t>
            </a:r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5" name="Picture 14" descr="cs0447_2184_lab2.md · GitHub - Mozilla Firefox">
            <a:extLst>
              <a:ext uri="{FF2B5EF4-FFF2-40B4-BE49-F238E27FC236}">
                <a16:creationId xmlns:a16="http://schemas.microsoft.com/office/drawing/2014/main" id="{C5BB1E1F-AAF4-481D-B4D2-195C42BDC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 t="51659" r="37536" b="41181"/>
          <a:stretch/>
        </p:blipFill>
        <p:spPr>
          <a:xfrm>
            <a:off x="839407" y="2861284"/>
            <a:ext cx="6766560" cy="56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2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E3C726-6C51-4A27-B6E1-0CA13CF042F0}"/>
              </a:ext>
            </a:extLst>
          </p:cNvPr>
          <p:cNvSpPr txBox="1"/>
          <p:nvPr/>
        </p:nvSpPr>
        <p:spPr>
          <a:xfrm>
            <a:off x="357690" y="565900"/>
            <a:ext cx="7955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How do we make this happen?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user’s integer will be in v0.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store this into a location in memory using an instruction of the following format: </a:t>
            </a:r>
          </a:p>
          <a:p>
            <a:r>
              <a:rPr lang="en-US" sz="2000" dirty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 Highlights: Section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E131C-6D4B-4E2E-A737-EBA7C21AE6BF}"/>
              </a:ext>
            </a:extLst>
          </p:cNvPr>
          <p:cNvSpPr txBox="1"/>
          <p:nvPr/>
        </p:nvSpPr>
        <p:spPr>
          <a:xfrm>
            <a:off x="377568" y="2427864"/>
            <a:ext cx="7955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 the parentheses are required (see Instructions help in MARS); the angle brackets are my notation for generic values and not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Let’s say we’re using t2 to hold the memory address of the array location we want to access.  How do we know what that memory address is?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following will get you the address of the initial array element: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la &lt;</a:t>
            </a:r>
            <a:r>
              <a:rPr lang="en-US" sz="2000" dirty="0" err="1">
                <a:latin typeface="Consolas" panose="020B0609020204030204" pitchFamily="49" charset="0"/>
              </a:rPr>
              <a:t>some_register</a:t>
            </a:r>
            <a:r>
              <a:rPr lang="en-US" sz="2000" dirty="0">
                <a:latin typeface="Consolas" panose="020B0609020204030204" pitchFamily="49" charset="0"/>
              </a:rPr>
              <a:t>&gt;,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 need to add offsets to this address to get the addresses of the subsequent elements.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Each element slot is one word (= 4 bytes) wide.  Remember that MIPS uses byte addressing.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5" name="Picture 14" descr="cs0447_2184_lab2.md · GitHub - Mozilla Firefox">
            <a:extLst>
              <a:ext uri="{FF2B5EF4-FFF2-40B4-BE49-F238E27FC236}">
                <a16:creationId xmlns:a16="http://schemas.microsoft.com/office/drawing/2014/main" id="{C5BB1E1F-AAF4-481D-B4D2-195C42BDC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 t="51659" r="37536" b="41181"/>
          <a:stretch/>
        </p:blipFill>
        <p:spPr>
          <a:xfrm>
            <a:off x="971928" y="5936310"/>
            <a:ext cx="6766560" cy="5677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5A7315-3625-4171-9995-AF7591DB60FA}"/>
              </a:ext>
            </a:extLst>
          </p:cNvPr>
          <p:cNvSpPr txBox="1"/>
          <p:nvPr/>
        </p:nvSpPr>
        <p:spPr>
          <a:xfrm>
            <a:off x="377568" y="1924173"/>
            <a:ext cx="736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sw</a:t>
            </a:r>
            <a:r>
              <a:rPr lang="en-US" sz="2000" dirty="0">
                <a:latin typeface="Consolas" panose="020B0609020204030204" pitchFamily="49" charset="0"/>
              </a:rPr>
              <a:t> s0, (&lt;</a:t>
            </a:r>
            <a:r>
              <a:rPr lang="en-US" sz="2000" dirty="0" err="1">
                <a:latin typeface="Consolas" panose="020B0609020204030204" pitchFamily="49" charset="0"/>
              </a:rPr>
              <a:t>register_holding_memory_address</a:t>
            </a:r>
            <a:r>
              <a:rPr lang="en-US" sz="2000" dirty="0">
                <a:latin typeface="Consolas" panose="020B0609020204030204" pitchFamily="49" charset="0"/>
              </a:rPr>
              <a:t>&gt;) </a:t>
            </a:r>
          </a:p>
        </p:txBody>
      </p:sp>
    </p:spTree>
    <p:extLst>
      <p:ext uri="{BB962C8B-B14F-4D97-AF65-F5344CB8AC3E}">
        <p14:creationId xmlns:p14="http://schemas.microsoft.com/office/powerpoint/2010/main" val="300668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1867</TotalTime>
  <Words>547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151</cp:revision>
  <dcterms:created xsi:type="dcterms:W3CDTF">2016-10-06T23:04:54Z</dcterms:created>
  <dcterms:modified xsi:type="dcterms:W3CDTF">2018-01-26T20:55:29Z</dcterms:modified>
</cp:coreProperties>
</file>