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81" r:id="rId4"/>
    <p:sldId id="260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BNZMgUdqvoV6KSd5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1/22/18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Lab 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98071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sense, you can think of them as functions that you did not write yourself.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will often require a “code” (to select the </a:t>
            </a:r>
            <a:r>
              <a:rPr lang="en-US" sz="2400" dirty="0" err="1"/>
              <a:t>syscall</a:t>
            </a:r>
            <a:r>
              <a:rPr lang="en-US" sz="2400" dirty="0"/>
              <a:t> you want) and an “argument” (analogous to a function argument)</a:t>
            </a:r>
          </a:p>
        </p:txBody>
      </p:sp>
    </p:spTree>
    <p:extLst>
      <p:ext uri="{BB962C8B-B14F-4D97-AF65-F5344CB8AC3E}">
        <p14:creationId xmlns:p14="http://schemas.microsoft.com/office/powerpoint/2010/main" val="257645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MARS 4.5 Help">
            <a:extLst>
              <a:ext uri="{FF2B5EF4-FFF2-40B4-BE49-F238E27FC236}">
                <a16:creationId xmlns:a16="http://schemas.microsoft.com/office/drawing/2014/main" id="{11AD8CA7-65DE-41DB-AB48-49E84B690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49162"/>
          <a:stretch/>
        </p:blipFill>
        <p:spPr>
          <a:xfrm>
            <a:off x="181605" y="838200"/>
            <a:ext cx="7621064" cy="137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66A00-54AD-4942-8796-27F7FC408D60}"/>
              </a:ext>
            </a:extLst>
          </p:cNvPr>
          <p:cNvSpPr txBox="1"/>
          <p:nvPr/>
        </p:nvSpPr>
        <p:spPr>
          <a:xfrm>
            <a:off x="457200" y="2754350"/>
            <a:ext cx="762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service you wish to use in the “</a:t>
            </a:r>
            <a:r>
              <a:rPr lang="en-US" sz="2000" dirty="0" err="1"/>
              <a:t>syscalls</a:t>
            </a:r>
            <a:r>
              <a:rPr lang="en-US" sz="2000" dirty="0"/>
              <a:t>” table.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note of the code and any required argument.</a:t>
            </a:r>
          </a:p>
        </p:txBody>
      </p:sp>
    </p:spTree>
    <p:extLst>
      <p:ext uri="{BB962C8B-B14F-4D97-AF65-F5344CB8AC3E}">
        <p14:creationId xmlns:p14="http://schemas.microsoft.com/office/powerpoint/2010/main" val="41750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s0447_2184_lab1.md - Mozilla Firefox">
            <a:extLst>
              <a:ext uri="{FF2B5EF4-FFF2-40B4-BE49-F238E27FC236}">
                <a16:creationId xmlns:a16="http://schemas.microsoft.com/office/drawing/2014/main" id="{1071509B-8ED7-42F0-8E81-A9A86D20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17492" r="18172" b="64510"/>
          <a:stretch/>
        </p:blipFill>
        <p:spPr>
          <a:xfrm>
            <a:off x="0" y="635620"/>
            <a:ext cx="8686800" cy="1323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3A8D-1BC0-4A13-B673-FBB9F191EA05}"/>
              </a:ext>
            </a:extLst>
          </p:cNvPr>
          <p:cNvSpPr txBox="1"/>
          <p:nvPr/>
        </p:nvSpPr>
        <p:spPr>
          <a:xfrm>
            <a:off x="379141" y="2413337"/>
            <a:ext cx="76210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You communicate the required values to the system service by placing them in registers: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syscall</a:t>
            </a:r>
            <a:r>
              <a:rPr lang="en-US" sz="2000" dirty="0"/>
              <a:t> service code is placed in 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 there is just one argument, it is usually placed in the a0 register (but be sure to confirm with the </a:t>
            </a:r>
            <a:r>
              <a:rPr lang="en-US" sz="2000" dirty="0" err="1"/>
              <a:t>syscall</a:t>
            </a:r>
            <a:r>
              <a:rPr lang="en-US" sz="2000" dirty="0"/>
              <a:t> table).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Once the values are in the registers, you can invoke a “</a:t>
            </a:r>
            <a:r>
              <a:rPr lang="en-US" sz="2000" dirty="0" err="1"/>
              <a:t>syscall</a:t>
            </a:r>
            <a:r>
              <a:rPr lang="en-US" sz="2000" dirty="0"/>
              <a:t>.”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The lab instructions will walk you through a specific example, in which you print the integer “1234.”</a:t>
            </a:r>
          </a:p>
        </p:txBody>
      </p:sp>
    </p:spTree>
    <p:extLst>
      <p:ext uri="{BB962C8B-B14F-4D97-AF65-F5344CB8AC3E}">
        <p14:creationId xmlns:p14="http://schemas.microsoft.com/office/powerpoint/2010/main" val="14706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85F7D-BE50-435B-89CE-03BC2EB21DAB}"/>
              </a:ext>
            </a:extLst>
          </p:cNvPr>
          <p:cNvSpPr txBox="1"/>
          <p:nvPr/>
        </p:nvSpPr>
        <p:spPr>
          <a:xfrm>
            <a:off x="468351" y="747132"/>
            <a:ext cx="8006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We’re going to create the MIPS analogue of a function, so that the function can handle our “print integer” </a:t>
            </a:r>
            <a:r>
              <a:rPr lang="en-US" sz="2200" dirty="0" err="1"/>
              <a:t>syscall</a:t>
            </a:r>
            <a:r>
              <a:rPr lang="en-US" sz="2200" dirty="0"/>
              <a:t> for 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669073" y="1828800"/>
            <a:ext cx="7805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process will make a lot more sense after functions are discussed in lecture.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Java, the analogous function would look something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00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457199" y="838200"/>
            <a:ext cx="7805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7F5F-5680-4510-895A-4D3DDB55E9EA}"/>
              </a:ext>
            </a:extLst>
          </p:cNvPr>
          <p:cNvSpPr txBox="1"/>
          <p:nvPr/>
        </p:nvSpPr>
        <p:spPr>
          <a:xfrm>
            <a:off x="702526" y="2261176"/>
            <a:ext cx="7649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lab will explain how to write the equivalent in MIPS.</a:t>
            </a:r>
          </a:p>
          <a:p>
            <a:endParaRPr lang="en-US" sz="2400" dirty="0"/>
          </a:p>
          <a:p>
            <a:r>
              <a:rPr lang="en-US" sz="2400" dirty="0"/>
              <a:t>A few comments: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function will expect to find the integer to print in the register a0.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end your function with “</a:t>
            </a:r>
            <a:r>
              <a:rPr lang="en-US" sz="2400" dirty="0" err="1"/>
              <a:t>jr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jr</a:t>
            </a:r>
            <a:r>
              <a:rPr lang="en-US" sz="2400" dirty="0">
                <a:solidFill>
                  <a:srgbClr val="002060"/>
                </a:solidFill>
              </a:rPr>
              <a:t> = jump register (see Help/Basic Instructions)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“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” is a register that holds the return 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other words, it tells the program to return to the spot where it left off in the main method, when the function was originally called</a:t>
            </a:r>
          </a:p>
        </p:txBody>
      </p:sp>
    </p:spTree>
    <p:extLst>
      <p:ext uri="{BB962C8B-B14F-4D97-AF65-F5344CB8AC3E}">
        <p14:creationId xmlns:p14="http://schemas.microsoft.com/office/powerpoint/2010/main" val="141720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Calling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4A3C6-B421-45D7-8AF2-D163AAAF6ECF}"/>
              </a:ext>
            </a:extLst>
          </p:cNvPr>
          <p:cNvSpPr txBox="1"/>
          <p:nvPr/>
        </p:nvSpPr>
        <p:spPr>
          <a:xfrm>
            <a:off x="0" y="688855"/>
            <a:ext cx="7649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equivalent of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A0A99-BCD0-4457-A169-70D75B17020E}"/>
              </a:ext>
            </a:extLst>
          </p:cNvPr>
          <p:cNvSpPr txBox="1"/>
          <p:nvPr/>
        </p:nvSpPr>
        <p:spPr>
          <a:xfrm>
            <a:off x="390291" y="1377710"/>
            <a:ext cx="780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(String[]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	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1234;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90291" y="3051450"/>
            <a:ext cx="7649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lab will show you how to call a function with “</a:t>
            </a:r>
            <a:r>
              <a:rPr lang="en-US" sz="2400" dirty="0" err="1"/>
              <a:t>jal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jal</a:t>
            </a:r>
            <a:r>
              <a:rPr lang="en-US" sz="2400" dirty="0"/>
              <a:t> = jump and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“jump” to the code located at the provided function label.  “Link” will place the return address (the line after the </a:t>
            </a:r>
            <a:r>
              <a:rPr lang="en-US" sz="2400" dirty="0" err="1"/>
              <a:t>jal</a:t>
            </a:r>
            <a:r>
              <a:rPr lang="en-US" sz="2400" dirty="0"/>
              <a:t> command) in the </a:t>
            </a:r>
            <a:r>
              <a:rPr lang="en-US" sz="2400" dirty="0" err="1"/>
              <a:t>ra</a:t>
            </a:r>
            <a:r>
              <a:rPr lang="en-US" sz="2400" dirty="0"/>
              <a:t> register.</a:t>
            </a:r>
          </a:p>
        </p:txBody>
      </p:sp>
    </p:spTree>
    <p:extLst>
      <p:ext uri="{BB962C8B-B14F-4D97-AF65-F5344CB8AC3E}">
        <p14:creationId xmlns:p14="http://schemas.microsoft.com/office/powerpoint/2010/main" val="423182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newline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34535" y="838200"/>
            <a:ext cx="764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be a process similar to what you did for printing an integer, except it will not be necessary for the user to supply an argument (since it will always print a newline character)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Newline character = ‘\n’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 sure to use single quotes and the “print character” </a:t>
            </a:r>
            <a:r>
              <a:rPr lang="en-US" sz="2400" dirty="0" err="1"/>
              <a:t>syscall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4299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TA</a:t>
            </a:r>
            <a:r>
              <a:rPr lang="en-US" sz="2400" dirty="0"/>
              <a:t>: Karin Cox</a:t>
            </a:r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</a:t>
            </a:r>
            <a:r>
              <a:rPr lang="pl-PL" sz="2400" dirty="0"/>
              <a:t>M </a:t>
            </a:r>
            <a:r>
              <a:rPr lang="en-US" sz="2400" dirty="0"/>
              <a:t>11:00-12:00 PM; M 1:00-3:00 PM; </a:t>
            </a:r>
            <a:r>
              <a:rPr lang="pl-PL" sz="2400" dirty="0"/>
              <a:t>F</a:t>
            </a:r>
            <a:r>
              <a:rPr lang="en-US" sz="2400" dirty="0"/>
              <a:t> 3:00-4:00 PM</a:t>
            </a:r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Recitation format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Attendance is optional.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Emphasis will be placed on allowing time for questions / help with labs.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Aspects of the lab will be highlighted at the start of the recitation.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In-depth presentations can be prepared on request.</a:t>
            </a:r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slides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 Use of this information is optional.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is independent of the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“</a:t>
            </a:r>
            <a:r>
              <a:rPr lang="en-US" sz="2400" dirty="0" err="1">
                <a:sym typeface="Wingdings" panose="05000000000000000000" pitchFamily="2" charset="2"/>
              </a:rPr>
              <a:t>Gists</a:t>
            </a:r>
            <a:r>
              <a:rPr lang="en-US" sz="2400" dirty="0">
                <a:sym typeface="Wingdings" panose="05000000000000000000" pitchFamily="2" charset="2"/>
              </a:rPr>
              <a:t>” used for the lab instructions. 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https://goo.gl/forms/BNZMgUdqvoV6KSd52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will be monitored over the next three weeks.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1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Textbook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Computer Organization and Design</a:t>
            </a:r>
            <a:r>
              <a:rPr lang="en-US" sz="2400" dirty="0"/>
              <a:t> (Patterson and Hennessy)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required for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would find it helpful, note that the 4</a:t>
            </a:r>
            <a:r>
              <a:rPr lang="en-US" sz="2400" baseline="30000" dirty="0"/>
              <a:t>th</a:t>
            </a:r>
            <a:r>
              <a:rPr lang="en-US" sz="2400" dirty="0"/>
              <a:t> edition is available as an eBook, through the library.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Look for the book with the green cover, published in 2012.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2017 book is the ARM edition (not MIPS)</a:t>
            </a:r>
          </a:p>
        </p:txBody>
      </p:sp>
    </p:spTree>
    <p:extLst>
      <p:ext uri="{BB962C8B-B14F-4D97-AF65-F5344CB8AC3E}">
        <p14:creationId xmlns:p14="http://schemas.microsoft.com/office/powerpoint/2010/main" val="164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Preparing MARS</a:t>
            </a:r>
          </a:p>
        </p:txBody>
      </p:sp>
      <p:pic>
        <p:nvPicPr>
          <p:cNvPr id="7" name="Picture 6" descr="cs0447_2184_lab1.md - Mozilla Firefox">
            <a:extLst>
              <a:ext uri="{FF2B5EF4-FFF2-40B4-BE49-F238E27FC236}">
                <a16:creationId xmlns:a16="http://schemas.microsoft.com/office/drawing/2014/main" id="{B6A861D3-464E-448A-9BB5-FCFAB6A0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7317" b="46738"/>
          <a:stretch/>
        </p:blipFill>
        <p:spPr>
          <a:xfrm>
            <a:off x="267628" y="701639"/>
            <a:ext cx="7772400" cy="3511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61167-FD1D-4D90-977A-59137732256A}"/>
              </a:ext>
            </a:extLst>
          </p:cNvPr>
          <p:cNvSpPr txBox="1"/>
          <p:nvPr/>
        </p:nvSpPr>
        <p:spPr>
          <a:xfrm>
            <a:off x="546410" y="4391763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modified version (with the correct settings) will be important for this class.  This MARS version is different from the version on the lab machines.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 sure to confirm the settings, as instructed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you’re using the lab machines, you can save the .jar file to the desktop and click on it.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Creating the “main” function</a:t>
            </a:r>
          </a:p>
        </p:txBody>
      </p:sp>
      <p:pic>
        <p:nvPicPr>
          <p:cNvPr id="10" name="Picture 9" descr="cs0447_2184_lab1.md - Mozilla Firefox">
            <a:extLst>
              <a:ext uri="{FF2B5EF4-FFF2-40B4-BE49-F238E27FC236}">
                <a16:creationId xmlns:a16="http://schemas.microsoft.com/office/drawing/2014/main" id="{AA0C30BE-6AF6-43F8-8537-3C5E3B2D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53487" r="19269" b="24466"/>
          <a:stretch/>
        </p:blipFill>
        <p:spPr>
          <a:xfrm>
            <a:off x="111512" y="838200"/>
            <a:ext cx="8686800" cy="1653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1298D-63E2-482D-805E-375F482E27DB}"/>
              </a:ext>
            </a:extLst>
          </p:cNvPr>
          <p:cNvSpPr txBox="1"/>
          <p:nvPr/>
        </p:nvSpPr>
        <p:spPr>
          <a:xfrm>
            <a:off x="836341" y="2810107"/>
            <a:ext cx="6478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 sure to type “.</a:t>
            </a:r>
            <a:r>
              <a:rPr lang="en-US" sz="2200" dirty="0" err="1"/>
              <a:t>globl</a:t>
            </a:r>
            <a:r>
              <a:rPr lang="en-US" sz="2200" dirty="0"/>
              <a:t>” (not .global)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curious what this means: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“.</a:t>
            </a:r>
            <a:r>
              <a:rPr lang="en-US" dirty="0" err="1"/>
              <a:t>globl</a:t>
            </a:r>
            <a:r>
              <a:rPr lang="en-US" dirty="0"/>
              <a:t>” is a MIPS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this will make the “main” label visible to other files (see “Directives” tab under “Help”)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prepared our MARS settings to jump to the global “main” label when the program starts.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3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an assembled program</a:t>
            </a:r>
          </a:p>
        </p:txBody>
      </p:sp>
      <p:pic>
        <p:nvPicPr>
          <p:cNvPr id="3" name="Picture 2" descr="C:\Users\Karin\Google Drive\CS\CS447JB\kmc51_lab1.asm  - MARS 4.5 (Modified by Jarrett Billingsley for CS0447)">
            <a:extLst>
              <a:ext uri="{FF2B5EF4-FFF2-40B4-BE49-F238E27FC236}">
                <a16:creationId xmlns:a16="http://schemas.microsoft.com/office/drawing/2014/main" id="{4BC03CD1-6BED-477B-8176-3CE7DCFD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r="34166" b="87007"/>
          <a:stretch/>
        </p:blipFill>
        <p:spPr>
          <a:xfrm>
            <a:off x="401444" y="681112"/>
            <a:ext cx="8138160" cy="707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97653-74D7-478F-B566-AB57234D6778}"/>
              </a:ext>
            </a:extLst>
          </p:cNvPr>
          <p:cNvSpPr txBox="1"/>
          <p:nvPr/>
        </p:nvSpPr>
        <p:spPr>
          <a:xfrm>
            <a:off x="802888" y="1784195"/>
            <a:ext cx="69583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Wrench: assemble</a:t>
            </a:r>
          </a:p>
          <a:p>
            <a:endParaRPr lang="en-US" sz="2200" dirty="0"/>
          </a:p>
          <a:p>
            <a:r>
              <a:rPr lang="en-US" sz="2200" dirty="0"/>
              <a:t>Green arrow button: Run to completion</a:t>
            </a:r>
          </a:p>
          <a:p>
            <a:endParaRPr lang="en-US" sz="2200" dirty="0"/>
          </a:p>
          <a:p>
            <a:r>
              <a:rPr lang="en-US" sz="2200" dirty="0"/>
              <a:t>Make note of the other green arrow buttons: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with the “1” subscript allows you to step through instructions 1 at a time (very helpful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buttons will allow you to move through the program backwards.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34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1061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137</cp:revision>
  <dcterms:created xsi:type="dcterms:W3CDTF">2016-10-06T23:04:54Z</dcterms:created>
  <dcterms:modified xsi:type="dcterms:W3CDTF">2018-01-21T23:43:01Z</dcterms:modified>
</cp:coreProperties>
</file>