
<file path=[Content_Types].xml><?xml version="1.0" encoding="utf-8"?>
<Types xmlns="http://schemas.openxmlformats.org/package/2006/content-types"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8" r:id="rId2"/>
    <p:sldId id="282" r:id="rId3"/>
    <p:sldId id="285" r:id="rId4"/>
    <p:sldId id="286" r:id="rId5"/>
    <p:sldId id="287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20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in Cox" initials="KC" lastIdx="1" clrIdx="0">
    <p:extLst>
      <p:ext uri="{19B8F6BF-5375-455C-9EA6-DF929625EA0E}">
        <p15:presenceInfo xmlns:p15="http://schemas.microsoft.com/office/powerpoint/2012/main" userId="dd82fc35ea2bed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20" autoAdjust="0"/>
    <p:restoredTop sz="94711" autoAdjust="0"/>
  </p:normalViewPr>
  <p:slideViewPr>
    <p:cSldViewPr snapToGrid="0" showGuides="1">
      <p:cViewPr varScale="1">
        <p:scale>
          <a:sx n="87" d="100"/>
          <a:sy n="87" d="100"/>
        </p:scale>
        <p:origin x="1590" y="96"/>
      </p:cViewPr>
      <p:guideLst>
        <p:guide orient="horz" pos="720"/>
        <p:guide pos="3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F82-7282-4538-9925-81D795D18BF0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F9F6D-6F5B-4492-B20A-F0EFDC100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4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1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81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3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2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9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0F47B-3C72-48E5-9CD2-8B9AE0E9AFF7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2A36-5E6B-4E45-B0B2-7D45D713C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c13/CS447T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CS447 Recitation #9: 4/2/18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146" y="1756103"/>
            <a:ext cx="8201594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2060"/>
                </a:solidFill>
              </a:rPr>
              <a:t>Agenda for today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Overview of Lab #10 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48856" y="702634"/>
            <a:ext cx="7761768" cy="83099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1"/>
            <a:r>
              <a:rPr lang="en-US" sz="2400" dirty="0">
                <a:sym typeface="Wingdings" panose="05000000000000000000" pitchFamily="2" charset="2"/>
              </a:rPr>
              <a:t>These slides are available online: </a:t>
            </a:r>
            <a:r>
              <a:rPr lang="en-US" sz="2400" dirty="0"/>
              <a:t> </a:t>
            </a:r>
          </a:p>
          <a:p>
            <a:pPr lvl="1"/>
            <a:r>
              <a:rPr lang="en-US" sz="2400" dirty="0">
                <a:hlinkClick r:id="rId2"/>
              </a:rPr>
              <a:t>https://github.com/kc13/CS447TK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204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Lab #10 overview: Building a miniature MIPS 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2E7DC-FE30-4AE7-B38A-A32475F8D4D8}"/>
              </a:ext>
            </a:extLst>
          </p:cNvPr>
          <p:cNvSpPr txBox="1"/>
          <p:nvPr/>
        </p:nvSpPr>
        <p:spPr>
          <a:xfrm>
            <a:off x="435315" y="709246"/>
            <a:ext cx="7698752" cy="26161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u="sng" dirty="0" err="1"/>
              <a:t>MiniMIPS</a:t>
            </a:r>
            <a:r>
              <a:rPr lang="en-US" sz="2400" u="sng" dirty="0"/>
              <a:t> Specifications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Two registers (8 bits)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Only ALU and “set” instructions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All instructions have a destination register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All use the same instruction format</a:t>
            </a:r>
          </a:p>
        </p:txBody>
      </p:sp>
    </p:spTree>
    <p:extLst>
      <p:ext uri="{BB962C8B-B14F-4D97-AF65-F5344CB8AC3E}">
        <p14:creationId xmlns:p14="http://schemas.microsoft.com/office/powerpoint/2010/main" val="45878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 err="1">
                <a:solidFill>
                  <a:srgbClr val="002060"/>
                </a:solidFill>
              </a:rPr>
              <a:t>MiniMIPS</a:t>
            </a:r>
            <a:r>
              <a:rPr lang="en-US" sz="2800" dirty="0">
                <a:solidFill>
                  <a:srgbClr val="002060"/>
                </a:solidFill>
              </a:rPr>
              <a:t> instruction 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0B3DEE-BE1D-457F-B886-8644CA27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4" y="595498"/>
            <a:ext cx="5861566" cy="252216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CF7F97-60AA-4C18-B64F-172241655CAA}"/>
              </a:ext>
            </a:extLst>
          </p:cNvPr>
          <p:cNvCxnSpPr>
            <a:cxnSpLocks/>
          </p:cNvCxnSpPr>
          <p:nvPr/>
        </p:nvCxnSpPr>
        <p:spPr>
          <a:xfrm flipH="1" flipV="1">
            <a:off x="4588775" y="2963306"/>
            <a:ext cx="1724389" cy="583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CF8C84F-6AE9-4CE1-B823-4A5B2E89B2FA}"/>
              </a:ext>
            </a:extLst>
          </p:cNvPr>
          <p:cNvSpPr txBox="1"/>
          <p:nvPr/>
        </p:nvSpPr>
        <p:spPr>
          <a:xfrm>
            <a:off x="6422834" y="3117661"/>
            <a:ext cx="19059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$r = 0 if </a:t>
            </a:r>
            <a:r>
              <a:rPr lang="en-US" sz="2200" dirty="0" err="1">
                <a:solidFill>
                  <a:srgbClr val="0070C0"/>
                </a:solidFill>
              </a:rPr>
              <a:t>rd</a:t>
            </a:r>
            <a:r>
              <a:rPr lang="en-US" sz="2200" dirty="0">
                <a:solidFill>
                  <a:srgbClr val="0070C0"/>
                </a:solidFill>
              </a:rPr>
              <a:t> = A; $r = 1 if </a:t>
            </a:r>
            <a:r>
              <a:rPr lang="en-US" sz="2200" dirty="0" err="1">
                <a:solidFill>
                  <a:srgbClr val="0070C0"/>
                </a:solidFill>
              </a:rPr>
              <a:t>rd</a:t>
            </a:r>
            <a:r>
              <a:rPr lang="en-US" sz="2200" dirty="0">
                <a:solidFill>
                  <a:srgbClr val="0070C0"/>
                </a:solidFill>
              </a:rPr>
              <a:t> = B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93A906-B1AA-4A77-82E5-7A57920DA4C0}"/>
              </a:ext>
            </a:extLst>
          </p:cNvPr>
          <p:cNvGrpSpPr/>
          <p:nvPr/>
        </p:nvGrpSpPr>
        <p:grpSpPr>
          <a:xfrm>
            <a:off x="0" y="3631557"/>
            <a:ext cx="8492169" cy="2177674"/>
            <a:chOff x="0" y="3631557"/>
            <a:chExt cx="8492169" cy="217767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BED457-7C8A-4A93-8976-45631A68D45C}"/>
                </a:ext>
              </a:extLst>
            </p:cNvPr>
            <p:cNvGrpSpPr/>
            <p:nvPr/>
          </p:nvGrpSpPr>
          <p:grpSpPr>
            <a:xfrm>
              <a:off x="0" y="3631557"/>
              <a:ext cx="8328752" cy="1670152"/>
              <a:chOff x="0" y="3631557"/>
              <a:chExt cx="8328752" cy="167015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067FBC6-43BF-4BCE-B7A6-D7414A1F8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4193095"/>
                <a:ext cx="6890575" cy="110861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E8B5C6-BF74-441D-AEA2-5E674A139B1E}"/>
                  </a:ext>
                </a:extLst>
              </p:cNvPr>
              <p:cNvSpPr txBox="1"/>
              <p:nvPr/>
            </p:nvSpPr>
            <p:spPr>
              <a:xfrm>
                <a:off x="194686" y="3631557"/>
                <a:ext cx="8134066" cy="523220"/>
              </a:xfrm>
              <a:prstGeom prst="rect">
                <a:avLst/>
              </a:prstGeom>
            </p:spPr>
            <p:txBody>
              <a:bodyPr rtlCol="0">
                <a:spAutoFit/>
              </a:bodyPr>
              <a:lstStyle/>
              <a:p>
                <a:r>
                  <a:rPr lang="en-US" sz="2800" dirty="0" err="1">
                    <a:solidFill>
                      <a:srgbClr val="002060"/>
                    </a:solidFill>
                  </a:rPr>
                  <a:t>MiniMIPS</a:t>
                </a:r>
                <a:r>
                  <a:rPr lang="en-US" sz="2800" dirty="0">
                    <a:solidFill>
                      <a:srgbClr val="002060"/>
                    </a:solidFill>
                  </a:rPr>
                  <a:t> instruction format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35014-2E83-4372-8C1D-2929D24D62A3}"/>
                </a:ext>
              </a:extLst>
            </p:cNvPr>
            <p:cNvSpPr txBox="1"/>
            <p:nvPr/>
          </p:nvSpPr>
          <p:spPr>
            <a:xfrm>
              <a:off x="6586251" y="4362681"/>
              <a:ext cx="190591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rgbClr val="0070C0"/>
                  </a:solidFill>
                </a:rPr>
                <a:t>- 16 bits long</a:t>
              </a:r>
            </a:p>
            <a:p>
              <a:r>
                <a:rPr lang="en-US" sz="2200" dirty="0">
                  <a:solidFill>
                    <a:srgbClr val="0070C0"/>
                  </a:solidFill>
                </a:rPr>
                <a:t>- </a:t>
              </a:r>
              <a:r>
                <a:rPr lang="en-US" sz="2200" u="sng" dirty="0">
                  <a:solidFill>
                    <a:srgbClr val="0070C0"/>
                  </a:solidFill>
                </a:rPr>
                <a:t>Addresses</a:t>
              </a:r>
              <a:r>
                <a:rPr lang="en-US" sz="2200" dirty="0">
                  <a:solidFill>
                    <a:srgbClr val="0070C0"/>
                  </a:solidFill>
                </a:rPr>
                <a:t> for instructions are 8 bits long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35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Steps #1-2: Create the instruction memory</a:t>
            </a:r>
          </a:p>
        </p:txBody>
      </p:sp>
      <p:pic>
        <p:nvPicPr>
          <p:cNvPr id="4" name="Picture 3" descr="Logisim: main of Untitled">
            <a:extLst>
              <a:ext uri="{FF2B5EF4-FFF2-40B4-BE49-F238E27FC236}">
                <a16:creationId xmlns:a16="http://schemas.microsoft.com/office/drawing/2014/main" id="{B610EFCB-2BDE-4C56-9394-6F0017D81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3" t="28830" r="48915" b="46499"/>
          <a:stretch/>
        </p:blipFill>
        <p:spPr>
          <a:xfrm>
            <a:off x="321298" y="638979"/>
            <a:ext cx="3657600" cy="2125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8757F9-3C65-4FF4-A0D7-7E5200222438}"/>
              </a:ext>
            </a:extLst>
          </p:cNvPr>
          <p:cNvSpPr txBox="1"/>
          <p:nvPr/>
        </p:nvSpPr>
        <p:spPr>
          <a:xfrm>
            <a:off x="4217651" y="638979"/>
            <a:ext cx="46050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rgbClr val="0070C0"/>
                </a:solidFill>
              </a:rPr>
              <a:t>ROM component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A = Instruction address input (use default 8 bit width)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Note hex format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D = Data output (16 bit instructions; be sure to adjust to 16).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Note hex format, two values per row in display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Right click to edit values</a:t>
            </a:r>
          </a:p>
          <a:p>
            <a:pPr lvl="1"/>
            <a:endParaRPr lang="en-US" sz="2200" dirty="0">
              <a:solidFill>
                <a:srgbClr val="002060"/>
              </a:solidFill>
            </a:endParaRPr>
          </a:p>
          <a:p>
            <a:r>
              <a:rPr lang="en-US" sz="2200" dirty="0">
                <a:solidFill>
                  <a:srgbClr val="002060"/>
                </a:solidFill>
              </a:rPr>
              <a:t>“</a:t>
            </a:r>
            <a:r>
              <a:rPr lang="en-US" sz="2200" dirty="0" err="1">
                <a:solidFill>
                  <a:srgbClr val="002060"/>
                </a:solidFill>
              </a:rPr>
              <a:t>sel</a:t>
            </a:r>
            <a:r>
              <a:rPr lang="en-US" sz="2200" dirty="0">
                <a:solidFill>
                  <a:srgbClr val="002060"/>
                </a:solidFill>
              </a:rPr>
              <a:t>”: wire a constant of ‘1’ to this</a:t>
            </a:r>
          </a:p>
          <a:p>
            <a:endParaRPr lang="en-US" sz="2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84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8134066" cy="523220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800">
                <a:solidFill>
                  <a:srgbClr val="002060"/>
                </a:solidFill>
              </a:rPr>
              <a:t>Step #3: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6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2980</TotalTime>
  <Words>175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Cox</dc:creator>
  <cp:lastModifiedBy>Karin Cox</cp:lastModifiedBy>
  <cp:revision>234</cp:revision>
  <dcterms:created xsi:type="dcterms:W3CDTF">2016-10-06T23:04:54Z</dcterms:created>
  <dcterms:modified xsi:type="dcterms:W3CDTF">2018-04-02T13:10:06Z</dcterms:modified>
</cp:coreProperties>
</file>