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82" r:id="rId3"/>
    <p:sldId id="283" r:id="rId4"/>
    <p:sldId id="285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7" r:id="rId13"/>
    <p:sldId id="296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84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.mit.edu/watch/introduction-to-algorithms-lecture-19-dynamic-programming-i-fibonacci-shortest-paths-1422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#4: 2/12/18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/>
              <a:t>Overview of Lab #5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#2: Pow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CBB10-F49F-41CE-90D0-8576A5DB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9" y="758281"/>
            <a:ext cx="2286000" cy="446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7297E3-4098-4862-8BFB-969D942B54FD}"/>
              </a:ext>
            </a:extLst>
          </p:cNvPr>
          <p:cNvSpPr txBox="1"/>
          <p:nvPr/>
        </p:nvSpPr>
        <p:spPr>
          <a:xfrm>
            <a:off x="505241" y="1250976"/>
            <a:ext cx="762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Unlike the exponentiation done for lab #3, you will be required to implement this recursively.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87ACC-31B6-4E49-B5CF-495230CA0332}"/>
              </a:ext>
            </a:extLst>
          </p:cNvPr>
          <p:cNvSpPr txBox="1"/>
          <p:nvPr/>
        </p:nvSpPr>
        <p:spPr>
          <a:xfrm>
            <a:off x="388901" y="2075041"/>
            <a:ext cx="726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Recurrence relation</a:t>
            </a:r>
            <a:r>
              <a:rPr lang="en-US" sz="2000" dirty="0"/>
              <a:t>: </a:t>
            </a:r>
            <a:endParaRPr lang="en-US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1EC8-DCA5-4784-A48D-E681923A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229" y="2121459"/>
            <a:ext cx="3657600" cy="308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612BD5-E570-4F0B-97F6-4FE96C5EEC99}"/>
              </a:ext>
            </a:extLst>
          </p:cNvPr>
          <p:cNvSpPr txBox="1"/>
          <p:nvPr/>
        </p:nvSpPr>
        <p:spPr>
          <a:xfrm>
            <a:off x="6714752" y="2052319"/>
            <a:ext cx="223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Base case</a:t>
            </a:r>
            <a:r>
              <a:rPr lang="en-US" sz="2000" dirty="0"/>
              <a:t>:       y  = 0 </a:t>
            </a:r>
            <a:endParaRPr lang="en-US" sz="20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2F258F-153F-44E5-A029-F06DB039C417}"/>
              </a:ext>
            </a:extLst>
          </p:cNvPr>
          <p:cNvGrpSpPr/>
          <p:nvPr/>
        </p:nvGrpSpPr>
        <p:grpSpPr>
          <a:xfrm>
            <a:off x="4749029" y="2430408"/>
            <a:ext cx="3243284" cy="2733892"/>
            <a:chOff x="4749029" y="2430408"/>
            <a:chExt cx="3243284" cy="273389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2C0C2B-217F-4D24-8A9B-4A068513D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9439" y="2430408"/>
              <a:ext cx="200722" cy="725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80FD61-CEF4-4DF8-99EF-506CE479BE69}"/>
                </a:ext>
              </a:extLst>
            </p:cNvPr>
            <p:cNvSpPr txBox="1"/>
            <p:nvPr/>
          </p:nvSpPr>
          <p:spPr>
            <a:xfrm>
              <a:off x="4749029" y="3225308"/>
              <a:ext cx="324328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Note that what changes across function calls is a counter variable of how many operations remain; the operands of the multiplication do not change.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65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#3: Fibonacci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1C849-7F3E-4CE8-8007-4324CE3A2A24}"/>
              </a:ext>
            </a:extLst>
          </p:cNvPr>
          <p:cNvSpPr txBox="1"/>
          <p:nvPr/>
        </p:nvSpPr>
        <p:spPr>
          <a:xfrm>
            <a:off x="-212654" y="73885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ym typeface="Wingdings" panose="05000000000000000000" pitchFamily="2" charset="2"/>
              </a:rPr>
              <a:t>Computes the Fibonacci sequence: 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B9810-AAB1-42CD-97B8-3F68C2E4A4FF}"/>
              </a:ext>
            </a:extLst>
          </p:cNvPr>
          <p:cNvSpPr txBox="1"/>
          <p:nvPr/>
        </p:nvSpPr>
        <p:spPr>
          <a:xfrm>
            <a:off x="691116" y="130869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857EC4-3901-4601-A9C1-559D419E0325}"/>
              </a:ext>
            </a:extLst>
          </p:cNvPr>
          <p:cNvGrpSpPr/>
          <p:nvPr/>
        </p:nvGrpSpPr>
        <p:grpSpPr>
          <a:xfrm>
            <a:off x="414665" y="1810644"/>
            <a:ext cx="1158949" cy="1132314"/>
            <a:chOff x="414665" y="1810644"/>
            <a:chExt cx="1158949" cy="113231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E1AFA2-3884-4B9C-9A0E-4D8DBA15856E}"/>
                </a:ext>
              </a:extLst>
            </p:cNvPr>
            <p:cNvCxnSpPr/>
            <p:nvPr/>
          </p:nvCxnSpPr>
          <p:spPr>
            <a:xfrm flipV="1">
              <a:off x="1329068" y="1810644"/>
              <a:ext cx="0" cy="548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3FE11-06D1-4138-B483-11421DB504E0}"/>
                </a:ext>
              </a:extLst>
            </p:cNvPr>
            <p:cNvSpPr txBox="1"/>
            <p:nvPr/>
          </p:nvSpPr>
          <p:spPr>
            <a:xfrm>
              <a:off x="414665" y="2296627"/>
              <a:ext cx="115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(0) = 0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C6D1A-A28C-4206-A081-69EE3531F484}"/>
              </a:ext>
            </a:extLst>
          </p:cNvPr>
          <p:cNvGrpSpPr/>
          <p:nvPr/>
        </p:nvGrpSpPr>
        <p:grpSpPr>
          <a:xfrm>
            <a:off x="749593" y="1810641"/>
            <a:ext cx="1158949" cy="1688065"/>
            <a:chOff x="414665" y="1810644"/>
            <a:chExt cx="1158949" cy="80366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746806-7114-4544-B665-69AE583F1D9D}"/>
                </a:ext>
              </a:extLst>
            </p:cNvPr>
            <p:cNvCxnSpPr/>
            <p:nvPr/>
          </p:nvCxnSpPr>
          <p:spPr>
            <a:xfrm flipH="1" flipV="1">
              <a:off x="1329068" y="1810644"/>
              <a:ext cx="1" cy="4959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A1C91D-B8A4-49BF-800A-B08E97CD8B6D}"/>
                </a:ext>
              </a:extLst>
            </p:cNvPr>
            <p:cNvSpPr txBox="1"/>
            <p:nvPr/>
          </p:nvSpPr>
          <p:spPr>
            <a:xfrm>
              <a:off x="414665" y="2306599"/>
              <a:ext cx="1158949" cy="30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(1) = 1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2CEC77-F658-489E-BCBD-E8BB03113DA2}"/>
              </a:ext>
            </a:extLst>
          </p:cNvPr>
          <p:cNvGrpSpPr/>
          <p:nvPr/>
        </p:nvGrpSpPr>
        <p:grpSpPr>
          <a:xfrm>
            <a:off x="1908541" y="1764707"/>
            <a:ext cx="4266270" cy="764502"/>
            <a:chOff x="1908541" y="1764707"/>
            <a:chExt cx="4266270" cy="764502"/>
          </a:xfrm>
        </p:grpSpPr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0ADE6BE7-3476-4307-97A3-1E9396758716}"/>
                </a:ext>
              </a:extLst>
            </p:cNvPr>
            <p:cNvSpPr/>
            <p:nvPr/>
          </p:nvSpPr>
          <p:spPr>
            <a:xfrm rot="16200000">
              <a:off x="4025971" y="-292693"/>
              <a:ext cx="91440" cy="42062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F7269-5258-46EA-8B95-2B3372287B8E}"/>
                </a:ext>
              </a:extLst>
            </p:cNvPr>
            <p:cNvSpPr txBox="1"/>
            <p:nvPr/>
          </p:nvSpPr>
          <p:spPr>
            <a:xfrm>
              <a:off x="1908541" y="1882878"/>
              <a:ext cx="4207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Recurrence relation for </a:t>
              </a:r>
              <a:r>
                <a:rPr lang="en-US" i="1" dirty="0">
                  <a:solidFill>
                    <a:srgbClr val="0070C0"/>
                  </a:solidFill>
                </a:rPr>
                <a:t>n </a:t>
              </a:r>
              <a:r>
                <a:rPr lang="en-US" dirty="0">
                  <a:solidFill>
                    <a:srgbClr val="0070C0"/>
                  </a:solidFill>
                </a:rPr>
                <a:t>≥ 2 </a:t>
              </a:r>
            </a:p>
            <a:p>
              <a:pPr algn="ctr"/>
              <a:r>
                <a:rPr lang="en-US" i="1" dirty="0">
                  <a:solidFill>
                    <a:srgbClr val="0070C0"/>
                  </a:solidFill>
                </a:rPr>
                <a:t>F(n)</a:t>
              </a:r>
              <a:r>
                <a:rPr lang="en-US" dirty="0">
                  <a:solidFill>
                    <a:srgbClr val="0070C0"/>
                  </a:solidFill>
                </a:rPr>
                <a:t> =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n-1</a:t>
              </a:r>
              <a:r>
                <a:rPr lang="en-US" dirty="0">
                  <a:solidFill>
                    <a:srgbClr val="0070C0"/>
                  </a:solidFill>
                </a:rPr>
                <a:t>) +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</a:t>
              </a:r>
              <a:r>
                <a:rPr lang="en-US" dirty="0">
                  <a:solidFill>
                    <a:srgbClr val="0070C0"/>
                  </a:solidFill>
                </a:rPr>
                <a:t>-2)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06C271-E372-4812-86AB-5F8971DE0906}"/>
              </a:ext>
            </a:extLst>
          </p:cNvPr>
          <p:cNvSpPr txBox="1"/>
          <p:nvPr/>
        </p:nvSpPr>
        <p:spPr>
          <a:xfrm>
            <a:off x="218696" y="3821872"/>
            <a:ext cx="22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Undefined for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&lt; 0 </a:t>
            </a:r>
          </a:p>
        </p:txBody>
      </p:sp>
    </p:spTree>
    <p:extLst>
      <p:ext uri="{BB962C8B-B14F-4D97-AF65-F5344CB8AC3E}">
        <p14:creationId xmlns:p14="http://schemas.microsoft.com/office/powerpoint/2010/main" val="133815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Simple pseudocode for a recursive Fibonacci function</a:t>
            </a:r>
            <a:r>
              <a:rPr lang="en-US" sz="2800" baseline="300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252" y="6264677"/>
            <a:ext cx="902704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1. See </a:t>
            </a:r>
            <a:r>
              <a:rPr lang="en-US" sz="1600" dirty="0">
                <a:hlinkClick r:id="rId2"/>
              </a:rPr>
              <a:t>http://video.mit.edu/watch/introduction-to-algorithms-lecture-19-dynamic-programming-i-fibonacci-shortest-paths-14225/</a:t>
            </a:r>
            <a:r>
              <a:rPr lang="en-US" sz="1600" dirty="0"/>
              <a:t>, at approximately 7:00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079" y="1151747"/>
            <a:ext cx="4572000" cy="17768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fib(n):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 0: return 0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 n ≤ 2: return 1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 return fib(n-1) + fib(n-2) </a:t>
            </a:r>
            <a:endParaRPr lang="en-US" sz="2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31088" y="523220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F697BF-93EF-48CC-860A-CEA2CA2CA14A}"/>
              </a:ext>
            </a:extLst>
          </p:cNvPr>
          <p:cNvCxnSpPr>
            <a:cxnSpLocks/>
          </p:cNvCxnSpPr>
          <p:nvPr/>
        </p:nvCxnSpPr>
        <p:spPr>
          <a:xfrm flipV="1">
            <a:off x="3015332" y="281867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9CC5FF-B153-439E-AE94-774C71B72806}"/>
              </a:ext>
            </a:extLst>
          </p:cNvPr>
          <p:cNvCxnSpPr>
            <a:cxnSpLocks/>
          </p:cNvCxnSpPr>
          <p:nvPr/>
        </p:nvCxnSpPr>
        <p:spPr>
          <a:xfrm flipV="1">
            <a:off x="4360430" y="281867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D4808-4F39-4766-BB94-56572BEFEF95}"/>
              </a:ext>
            </a:extLst>
          </p:cNvPr>
          <p:cNvCxnSpPr/>
          <p:nvPr/>
        </p:nvCxnSpPr>
        <p:spPr>
          <a:xfrm>
            <a:off x="2996282" y="3275870"/>
            <a:ext cx="13807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E0A491-C601-4530-9ABF-422DC5F275E7}"/>
              </a:ext>
            </a:extLst>
          </p:cNvPr>
          <p:cNvSpPr txBox="1"/>
          <p:nvPr/>
        </p:nvSpPr>
        <p:spPr>
          <a:xfrm>
            <a:off x="2615611" y="3286226"/>
            <a:ext cx="224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Implies two recursive “</a:t>
            </a:r>
            <a:r>
              <a:rPr lang="en-US" dirty="0" err="1">
                <a:solidFill>
                  <a:srgbClr val="002060"/>
                </a:solidFill>
              </a:rPr>
              <a:t>jal</a:t>
            </a:r>
            <a:r>
              <a:rPr lang="en-US" dirty="0">
                <a:solidFill>
                  <a:srgbClr val="002060"/>
                </a:solidFill>
              </a:rPr>
              <a:t> _</a:t>
            </a:r>
            <a:r>
              <a:rPr lang="en-US" dirty="0" err="1">
                <a:solidFill>
                  <a:srgbClr val="002060"/>
                </a:solidFill>
              </a:rPr>
              <a:t>fibonacci</a:t>
            </a:r>
            <a:r>
              <a:rPr lang="en-US" dirty="0">
                <a:solidFill>
                  <a:srgbClr val="002060"/>
                </a:solidFill>
              </a:rPr>
              <a:t>” calls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4DA3A-1FB9-4DE5-8BE1-B4A6E82F16CE}"/>
              </a:ext>
            </a:extLst>
          </p:cNvPr>
          <p:cNvSpPr txBox="1"/>
          <p:nvPr/>
        </p:nvSpPr>
        <p:spPr>
          <a:xfrm>
            <a:off x="6589572" y="1569660"/>
            <a:ext cx="2243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jal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jal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</a:rPr>
              <a:t>ra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422C3-9C3C-48E0-8736-F66CD6230D21}"/>
              </a:ext>
            </a:extLst>
          </p:cNvPr>
          <p:cNvGrpSpPr/>
          <p:nvPr/>
        </p:nvGrpSpPr>
        <p:grpSpPr>
          <a:xfrm>
            <a:off x="1802031" y="2892267"/>
            <a:ext cx="4817470" cy="2197531"/>
            <a:chOff x="1802031" y="2892267"/>
            <a:chExt cx="4817470" cy="21975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D94920-867C-4949-8120-4A5BFAA63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601" y="2892267"/>
              <a:ext cx="1282376" cy="135012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9A0D80-CDA0-4817-AA3D-7A0B859C6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601" y="3429001"/>
              <a:ext cx="1328900" cy="133661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A372F7-50C2-48F9-9D23-BFB4BACD2EAF}"/>
                </a:ext>
              </a:extLst>
            </p:cNvPr>
            <p:cNvSpPr txBox="1"/>
            <p:nvPr/>
          </p:nvSpPr>
          <p:spPr>
            <a:xfrm>
              <a:off x="1802031" y="4166468"/>
              <a:ext cx="3445870" cy="923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Both return values in $v0.  Make sure to back up the result of the first call before calling the second!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2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Summary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Lab 5 requires you to write 3 functions: sum(</a:t>
            </a:r>
            <a:r>
              <a:rPr lang="en-US" sz="2800" i="1" dirty="0"/>
              <a:t>n</a:t>
            </a:r>
            <a:r>
              <a:rPr lang="en-US" sz="2800" dirty="0"/>
              <a:t>), pow(</a:t>
            </a:r>
            <a:r>
              <a:rPr lang="en-US" sz="2800" i="1" dirty="0" err="1"/>
              <a:t>x,y</a:t>
            </a:r>
            <a:r>
              <a:rPr lang="en-US" sz="2800" dirty="0"/>
              <a:t>), and </a:t>
            </a:r>
            <a:r>
              <a:rPr lang="en-US" sz="2800" dirty="0" err="1"/>
              <a:t>fibonacci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All functions must use recursion.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functions’ success will depend on the use of proper calling conventions (backing up $s registers / $</a:t>
            </a:r>
            <a:r>
              <a:rPr lang="en-US" sz="2800" dirty="0" err="1"/>
              <a:t>ra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0139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Completion during recitation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You will be asked to run the program twice, with different test values that will be provided.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Assignments must be submitted via </a:t>
            </a:r>
            <a:r>
              <a:rPr lang="en-US" sz="2800" dirty="0" err="1"/>
              <a:t>Courseweb</a:t>
            </a:r>
            <a:r>
              <a:rPr lang="en-US" sz="2800" dirty="0"/>
              <a:t>, even if checked off during recitation.</a:t>
            </a:r>
          </a:p>
        </p:txBody>
      </p:sp>
    </p:spTree>
    <p:extLst>
      <p:ext uri="{BB962C8B-B14F-4D97-AF65-F5344CB8AC3E}">
        <p14:creationId xmlns:p14="http://schemas.microsoft.com/office/powerpoint/2010/main" val="5024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1: Review of recursive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Recursive functions in MIPS, factorial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Instructions on how to complete lab05.asm (available on </a:t>
            </a:r>
            <a:r>
              <a:rPr lang="en-US" sz="2400" dirty="0" err="1"/>
              <a:t>Courseweb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0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A18DFC-B6E0-4ED7-BCE5-F73873CCE719}"/>
              </a:ext>
            </a:extLst>
          </p:cNvPr>
          <p:cNvSpPr txBox="1"/>
          <p:nvPr/>
        </p:nvSpPr>
        <p:spPr>
          <a:xfrm>
            <a:off x="3940478" y="3675936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- 1) * (n - 2)!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5052E-EEB3-4262-A27C-E4C3A54FA6C4}"/>
              </a:ext>
            </a:extLst>
          </p:cNvPr>
          <p:cNvSpPr txBox="1"/>
          <p:nvPr/>
        </p:nvSpPr>
        <p:spPr>
          <a:xfrm>
            <a:off x="4692256" y="4392853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- 2) * (n - 3)!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D5C9D-1CF2-4A62-A096-0A4A036DD4A0}"/>
              </a:ext>
            </a:extLst>
          </p:cNvPr>
          <p:cNvSpPr txBox="1"/>
          <p:nvPr/>
        </p:nvSpPr>
        <p:spPr>
          <a:xfrm>
            <a:off x="5489562" y="4019819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752E-59CC-45FA-BC78-C78A1A92C69B}"/>
              </a:ext>
            </a:extLst>
          </p:cNvPr>
          <p:cNvSpPr txBox="1"/>
          <p:nvPr/>
        </p:nvSpPr>
        <p:spPr>
          <a:xfrm>
            <a:off x="4758227" y="3279292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66388-32DF-41B8-AA04-8F6E4C953107}"/>
              </a:ext>
            </a:extLst>
          </p:cNvPr>
          <p:cNvSpPr txBox="1"/>
          <p:nvPr/>
        </p:nvSpPr>
        <p:spPr>
          <a:xfrm>
            <a:off x="6245991" y="4695324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9D99C-CCAC-4F7C-8AB6-4F1CB4B2B83F}"/>
              </a:ext>
            </a:extLst>
          </p:cNvPr>
          <p:cNvSpPr txBox="1"/>
          <p:nvPr/>
        </p:nvSpPr>
        <p:spPr>
          <a:xfrm>
            <a:off x="5352585" y="5244016"/>
            <a:ext cx="311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Base case: (n-(n-1)) * (0)!</a:t>
            </a:r>
          </a:p>
        </p:txBody>
      </p:sp>
    </p:spTree>
    <p:extLst>
      <p:ext uri="{BB962C8B-B14F-4D97-AF65-F5344CB8AC3E}">
        <p14:creationId xmlns:p14="http://schemas.microsoft.com/office/powerpoint/2010/main" val="325742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A18DFC-B6E0-4ED7-BCE5-F73873CCE719}"/>
              </a:ext>
            </a:extLst>
          </p:cNvPr>
          <p:cNvSpPr txBox="1"/>
          <p:nvPr/>
        </p:nvSpPr>
        <p:spPr>
          <a:xfrm>
            <a:off x="3940478" y="3675936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- 1) * (n - 2)!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5052E-EEB3-4262-A27C-E4C3A54FA6C4}"/>
              </a:ext>
            </a:extLst>
          </p:cNvPr>
          <p:cNvSpPr txBox="1"/>
          <p:nvPr/>
        </p:nvSpPr>
        <p:spPr>
          <a:xfrm>
            <a:off x="4692256" y="4392853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- 2) * (n - 3)!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D5C9D-1CF2-4A62-A096-0A4A036DD4A0}"/>
              </a:ext>
            </a:extLst>
          </p:cNvPr>
          <p:cNvSpPr txBox="1"/>
          <p:nvPr/>
        </p:nvSpPr>
        <p:spPr>
          <a:xfrm>
            <a:off x="5489562" y="4019819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752E-59CC-45FA-BC78-C78A1A92C69B}"/>
              </a:ext>
            </a:extLst>
          </p:cNvPr>
          <p:cNvSpPr txBox="1"/>
          <p:nvPr/>
        </p:nvSpPr>
        <p:spPr>
          <a:xfrm>
            <a:off x="4758227" y="3279292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66388-32DF-41B8-AA04-8F6E4C953107}"/>
              </a:ext>
            </a:extLst>
          </p:cNvPr>
          <p:cNvSpPr txBox="1"/>
          <p:nvPr/>
        </p:nvSpPr>
        <p:spPr>
          <a:xfrm>
            <a:off x="6245991" y="4695324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9D99C-CCAC-4F7C-8AB6-4F1CB4B2B83F}"/>
              </a:ext>
            </a:extLst>
          </p:cNvPr>
          <p:cNvSpPr txBox="1"/>
          <p:nvPr/>
        </p:nvSpPr>
        <p:spPr>
          <a:xfrm>
            <a:off x="5352585" y="5244016"/>
            <a:ext cx="311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Base case: (n-(n-1)) * (0)!</a:t>
            </a:r>
          </a:p>
        </p:txBody>
      </p:sp>
      <p:pic>
        <p:nvPicPr>
          <p:cNvPr id="9" name="Picture 8" descr="C:\Users\Karin\Google Drive\CS\CS447TK\Example.java - Notepad++">
            <a:extLst>
              <a:ext uri="{FF2B5EF4-FFF2-40B4-BE49-F238E27FC236}">
                <a16:creationId xmlns:a16="http://schemas.microsoft.com/office/drawing/2014/main" id="{4E4FBD04-F802-4624-9019-386BF9A215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t="36581" r="54373" b="37905"/>
          <a:stretch/>
        </p:blipFill>
        <p:spPr>
          <a:xfrm>
            <a:off x="204251" y="4373386"/>
            <a:ext cx="3840480" cy="20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function in MIPS</a:t>
            </a:r>
          </a:p>
        </p:txBody>
      </p:sp>
      <p:pic>
        <p:nvPicPr>
          <p:cNvPr id="9" name="Picture 8" descr="C:\Users\Karin\Google Drive\CS\CS447TK\Example.java - Notepad++">
            <a:extLst>
              <a:ext uri="{FF2B5EF4-FFF2-40B4-BE49-F238E27FC236}">
                <a16:creationId xmlns:a16="http://schemas.microsoft.com/office/drawing/2014/main" id="{4E4FBD04-F802-4624-9019-386BF9A2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t="36581" r="54373" b="37905"/>
          <a:stretch/>
        </p:blipFill>
        <p:spPr>
          <a:xfrm>
            <a:off x="5577840" y="4989144"/>
            <a:ext cx="3566160" cy="1868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08A969-2C76-45C0-894A-6BEBC288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7680960" cy="40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Adding recursive functions to lab05.asm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6E2A7-FBBB-4836-A67F-E951BB5CA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90"/>
          <a:stretch/>
        </p:blipFill>
        <p:spPr>
          <a:xfrm>
            <a:off x="3521343" y="523220"/>
            <a:ext cx="5511144" cy="226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DB4E7C-E37B-4D74-84BF-BB9C1AA5D3AA}"/>
              </a:ext>
            </a:extLst>
          </p:cNvPr>
          <p:cNvSpPr txBox="1"/>
          <p:nvPr/>
        </p:nvSpPr>
        <p:spPr>
          <a:xfrm>
            <a:off x="55758" y="646771"/>
            <a:ext cx="2988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program will ask the user for integers ≥ 0 to serve as arguments for three functions: “sum”, “pow”, and “Fibonacci”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24A4-CACC-4DE8-8519-EC7B20442A55}"/>
              </a:ext>
            </a:extLst>
          </p:cNvPr>
          <p:cNvSpPr txBox="1"/>
          <p:nvPr/>
        </p:nvSpPr>
        <p:spPr>
          <a:xfrm>
            <a:off x="111513" y="2383261"/>
            <a:ext cx="2988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user interface and function calls have been already prepared.   All that remains is to write the functions.</a:t>
            </a:r>
          </a:p>
          <a:p>
            <a:endParaRPr lang="en-US" sz="2000" dirty="0"/>
          </a:p>
          <a:p>
            <a:r>
              <a:rPr lang="en-US" sz="2000" dirty="0"/>
              <a:t>- Functions will not be tested with negative values.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#1: Sum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8017B0-D18B-4FC3-85B2-ACFD7F2E2D36}"/>
              </a:ext>
            </a:extLst>
          </p:cNvPr>
          <p:cNvGrpSpPr/>
          <p:nvPr/>
        </p:nvGrpSpPr>
        <p:grpSpPr>
          <a:xfrm>
            <a:off x="312236" y="735981"/>
            <a:ext cx="4907836" cy="949806"/>
            <a:chOff x="312236" y="735981"/>
            <a:chExt cx="4907836" cy="94980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DB4E7C-E37B-4D74-84BF-BB9C1AA5D3AA}"/>
                </a:ext>
              </a:extLst>
            </p:cNvPr>
            <p:cNvSpPr txBox="1"/>
            <p:nvPr/>
          </p:nvSpPr>
          <p:spPr>
            <a:xfrm>
              <a:off x="312236" y="735981"/>
              <a:ext cx="29885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Sum(</a:t>
              </a:r>
              <a:r>
                <a:rPr lang="en-US" sz="2000" i="1" dirty="0"/>
                <a:t>n</a:t>
              </a:r>
              <a:r>
                <a:rPr lang="en-US" sz="2000" dirty="0"/>
                <a:t>) will compute: 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AE7341-2FB5-4199-A6B8-7972F00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2" y="1348852"/>
              <a:ext cx="4297680" cy="33693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629A2A-B5A6-485C-9C89-5F712158D78D}"/>
              </a:ext>
            </a:extLst>
          </p:cNvPr>
          <p:cNvSpPr txBox="1"/>
          <p:nvPr/>
        </p:nvSpPr>
        <p:spPr>
          <a:xfrm>
            <a:off x="4995747" y="2522565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Formula credit: Wikipedia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C2B-CEDF-4626-A73D-74F01CEED9F5}"/>
              </a:ext>
            </a:extLst>
          </p:cNvPr>
          <p:cNvGrpSpPr/>
          <p:nvPr/>
        </p:nvGrpSpPr>
        <p:grpSpPr>
          <a:xfrm>
            <a:off x="464636" y="2050948"/>
            <a:ext cx="5062652" cy="1090631"/>
            <a:chOff x="464636" y="2050948"/>
            <a:chExt cx="5062652" cy="109063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AF2C30E-9C69-42CB-831C-735E726A5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20159"/>
            <a:stretch/>
          </p:blipFill>
          <p:spPr>
            <a:xfrm>
              <a:off x="556632" y="2519106"/>
              <a:ext cx="4206240" cy="62247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34A977-3778-4D49-818D-295374ACB651}"/>
                </a:ext>
              </a:extLst>
            </p:cNvPr>
            <p:cNvSpPr txBox="1"/>
            <p:nvPr/>
          </p:nvSpPr>
          <p:spPr>
            <a:xfrm>
              <a:off x="464636" y="2050948"/>
              <a:ext cx="5062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is essentially the </a:t>
              </a:r>
              <a:r>
                <a:rPr lang="en-US" sz="2000" i="1" dirty="0"/>
                <a:t>n</a:t>
              </a:r>
              <a:r>
                <a:rPr lang="en-US" sz="2000" dirty="0"/>
                <a:t>th triangular number: 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E7FD7E-E644-4B1E-A6D1-2334993C39F0}"/>
              </a:ext>
            </a:extLst>
          </p:cNvPr>
          <p:cNvSpPr txBox="1"/>
          <p:nvPr/>
        </p:nvSpPr>
        <p:spPr>
          <a:xfrm>
            <a:off x="312236" y="3429000"/>
            <a:ext cx="506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sum(5) = 5 + 4 + 3 + 2 + 1 =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223E5-4D29-4A76-BF98-562E3D4BE26B}"/>
              </a:ext>
            </a:extLst>
          </p:cNvPr>
          <p:cNvSpPr txBox="1"/>
          <p:nvPr/>
        </p:nvSpPr>
        <p:spPr>
          <a:xfrm>
            <a:off x="312236" y="4028210"/>
            <a:ext cx="5062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Note that this operation is very similar to factorial(n), with two main differences: </a:t>
            </a:r>
          </a:p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* is replaced with +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2060"/>
                </a:solidFill>
              </a:rPr>
              <a:t>sum(0) = 0 (and 0! = 1)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2060"/>
                </a:solidFill>
              </a:rPr>
              <a:t>The factorial example may be a helpful, but incomplete model for your sum function.</a:t>
            </a:r>
          </a:p>
        </p:txBody>
      </p:sp>
    </p:spTree>
    <p:extLst>
      <p:ext uri="{BB962C8B-B14F-4D97-AF65-F5344CB8AC3E}">
        <p14:creationId xmlns:p14="http://schemas.microsoft.com/office/powerpoint/2010/main" val="36772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Words>780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203</cp:revision>
  <dcterms:created xsi:type="dcterms:W3CDTF">2016-10-06T23:04:54Z</dcterms:created>
  <dcterms:modified xsi:type="dcterms:W3CDTF">2018-02-12T16:59:12Z</dcterms:modified>
</cp:coreProperties>
</file>