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8" r:id="rId2"/>
    <p:sldId id="259" r:id="rId3"/>
    <p:sldId id="281" r:id="rId4"/>
    <p:sldId id="260"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79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in Cox" initials="KC" lastIdx="1" clrIdx="0">
    <p:extLst>
      <p:ext uri="{19B8F6BF-5375-455C-9EA6-DF929625EA0E}">
        <p15:presenceInfo xmlns:p15="http://schemas.microsoft.com/office/powerpoint/2012/main" userId="dd82fc35ea2bed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20" autoAdjust="0"/>
    <p:restoredTop sz="94711" autoAdjust="0"/>
  </p:normalViewPr>
  <p:slideViewPr>
    <p:cSldViewPr snapToGrid="0" showGuides="1">
      <p:cViewPr varScale="1">
        <p:scale>
          <a:sx n="72" d="100"/>
          <a:sy n="72" d="100"/>
        </p:scale>
        <p:origin x="1476" y="78"/>
      </p:cViewPr>
      <p:guideLst>
        <p:guide orient="horz" pos="528"/>
        <p:guide pos="37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ACF82-7282-4538-9925-81D795D18BF0}" type="datetimeFigureOut">
              <a:rPr lang="en-US" smtClean="0"/>
              <a:t>1/22/2018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F9F6D-6F5B-4492-B20A-F0EFDC100956}" type="slidenum">
              <a:rPr lang="en-US" smtClean="0"/>
              <a:t>‹#›</a:t>
            </a:fld>
            <a:endParaRPr lang="en-US"/>
          </a:p>
        </p:txBody>
      </p:sp>
    </p:spTree>
    <p:extLst>
      <p:ext uri="{BB962C8B-B14F-4D97-AF65-F5344CB8AC3E}">
        <p14:creationId xmlns:p14="http://schemas.microsoft.com/office/powerpoint/2010/main" val="1396849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83591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38988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4427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87520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0F47B-3C72-48E5-9CD2-8B9AE0E9AFF7}"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7253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80F47B-3C72-48E5-9CD2-8B9AE0E9AFF7}"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2495823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80F47B-3C72-48E5-9CD2-8B9AE0E9AFF7}" type="datetimeFigureOut">
              <a:rPr lang="en-US" smtClean="0"/>
              <a:t>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7823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80F47B-3C72-48E5-9CD2-8B9AE0E9AFF7}" type="datetimeFigureOut">
              <a:rPr lang="en-US" smtClean="0"/>
              <a:t>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56360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0F47B-3C72-48E5-9CD2-8B9AE0E9AFF7}" type="datetimeFigureOut">
              <a:rPr lang="en-US" smtClean="0"/>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57599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440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399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80F47B-3C72-48E5-9CD2-8B9AE0E9AFF7}" type="datetimeFigureOut">
              <a:rPr lang="en-US" smtClean="0"/>
              <a:t>1/22/2018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A2A36-5E6B-4E45-B0B2-7D45D713C961}" type="slidenum">
              <a:rPr lang="en-US" smtClean="0"/>
              <a:t>‹#›</a:t>
            </a:fld>
            <a:endParaRPr lang="en-US"/>
          </a:p>
        </p:txBody>
      </p:sp>
    </p:spTree>
    <p:extLst>
      <p:ext uri="{BB962C8B-B14F-4D97-AF65-F5344CB8AC3E}">
        <p14:creationId xmlns:p14="http://schemas.microsoft.com/office/powerpoint/2010/main" val="2334341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c13/CS447T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kc13/CS447TK"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CS447 Recitation #1: 1/22/18</a:t>
            </a:r>
          </a:p>
        </p:txBody>
      </p:sp>
      <p:sp>
        <p:nvSpPr>
          <p:cNvPr id="6" name="TextBox 5"/>
          <p:cNvSpPr txBox="1"/>
          <p:nvPr/>
        </p:nvSpPr>
        <p:spPr>
          <a:xfrm>
            <a:off x="400146" y="1756103"/>
            <a:ext cx="8201594" cy="1200329"/>
          </a:xfrm>
          <a:prstGeom prst="rect">
            <a:avLst/>
          </a:prstGeom>
        </p:spPr>
        <p:txBody>
          <a:bodyPr wrap="square" rtlCol="0">
            <a:spAutoFit/>
          </a:bodyPr>
          <a:lstStyle/>
          <a:p>
            <a:r>
              <a:rPr lang="en-US" sz="2400" u="sng" dirty="0">
                <a:solidFill>
                  <a:srgbClr val="002060"/>
                </a:solidFill>
              </a:rPr>
              <a:t>Agenda for today</a:t>
            </a:r>
            <a:r>
              <a:rPr lang="en-US" sz="2400" dirty="0">
                <a:solidFill>
                  <a:srgbClr val="002060"/>
                </a:solidFill>
              </a:rPr>
              <a:t>:</a:t>
            </a:r>
            <a:endParaRPr lang="en-US" sz="2400" dirty="0"/>
          </a:p>
          <a:p>
            <a:pPr marL="457200" indent="-457200">
              <a:buAutoNum type="arabicPeriod"/>
            </a:pPr>
            <a:r>
              <a:rPr lang="en-US" sz="2400" dirty="0"/>
              <a:t>Overview of the recitation</a:t>
            </a:r>
          </a:p>
          <a:p>
            <a:pPr marL="457200" indent="-457200">
              <a:buAutoNum type="arabicPeriod"/>
            </a:pPr>
            <a:r>
              <a:rPr lang="en-US" sz="2400" dirty="0"/>
              <a:t>Review of Lab #2</a:t>
            </a:r>
          </a:p>
        </p:txBody>
      </p:sp>
      <p:sp>
        <p:nvSpPr>
          <p:cNvPr id="7" name="TextBox 6"/>
          <p:cNvSpPr txBox="1"/>
          <p:nvPr/>
        </p:nvSpPr>
        <p:spPr>
          <a:xfrm>
            <a:off x="-148856" y="702634"/>
            <a:ext cx="7761768" cy="830997"/>
          </a:xfrm>
          <a:prstGeom prst="rect">
            <a:avLst/>
          </a:prstGeom>
        </p:spPr>
        <p:txBody>
          <a:bodyPr wrap="square" rtlCol="0">
            <a:spAutoFit/>
          </a:bodyPr>
          <a:lstStyle/>
          <a:p>
            <a:pPr lvl="1"/>
            <a:r>
              <a:rPr lang="en-US" sz="2400" dirty="0">
                <a:sym typeface="Wingdings" panose="05000000000000000000" pitchFamily="2" charset="2"/>
              </a:rPr>
              <a:t>These slides are available online: </a:t>
            </a:r>
            <a:r>
              <a:rPr lang="en-US" sz="2400" dirty="0"/>
              <a:t> </a:t>
            </a:r>
          </a:p>
          <a:p>
            <a:pPr lvl="1"/>
            <a:r>
              <a:rPr lang="en-US" sz="2400" dirty="0">
                <a:hlinkClick r:id="rId2"/>
              </a:rPr>
              <a:t>https://github.com/kc13/CS447TK</a:t>
            </a:r>
            <a:endParaRPr lang="en-US" sz="2400" dirty="0"/>
          </a:p>
        </p:txBody>
      </p:sp>
    </p:spTree>
    <p:extLst>
      <p:ext uri="{BB962C8B-B14F-4D97-AF65-F5344CB8AC3E}">
        <p14:creationId xmlns:p14="http://schemas.microsoft.com/office/powerpoint/2010/main" val="382204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761571" y="838200"/>
            <a:ext cx="3780263" cy="4955203"/>
          </a:xfrm>
          <a:prstGeom prst="rect">
            <a:avLst/>
          </a:prstGeom>
          <a:noFill/>
        </p:spPr>
        <p:txBody>
          <a:bodyPr wrap="square" rtlCol="0">
            <a:spAutoFit/>
          </a:bodyPr>
          <a:lstStyle/>
          <a:p>
            <a:r>
              <a:rPr lang="en-US" sz="2400" dirty="0"/>
              <a:t>There are several text messages to be printed. </a:t>
            </a:r>
          </a:p>
          <a:p>
            <a:endParaRPr lang="en-US" sz="2400" dirty="0"/>
          </a:p>
          <a:p>
            <a:pPr marL="342900" indent="-342900">
              <a:buFont typeface="Arial" panose="020B0604020202020204" pitchFamily="34" charset="0"/>
              <a:buChar char="•"/>
            </a:pPr>
            <a:r>
              <a:rPr lang="en-US" sz="2200" dirty="0"/>
              <a:t>These will need to be created in the </a:t>
            </a:r>
            <a:r>
              <a:rPr lang="en-US" sz="2200" dirty="0">
                <a:latin typeface="Consolas" panose="020B0609020204030204" pitchFamily="49" charset="0"/>
                <a:cs typeface="Consolas" panose="020B0609020204030204" pitchFamily="49" charset="0"/>
              </a:rPr>
              <a:t>.data </a:t>
            </a:r>
            <a:r>
              <a:rPr lang="en-US" sz="2200" dirty="0"/>
              <a:t>section, using labels and the </a:t>
            </a:r>
            <a:r>
              <a:rPr lang="en-US" sz="2200" dirty="0">
                <a:latin typeface="Consolas" panose="020B0609020204030204" pitchFamily="49" charset="0"/>
                <a:cs typeface="Consolas" panose="020B0609020204030204" pitchFamily="49" charset="0"/>
              </a:rPr>
              <a:t>.</a:t>
            </a:r>
            <a:r>
              <a:rPr lang="en-US" sz="2200" dirty="0" err="1">
                <a:latin typeface="Consolas" panose="020B0609020204030204" pitchFamily="49" charset="0"/>
                <a:cs typeface="Consolas" panose="020B0609020204030204" pitchFamily="49" charset="0"/>
              </a:rPr>
              <a:t>asciiz</a:t>
            </a:r>
            <a:r>
              <a:rPr lang="en-US" sz="2200" dirty="0"/>
              <a:t> directive.</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u="sng" dirty="0"/>
              <a:t>Tip</a:t>
            </a:r>
            <a:r>
              <a:rPr lang="en-US" sz="2200" dirty="0"/>
              <a:t>: To ensure that a line break appears after a message, end the message with “\n” when you specify it in the </a:t>
            </a:r>
            <a:r>
              <a:rPr lang="en-US" sz="2200" dirty="0">
                <a:latin typeface="Consolas" panose="020B0609020204030204" pitchFamily="49" charset="0"/>
                <a:cs typeface="Consolas" panose="020B0609020204030204" pitchFamily="49" charset="0"/>
              </a:rPr>
              <a:t>.data </a:t>
            </a:r>
            <a:r>
              <a:rPr lang="en-US" sz="2200" dirty="0"/>
              <a:t>section.</a:t>
            </a:r>
            <a:endParaRPr lang="en-US" sz="2400" dirty="0"/>
          </a:p>
          <a:p>
            <a:r>
              <a:rPr lang="en-US" sz="2400" dirty="0">
                <a:latin typeface="Consolas" panose="020B0609020204030204" pitchFamily="49" charset="0"/>
                <a:cs typeface="Consolas" panose="020B0609020204030204" pitchFamily="49" charset="0"/>
              </a:rPr>
              <a:t> </a:t>
            </a:r>
            <a:endParaRPr lang="en-US" sz="2400" dirty="0"/>
          </a:p>
        </p:txBody>
      </p:sp>
    </p:spTree>
    <p:extLst>
      <p:ext uri="{BB962C8B-B14F-4D97-AF65-F5344CB8AC3E}">
        <p14:creationId xmlns:p14="http://schemas.microsoft.com/office/powerpoint/2010/main" val="3084481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761571" y="525079"/>
            <a:ext cx="3780263" cy="7909858"/>
          </a:xfrm>
          <a:prstGeom prst="rect">
            <a:avLst/>
          </a:prstGeom>
          <a:noFill/>
        </p:spPr>
        <p:txBody>
          <a:bodyPr wrap="square" rtlCol="0">
            <a:spAutoFit/>
          </a:bodyPr>
          <a:lstStyle/>
          <a:p>
            <a:r>
              <a:rPr lang="en-US" sz="2000" dirty="0"/>
              <a:t>At the start of the program, you will need to generate a random number:</a:t>
            </a:r>
          </a:p>
          <a:p>
            <a:endParaRPr lang="en-US" sz="2000" dirty="0"/>
          </a:p>
          <a:p>
            <a:pPr marL="342900" indent="-342900">
              <a:buFont typeface="Arial" panose="020B0604020202020204" pitchFamily="34" charset="0"/>
              <a:buChar char="•"/>
            </a:pPr>
            <a:r>
              <a:rPr lang="en-US" sz="2000" dirty="0">
                <a:solidFill>
                  <a:srgbClr val="002060"/>
                </a:solidFill>
              </a:rPr>
              <a:t>First, you will get the system time (</a:t>
            </a:r>
            <a:r>
              <a:rPr lang="en-US" sz="2000" dirty="0" err="1">
                <a:solidFill>
                  <a:srgbClr val="002060"/>
                </a:solidFill>
              </a:rPr>
              <a:t>syscall</a:t>
            </a:r>
            <a:r>
              <a:rPr lang="en-US" sz="2000" dirty="0">
                <a:solidFill>
                  <a:srgbClr val="002060"/>
                </a:solidFill>
              </a:rPr>
              <a:t> 30).</a:t>
            </a:r>
          </a:p>
          <a:p>
            <a:pPr marL="342900" indent="-342900">
              <a:buFont typeface="Arial" panose="020B0604020202020204" pitchFamily="34" charset="0"/>
              <a:buChar char="•"/>
            </a:pPr>
            <a:endParaRPr lang="en-US" sz="2000" dirty="0">
              <a:solidFill>
                <a:srgbClr val="002060"/>
              </a:solidFill>
            </a:endParaRPr>
          </a:p>
          <a:p>
            <a:pPr marL="342900" indent="-342900">
              <a:buFont typeface="Arial" panose="020B0604020202020204" pitchFamily="34" charset="0"/>
              <a:buChar char="•"/>
            </a:pPr>
            <a:r>
              <a:rPr lang="en-US" sz="2000" dirty="0">
                <a:solidFill>
                  <a:srgbClr val="002060"/>
                </a:solidFill>
              </a:rPr>
              <a:t>Second, you will use the lower order bits of the system time as a seed to initialize the random number generator (RNG); this is </a:t>
            </a:r>
            <a:r>
              <a:rPr lang="en-US" sz="2000" dirty="0" err="1">
                <a:solidFill>
                  <a:srgbClr val="002060"/>
                </a:solidFill>
              </a:rPr>
              <a:t>syscall</a:t>
            </a:r>
            <a:r>
              <a:rPr lang="en-US" sz="2000" dirty="0">
                <a:solidFill>
                  <a:srgbClr val="002060"/>
                </a:solidFill>
              </a:rPr>
              <a:t> 40.</a:t>
            </a:r>
          </a:p>
          <a:p>
            <a:pPr marL="800100" lvl="1" indent="-342900">
              <a:buFont typeface="Arial" panose="020B0604020202020204" pitchFamily="34" charset="0"/>
              <a:buChar char="•"/>
            </a:pPr>
            <a:r>
              <a:rPr lang="en-US" sz="2000" dirty="0">
                <a:solidFill>
                  <a:srgbClr val="002060"/>
                </a:solidFill>
              </a:rPr>
              <a:t>Any ID # for the RNG is fine.</a:t>
            </a:r>
          </a:p>
          <a:p>
            <a:pPr marL="800100" lvl="1" indent="-342900">
              <a:buFont typeface="Arial" panose="020B0604020202020204" pitchFamily="34" charset="0"/>
              <a:buChar char="•"/>
            </a:pPr>
            <a:r>
              <a:rPr lang="en-US" sz="2000" dirty="0">
                <a:solidFill>
                  <a:srgbClr val="002060"/>
                </a:solidFill>
              </a:rPr>
              <a:t>Note </a:t>
            </a:r>
            <a:r>
              <a:rPr lang="en-US" sz="2000" dirty="0" err="1">
                <a:solidFill>
                  <a:srgbClr val="002060"/>
                </a:solidFill>
              </a:rPr>
              <a:t>syscall</a:t>
            </a:r>
            <a:r>
              <a:rPr lang="en-US" sz="2000" dirty="0">
                <a:solidFill>
                  <a:srgbClr val="002060"/>
                </a:solidFill>
              </a:rPr>
              <a:t> 30 will return the lower order bits in $a0, but </a:t>
            </a:r>
            <a:r>
              <a:rPr lang="en-US" sz="2000" dirty="0" err="1">
                <a:solidFill>
                  <a:srgbClr val="002060"/>
                </a:solidFill>
              </a:rPr>
              <a:t>syscall</a:t>
            </a:r>
            <a:r>
              <a:rPr lang="en-US" sz="2000" dirty="0">
                <a:solidFill>
                  <a:srgbClr val="002060"/>
                </a:solidFill>
              </a:rPr>
              <a:t> 40 will expect this number to be in $a1, because the ID is in $a0.</a:t>
            </a:r>
          </a:p>
          <a:p>
            <a:pPr marL="800100" lvl="1" indent="-342900">
              <a:buFont typeface="Arial" panose="020B0604020202020204" pitchFamily="34" charset="0"/>
              <a:buChar char="•"/>
            </a:pPr>
            <a:endParaRPr lang="en-US" sz="2000" dirty="0">
              <a:solidFill>
                <a:srgbClr val="002060"/>
              </a:solidFill>
            </a:endParaRPr>
          </a:p>
          <a:p>
            <a:pPr marL="800100" lvl="1" indent="-342900">
              <a:buFont typeface="Arial" panose="020B0604020202020204" pitchFamily="34" charset="0"/>
              <a:buChar char="•"/>
            </a:pPr>
            <a:endParaRPr lang="en-US" sz="2200" dirty="0">
              <a:solidFill>
                <a:srgbClr val="002060"/>
              </a:solidFill>
            </a:endParaRPr>
          </a:p>
          <a:p>
            <a:pPr marL="800100" lvl="1" indent="-342900">
              <a:buFont typeface="Arial" panose="020B0604020202020204" pitchFamily="34" charset="0"/>
              <a:buChar char="•"/>
            </a:pPr>
            <a:endParaRPr lang="en-US" sz="2200" dirty="0">
              <a:solidFill>
                <a:srgbClr val="002060"/>
              </a:solidFill>
            </a:endParaRPr>
          </a:p>
          <a:p>
            <a:pPr marL="800100" lvl="1" indent="-342900">
              <a:buFont typeface="Arial" panose="020B0604020202020204" pitchFamily="34" charset="0"/>
              <a:buChar char="•"/>
            </a:pPr>
            <a:endParaRPr lang="en-US" sz="2200" dirty="0">
              <a:solidFill>
                <a:srgbClr val="002060"/>
              </a:solidFill>
            </a:endParaRPr>
          </a:p>
          <a:p>
            <a:endParaRPr lang="en-US" sz="2200" dirty="0">
              <a:solidFill>
                <a:srgbClr val="002060"/>
              </a:solidFill>
            </a:endParaRPr>
          </a:p>
        </p:txBody>
      </p:sp>
    </p:spTree>
    <p:extLst>
      <p:ext uri="{BB962C8B-B14F-4D97-AF65-F5344CB8AC3E}">
        <p14:creationId xmlns:p14="http://schemas.microsoft.com/office/powerpoint/2010/main" val="1829630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761571" y="525079"/>
            <a:ext cx="3780263" cy="5139869"/>
          </a:xfrm>
          <a:prstGeom prst="rect">
            <a:avLst/>
          </a:prstGeom>
          <a:noFill/>
        </p:spPr>
        <p:txBody>
          <a:bodyPr wrap="square" rtlCol="0">
            <a:spAutoFit/>
          </a:bodyPr>
          <a:lstStyle/>
          <a:p>
            <a:r>
              <a:rPr lang="en-US" sz="2000" dirty="0"/>
              <a:t>At the start of the program, you will need to generate a random number:</a:t>
            </a:r>
          </a:p>
          <a:p>
            <a:endParaRPr lang="en-US" sz="2000" dirty="0"/>
          </a:p>
          <a:p>
            <a:pPr marL="342900" indent="-342900">
              <a:buFont typeface="Arial" panose="020B0604020202020204" pitchFamily="34" charset="0"/>
              <a:buChar char="•"/>
            </a:pPr>
            <a:r>
              <a:rPr lang="en-US" sz="2000" dirty="0" err="1">
                <a:solidFill>
                  <a:srgbClr val="002060"/>
                </a:solidFill>
              </a:rPr>
              <a:t>Syscall</a:t>
            </a:r>
            <a:r>
              <a:rPr lang="en-US" sz="2000" dirty="0">
                <a:solidFill>
                  <a:srgbClr val="002060"/>
                </a:solidFill>
              </a:rPr>
              <a:t> 42 can be used to generate the random integer. </a:t>
            </a:r>
          </a:p>
          <a:p>
            <a:pPr marL="800100" lvl="1" indent="-342900">
              <a:buFont typeface="Arial" panose="020B0604020202020204" pitchFamily="34" charset="0"/>
              <a:buChar char="•"/>
            </a:pPr>
            <a:r>
              <a:rPr lang="en-US" sz="2000" dirty="0">
                <a:solidFill>
                  <a:srgbClr val="002060"/>
                </a:solidFill>
              </a:rPr>
              <a:t>Be sure to give it the same ID # you assigned to the RNG. </a:t>
            </a:r>
          </a:p>
          <a:p>
            <a:pPr marL="800100" lvl="1" indent="-342900">
              <a:buFont typeface="Arial" panose="020B0604020202020204" pitchFamily="34" charset="0"/>
              <a:buChar char="•"/>
            </a:pPr>
            <a:r>
              <a:rPr lang="en-US" sz="2000" dirty="0">
                <a:solidFill>
                  <a:srgbClr val="002060"/>
                </a:solidFill>
              </a:rPr>
              <a:t>Note that the upper bound is exclusive (so 10, in this case)</a:t>
            </a:r>
          </a:p>
          <a:p>
            <a:pPr marL="800100" lvl="1" indent="-342900">
              <a:buFont typeface="Arial" panose="020B0604020202020204" pitchFamily="34" charset="0"/>
              <a:buChar char="•"/>
            </a:pPr>
            <a:endParaRPr lang="en-US" sz="2200" dirty="0">
              <a:solidFill>
                <a:srgbClr val="002060"/>
              </a:solidFill>
            </a:endParaRPr>
          </a:p>
          <a:p>
            <a:pPr marL="800100" lvl="1" indent="-342900">
              <a:buFont typeface="Arial" panose="020B0604020202020204" pitchFamily="34" charset="0"/>
              <a:buChar char="•"/>
            </a:pPr>
            <a:endParaRPr lang="en-US" sz="2200" dirty="0">
              <a:solidFill>
                <a:srgbClr val="002060"/>
              </a:solidFill>
            </a:endParaRPr>
          </a:p>
          <a:p>
            <a:pPr marL="800100" lvl="1" indent="-342900">
              <a:buFont typeface="Arial" panose="020B0604020202020204" pitchFamily="34" charset="0"/>
              <a:buChar char="•"/>
            </a:pPr>
            <a:endParaRPr lang="en-US" sz="2200" dirty="0">
              <a:solidFill>
                <a:srgbClr val="002060"/>
              </a:solidFill>
            </a:endParaRPr>
          </a:p>
          <a:p>
            <a:endParaRPr lang="en-US" sz="2200" dirty="0">
              <a:solidFill>
                <a:srgbClr val="002060"/>
              </a:solidFill>
            </a:endParaRPr>
          </a:p>
        </p:txBody>
      </p:sp>
    </p:spTree>
    <p:extLst>
      <p:ext uri="{BB962C8B-B14F-4D97-AF65-F5344CB8AC3E}">
        <p14:creationId xmlns:p14="http://schemas.microsoft.com/office/powerpoint/2010/main" val="3573602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928839" y="838200"/>
            <a:ext cx="3780263" cy="4862870"/>
          </a:xfrm>
          <a:prstGeom prst="rect">
            <a:avLst/>
          </a:prstGeom>
          <a:noFill/>
        </p:spPr>
        <p:txBody>
          <a:bodyPr wrap="square" rtlCol="0">
            <a:spAutoFit/>
          </a:bodyPr>
          <a:lstStyle/>
          <a:p>
            <a:r>
              <a:rPr lang="en-US" sz="2200" dirty="0"/>
              <a:t>The user will need to be presented a game that runs up to three times.</a:t>
            </a:r>
          </a:p>
          <a:p>
            <a:pPr marL="342900" indent="-342900">
              <a:buFont typeface="Arial" panose="020B0604020202020204" pitchFamily="34" charset="0"/>
              <a:buChar char="•"/>
            </a:pPr>
            <a:r>
              <a:rPr lang="en-US" sz="2000" dirty="0">
                <a:solidFill>
                  <a:srgbClr val="002060"/>
                </a:solidFill>
              </a:rPr>
              <a:t>You might consider using the following: </a:t>
            </a:r>
          </a:p>
          <a:p>
            <a:pPr marL="800100" lvl="1" indent="-342900">
              <a:buFont typeface="Arial" panose="020B0604020202020204" pitchFamily="34" charset="0"/>
              <a:buChar char="•"/>
            </a:pPr>
            <a:r>
              <a:rPr lang="en-US" sz="2000" dirty="0">
                <a:solidFill>
                  <a:srgbClr val="002060"/>
                </a:solidFill>
              </a:rPr>
              <a:t>One register to maintain a count of attempts</a:t>
            </a:r>
          </a:p>
          <a:p>
            <a:pPr marL="800100" lvl="1" indent="-342900">
              <a:buFont typeface="Arial" panose="020B0604020202020204" pitchFamily="34" charset="0"/>
              <a:buChar char="•"/>
            </a:pPr>
            <a:r>
              <a:rPr lang="en-US" sz="2000" dirty="0">
                <a:solidFill>
                  <a:srgbClr val="002060"/>
                </a:solidFill>
              </a:rPr>
              <a:t>Jumps and/or branches, and comparison instructions to determine whether the maximum # of attempts has been reached.</a:t>
            </a:r>
          </a:p>
          <a:p>
            <a:pPr marL="800100" lvl="1" indent="-342900">
              <a:buFont typeface="Arial" panose="020B0604020202020204" pitchFamily="34" charset="0"/>
              <a:buChar char="•"/>
            </a:pPr>
            <a:endParaRPr lang="en-US" sz="2200" dirty="0"/>
          </a:p>
          <a:p>
            <a:endParaRPr lang="en-US" sz="2200" dirty="0"/>
          </a:p>
        </p:txBody>
      </p:sp>
    </p:spTree>
    <p:extLst>
      <p:ext uri="{BB962C8B-B14F-4D97-AF65-F5344CB8AC3E}">
        <p14:creationId xmlns:p14="http://schemas.microsoft.com/office/powerpoint/2010/main" val="3366368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928839" y="838200"/>
            <a:ext cx="3780263" cy="2677656"/>
          </a:xfrm>
          <a:prstGeom prst="rect">
            <a:avLst/>
          </a:prstGeom>
          <a:noFill/>
        </p:spPr>
        <p:txBody>
          <a:bodyPr wrap="square" rtlCol="0">
            <a:spAutoFit/>
          </a:bodyPr>
          <a:lstStyle/>
          <a:p>
            <a:r>
              <a:rPr lang="en-US" sz="2200" dirty="0"/>
              <a:t>You will need to both display and read information. </a:t>
            </a:r>
          </a:p>
          <a:p>
            <a:endParaRPr lang="en-US" sz="2200" dirty="0"/>
          </a:p>
          <a:p>
            <a:pPr marL="342900" indent="-342900">
              <a:buFont typeface="Arial" panose="020B0604020202020204" pitchFamily="34" charset="0"/>
              <a:buChar char="•"/>
            </a:pPr>
            <a:r>
              <a:rPr lang="en-US" sz="2000" dirty="0">
                <a:solidFill>
                  <a:srgbClr val="002060"/>
                </a:solidFill>
              </a:rPr>
              <a:t>Consider </a:t>
            </a:r>
            <a:r>
              <a:rPr lang="en-US" sz="2000" dirty="0" err="1">
                <a:solidFill>
                  <a:srgbClr val="002060"/>
                </a:solidFill>
              </a:rPr>
              <a:t>syscalls</a:t>
            </a:r>
            <a:r>
              <a:rPr lang="en-US" sz="2000" dirty="0">
                <a:solidFill>
                  <a:srgbClr val="002060"/>
                </a:solidFill>
              </a:rPr>
              <a:t> 1, 4, and 5</a:t>
            </a:r>
          </a:p>
          <a:p>
            <a:endParaRPr lang="en-US" sz="2000" dirty="0">
              <a:solidFill>
                <a:srgbClr val="002060"/>
              </a:solidFill>
            </a:endParaRPr>
          </a:p>
          <a:p>
            <a:pPr marL="342900" indent="-342900">
              <a:buFont typeface="Arial" panose="020B0604020202020204" pitchFamily="34" charset="0"/>
              <a:buChar char="•"/>
            </a:pPr>
            <a:r>
              <a:rPr lang="en-US" sz="2000" dirty="0">
                <a:solidFill>
                  <a:srgbClr val="002060"/>
                </a:solidFill>
              </a:rPr>
              <a:t>Note that 5 (read integer) will put the input integer into $v0.</a:t>
            </a:r>
          </a:p>
          <a:p>
            <a:endParaRPr lang="en-US" sz="2200" dirty="0"/>
          </a:p>
        </p:txBody>
      </p:sp>
    </p:spTree>
    <p:extLst>
      <p:ext uri="{BB962C8B-B14F-4D97-AF65-F5344CB8AC3E}">
        <p14:creationId xmlns:p14="http://schemas.microsoft.com/office/powerpoint/2010/main" val="1455180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962293" y="610136"/>
            <a:ext cx="3780263" cy="6247864"/>
          </a:xfrm>
          <a:prstGeom prst="rect">
            <a:avLst/>
          </a:prstGeom>
          <a:noFill/>
        </p:spPr>
        <p:txBody>
          <a:bodyPr wrap="square" rtlCol="0">
            <a:spAutoFit/>
          </a:bodyPr>
          <a:lstStyle/>
          <a:p>
            <a:r>
              <a:rPr lang="en-US" sz="2200" dirty="0"/>
              <a:t>You will need to display messages that depend on how the user’s number compares to the actual number. </a:t>
            </a:r>
          </a:p>
          <a:p>
            <a:pPr marL="342900" indent="-342900">
              <a:buFont typeface="Arial" panose="020B0604020202020204" pitchFamily="34" charset="0"/>
              <a:buChar char="•"/>
            </a:pPr>
            <a:r>
              <a:rPr lang="en-US" sz="2200" dirty="0">
                <a:solidFill>
                  <a:srgbClr val="002060"/>
                </a:solidFill>
              </a:rPr>
              <a:t>You might consider several labels, comparisons, branches, and jumps for this.</a:t>
            </a:r>
          </a:p>
          <a:p>
            <a:pPr marL="342900" indent="-342900">
              <a:buFont typeface="Arial" panose="020B0604020202020204" pitchFamily="34" charset="0"/>
              <a:buChar char="•"/>
            </a:pPr>
            <a:r>
              <a:rPr lang="en-US" sz="2200" dirty="0">
                <a:solidFill>
                  <a:srgbClr val="002060"/>
                </a:solidFill>
              </a:rPr>
              <a:t>For testing/debugging: </a:t>
            </a:r>
          </a:p>
          <a:p>
            <a:pPr marL="800100" lvl="1" indent="-342900">
              <a:buFont typeface="Arial" panose="020B0604020202020204" pitchFamily="34" charset="0"/>
              <a:buChar char="•"/>
            </a:pPr>
            <a:r>
              <a:rPr lang="en-US" sz="2000" dirty="0">
                <a:solidFill>
                  <a:srgbClr val="002060"/>
                </a:solidFill>
              </a:rPr>
              <a:t>For unknown reasons, the random number you generated may not be visible in the register at the time you input the integer, if you execute at full speed.  You may be able to see it if you step through the program.</a:t>
            </a:r>
          </a:p>
          <a:p>
            <a:endParaRPr lang="en-US" sz="2200" dirty="0"/>
          </a:p>
        </p:txBody>
      </p:sp>
    </p:spTree>
    <p:extLst>
      <p:ext uri="{BB962C8B-B14F-4D97-AF65-F5344CB8AC3E}">
        <p14:creationId xmlns:p14="http://schemas.microsoft.com/office/powerpoint/2010/main" val="3246432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761571" y="1145395"/>
            <a:ext cx="3780263" cy="1446550"/>
          </a:xfrm>
          <a:prstGeom prst="rect">
            <a:avLst/>
          </a:prstGeom>
          <a:noFill/>
        </p:spPr>
        <p:txBody>
          <a:bodyPr wrap="square" rtlCol="0">
            <a:spAutoFit/>
          </a:bodyPr>
          <a:lstStyle/>
          <a:p>
            <a:r>
              <a:rPr lang="en-US" sz="2200" dirty="0"/>
              <a:t>You will need to terminate the program properly. </a:t>
            </a:r>
          </a:p>
          <a:p>
            <a:pPr marL="342900" indent="-342900">
              <a:buFont typeface="Arial" panose="020B0604020202020204" pitchFamily="34" charset="0"/>
              <a:buChar char="•"/>
            </a:pPr>
            <a:r>
              <a:rPr lang="en-US" sz="2200" dirty="0">
                <a:solidFill>
                  <a:srgbClr val="002060"/>
                </a:solidFill>
              </a:rPr>
              <a:t>This can be done with </a:t>
            </a:r>
            <a:r>
              <a:rPr lang="en-US" sz="2200" dirty="0" err="1">
                <a:solidFill>
                  <a:srgbClr val="002060"/>
                </a:solidFill>
              </a:rPr>
              <a:t>syscall</a:t>
            </a:r>
            <a:r>
              <a:rPr lang="en-US" sz="2200" dirty="0">
                <a:solidFill>
                  <a:srgbClr val="002060"/>
                </a:solidFill>
              </a:rPr>
              <a:t> 10.</a:t>
            </a:r>
          </a:p>
        </p:txBody>
      </p:sp>
      <p:sp>
        <p:nvSpPr>
          <p:cNvPr id="6" name="TextBox 5">
            <a:extLst>
              <a:ext uri="{FF2B5EF4-FFF2-40B4-BE49-F238E27FC236}">
                <a16:creationId xmlns:a16="http://schemas.microsoft.com/office/drawing/2014/main" id="{42B39C6D-DB43-4F59-8538-2DE6EBB4C417}"/>
              </a:ext>
            </a:extLst>
          </p:cNvPr>
          <p:cNvSpPr txBox="1"/>
          <p:nvPr/>
        </p:nvSpPr>
        <p:spPr>
          <a:xfrm>
            <a:off x="4761571" y="2819506"/>
            <a:ext cx="3780263" cy="2462213"/>
          </a:xfrm>
          <a:prstGeom prst="rect">
            <a:avLst/>
          </a:prstGeom>
          <a:noFill/>
          <a:ln>
            <a:solidFill>
              <a:schemeClr val="tx1"/>
            </a:solidFill>
          </a:ln>
        </p:spPr>
        <p:txBody>
          <a:bodyPr wrap="square" rtlCol="0">
            <a:spAutoFit/>
          </a:bodyPr>
          <a:lstStyle/>
          <a:p>
            <a:r>
              <a:rPr lang="en-US" sz="2200" u="sng" dirty="0"/>
              <a:t>Final reminder</a:t>
            </a:r>
            <a:r>
              <a:rPr lang="en-US" sz="2200" dirty="0"/>
              <a:t>: MIPS will continue to execute the next instruction on the screen (that is, immediately below, at the next memory address) unless you tell it to do otherwise with a jump or branch.</a:t>
            </a:r>
            <a:endParaRPr lang="en-US" sz="2200" u="sng" dirty="0"/>
          </a:p>
        </p:txBody>
      </p:sp>
    </p:spTree>
    <p:extLst>
      <p:ext uri="{BB962C8B-B14F-4D97-AF65-F5344CB8AC3E}">
        <p14:creationId xmlns:p14="http://schemas.microsoft.com/office/powerpoint/2010/main" val="3705858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In class check-off</a:t>
            </a:r>
          </a:p>
        </p:txBody>
      </p:sp>
      <p:sp>
        <p:nvSpPr>
          <p:cNvPr id="4" name="TextBox 3">
            <a:extLst>
              <a:ext uri="{FF2B5EF4-FFF2-40B4-BE49-F238E27FC236}">
                <a16:creationId xmlns:a16="http://schemas.microsoft.com/office/drawing/2014/main" id="{3C4649C9-5CF8-4A48-A40D-4D248FE16D2C}"/>
              </a:ext>
            </a:extLst>
          </p:cNvPr>
          <p:cNvSpPr txBox="1"/>
          <p:nvPr/>
        </p:nvSpPr>
        <p:spPr>
          <a:xfrm>
            <a:off x="680225" y="838200"/>
            <a:ext cx="6601521" cy="2677656"/>
          </a:xfrm>
          <a:prstGeom prst="rect">
            <a:avLst/>
          </a:prstGeom>
          <a:noFill/>
        </p:spPr>
        <p:txBody>
          <a:bodyPr wrap="square" rtlCol="0">
            <a:spAutoFit/>
          </a:bodyPr>
          <a:lstStyle/>
          <a:p>
            <a:r>
              <a:rPr lang="en-US" sz="2400" dirty="0"/>
              <a:t>If you are finished, your lab can be checked during recitation.</a:t>
            </a:r>
          </a:p>
          <a:p>
            <a:endParaRPr lang="en-US" sz="2400" dirty="0"/>
          </a:p>
          <a:p>
            <a:r>
              <a:rPr lang="en-US" sz="2400" dirty="0"/>
              <a:t>You will be asked to run it twice, and briefly show your MIPS code.</a:t>
            </a:r>
          </a:p>
          <a:p>
            <a:endParaRPr lang="en-US" sz="2400" dirty="0"/>
          </a:p>
          <a:p>
            <a:r>
              <a:rPr lang="en-US" sz="2400" dirty="0"/>
              <a:t>Remember you must still submit on </a:t>
            </a:r>
            <a:r>
              <a:rPr lang="en-US" sz="2400" dirty="0" err="1"/>
              <a:t>Courseweb</a:t>
            </a:r>
            <a:r>
              <a:rPr lang="en-US" sz="2400" dirty="0"/>
              <a:t>!</a:t>
            </a:r>
          </a:p>
        </p:txBody>
      </p:sp>
    </p:spTree>
    <p:extLst>
      <p:ext uri="{BB962C8B-B14F-4D97-AF65-F5344CB8AC3E}">
        <p14:creationId xmlns:p14="http://schemas.microsoft.com/office/powerpoint/2010/main" val="2445890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Contact info</a:t>
            </a:r>
          </a:p>
        </p:txBody>
      </p:sp>
      <p:sp>
        <p:nvSpPr>
          <p:cNvPr id="6" name="TextBox 5"/>
          <p:cNvSpPr txBox="1"/>
          <p:nvPr/>
        </p:nvSpPr>
        <p:spPr>
          <a:xfrm>
            <a:off x="435314" y="709246"/>
            <a:ext cx="7383469" cy="3046988"/>
          </a:xfrm>
          <a:prstGeom prst="rect">
            <a:avLst/>
          </a:prstGeom>
        </p:spPr>
        <p:txBody>
          <a:bodyPr wrap="square" rtlCol="0">
            <a:spAutoFit/>
          </a:bodyPr>
          <a:lstStyle/>
          <a:p>
            <a:r>
              <a:rPr lang="en-US" sz="2400" u="sng" dirty="0"/>
              <a:t>TA</a:t>
            </a:r>
            <a:r>
              <a:rPr lang="en-US" sz="2400" dirty="0"/>
              <a:t>: Karin Cox (Monday 12 pm recitation only; grader is Christopher </a:t>
            </a:r>
            <a:r>
              <a:rPr lang="en-US" sz="2400" dirty="0" err="1"/>
              <a:t>Corsi</a:t>
            </a:r>
            <a:r>
              <a:rPr lang="en-US" sz="2400" dirty="0"/>
              <a:t>)</a:t>
            </a:r>
          </a:p>
          <a:p>
            <a:endParaRPr lang="en-US" sz="2400" u="sng" dirty="0"/>
          </a:p>
          <a:p>
            <a:r>
              <a:rPr lang="en-US" sz="2400" u="sng" dirty="0"/>
              <a:t>Email</a:t>
            </a:r>
            <a:r>
              <a:rPr lang="en-US" sz="2400" dirty="0"/>
              <a:t>: kmc51@pitt.edu</a:t>
            </a:r>
            <a:endParaRPr lang="en-US" sz="2400" u="sng" dirty="0"/>
          </a:p>
          <a:p>
            <a:endParaRPr lang="en-US" sz="2400" u="sng" dirty="0"/>
          </a:p>
          <a:p>
            <a:r>
              <a:rPr lang="en-US" sz="2400" u="sng" dirty="0"/>
              <a:t>Office</a:t>
            </a:r>
            <a:r>
              <a:rPr lang="en-US" sz="2400" dirty="0"/>
              <a:t>: 6150 </a:t>
            </a:r>
            <a:r>
              <a:rPr lang="en-US" sz="2400" dirty="0" err="1"/>
              <a:t>Sennott</a:t>
            </a:r>
            <a:r>
              <a:rPr lang="en-US" sz="2400" dirty="0"/>
              <a:t> Square</a:t>
            </a:r>
          </a:p>
          <a:p>
            <a:endParaRPr lang="en-US" sz="2400" dirty="0"/>
          </a:p>
          <a:p>
            <a:r>
              <a:rPr lang="en-US" sz="2400" u="sng" dirty="0"/>
              <a:t>Office hours</a:t>
            </a:r>
            <a:r>
              <a:rPr lang="en-US" sz="2400" dirty="0"/>
              <a:t>: M 1:00-3:00 PM; </a:t>
            </a:r>
            <a:r>
              <a:rPr lang="pl-PL" sz="2400" dirty="0"/>
              <a:t>F</a:t>
            </a:r>
            <a:r>
              <a:rPr lang="en-US" sz="2400" dirty="0"/>
              <a:t> 3:00-4:00 PM</a:t>
            </a:r>
          </a:p>
        </p:txBody>
      </p:sp>
    </p:spTree>
    <p:extLst>
      <p:ext uri="{BB962C8B-B14F-4D97-AF65-F5344CB8AC3E}">
        <p14:creationId xmlns:p14="http://schemas.microsoft.com/office/powerpoint/2010/main" val="3067878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954107"/>
          </a:xfrm>
          <a:prstGeom prst="rect">
            <a:avLst/>
          </a:prstGeom>
        </p:spPr>
        <p:txBody>
          <a:bodyPr rtlCol="0">
            <a:spAutoFit/>
          </a:bodyPr>
          <a:lstStyle/>
          <a:p>
            <a:r>
              <a:rPr lang="en-US" sz="2800" u="sng" dirty="0">
                <a:solidFill>
                  <a:srgbClr val="002060"/>
                </a:solidFill>
              </a:rPr>
              <a:t>Recitation format (following from the Labs/Recitation section of the syllabus)</a:t>
            </a:r>
            <a:r>
              <a:rPr lang="en-US" sz="2800" dirty="0">
                <a:solidFill>
                  <a:srgbClr val="002060"/>
                </a:solidFill>
              </a:rPr>
              <a:t>:</a:t>
            </a:r>
          </a:p>
        </p:txBody>
      </p:sp>
      <p:sp>
        <p:nvSpPr>
          <p:cNvPr id="6" name="TextBox 5"/>
          <p:cNvSpPr txBox="1"/>
          <p:nvPr/>
        </p:nvSpPr>
        <p:spPr>
          <a:xfrm>
            <a:off x="0" y="982663"/>
            <a:ext cx="8798312" cy="5632311"/>
          </a:xfrm>
          <a:prstGeom prst="rect">
            <a:avLst/>
          </a:prstGeom>
        </p:spPr>
        <p:txBody>
          <a:bodyPr wrap="square" rtlCol="0">
            <a:spAutoFit/>
          </a:bodyPr>
          <a:lstStyle/>
          <a:p>
            <a:pPr marL="342900" indent="-342900">
              <a:buFont typeface="Arial" panose="020B0604020202020204" pitchFamily="34" charset="0"/>
              <a:buChar char="•"/>
            </a:pPr>
            <a:r>
              <a:rPr lang="en-US" sz="2400" dirty="0"/>
              <a:t>A sign in sheet will be passed around at the beginning of lab.  Be sure to sign in!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If you do not attend the recitation corresponding to a lab, 50% will be deducted from that lab.</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u="sng" dirty="0"/>
              <a:t>Submit all labs, via </a:t>
            </a:r>
            <a:r>
              <a:rPr lang="en-US" sz="2400" u="sng" dirty="0" err="1"/>
              <a:t>Courseweb</a:t>
            </a:r>
            <a:r>
              <a:rPr lang="en-US" sz="2400" u="sng" dirty="0"/>
              <a:t>, by the deadline</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Labs can also be “checked off” in class.  If the lab was completed accurately, this information will be passed on to the grader.  However, the lab </a:t>
            </a:r>
            <a:r>
              <a:rPr lang="en-US" sz="2400" u="sng" dirty="0"/>
              <a:t>should still be submitted through </a:t>
            </a:r>
            <a:r>
              <a:rPr lang="en-US" sz="2400" u="sng" dirty="0" err="1"/>
              <a:t>Courseweb</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 brief presentation on the lab will be given at the start of class.  The rest of the time will be available for individual questions.</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376087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Where to access recitation slides (optional):</a:t>
            </a:r>
          </a:p>
        </p:txBody>
      </p:sp>
      <p:sp>
        <p:nvSpPr>
          <p:cNvPr id="6" name="TextBox 5"/>
          <p:cNvSpPr txBox="1"/>
          <p:nvPr/>
        </p:nvSpPr>
        <p:spPr>
          <a:xfrm>
            <a:off x="435315" y="709246"/>
            <a:ext cx="8201594" cy="2677656"/>
          </a:xfrm>
          <a:prstGeom prst="rect">
            <a:avLst/>
          </a:prstGeom>
        </p:spPr>
        <p:txBody>
          <a:bodyPr wrap="square" rtlCol="0">
            <a:spAutoFit/>
          </a:bodyPr>
          <a:lstStyle/>
          <a:p>
            <a:r>
              <a:rPr lang="en-US" sz="2400" u="sng" dirty="0" err="1"/>
              <a:t>Github</a:t>
            </a:r>
            <a:r>
              <a:rPr lang="en-US" sz="2400" u="sng" dirty="0"/>
              <a:t> repository</a:t>
            </a:r>
            <a:r>
              <a:rPr lang="en-US" sz="2400" dirty="0"/>
              <a:t>:</a:t>
            </a:r>
          </a:p>
          <a:p>
            <a:r>
              <a:rPr lang="en-US" sz="2400" dirty="0">
                <a:hlinkClick r:id="rId2"/>
              </a:rPr>
              <a:t>https://github.com/kc13/CS447TK</a:t>
            </a:r>
            <a:endParaRPr lang="en-US" sz="2400" dirty="0"/>
          </a:p>
          <a:p>
            <a:endParaRPr lang="en-US" sz="2400" dirty="0"/>
          </a:p>
          <a:p>
            <a:pPr marL="342900" indent="-342900">
              <a:buFont typeface="Wingdings" panose="05000000000000000000" pitchFamily="2" charset="2"/>
              <a:buChar char="à"/>
            </a:pPr>
            <a:r>
              <a:rPr lang="en-US" sz="2400" dirty="0">
                <a:sym typeface="Wingdings" panose="05000000000000000000" pitchFamily="2" charset="2"/>
              </a:rPr>
              <a:t>This repository will include recitation slides, and possibly other helpful material.   Use of this information is optional.  The lab instructions provide all the information that is essential for completing the lab.</a:t>
            </a:r>
          </a:p>
        </p:txBody>
      </p:sp>
    </p:spTree>
    <p:extLst>
      <p:ext uri="{BB962C8B-B14F-4D97-AF65-F5344CB8AC3E}">
        <p14:creationId xmlns:p14="http://schemas.microsoft.com/office/powerpoint/2010/main" val="1881884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highlights</a:t>
            </a:r>
          </a:p>
        </p:txBody>
      </p:sp>
      <p:sp>
        <p:nvSpPr>
          <p:cNvPr id="4" name="TextBox 3">
            <a:extLst>
              <a:ext uri="{FF2B5EF4-FFF2-40B4-BE49-F238E27FC236}">
                <a16:creationId xmlns:a16="http://schemas.microsoft.com/office/drawing/2014/main" id="{8882E7DC-FE30-4AE7-B38A-A32475F8D4D8}"/>
              </a:ext>
            </a:extLst>
          </p:cNvPr>
          <p:cNvSpPr txBox="1"/>
          <p:nvPr/>
        </p:nvSpPr>
        <p:spPr>
          <a:xfrm>
            <a:off x="435315" y="709246"/>
            <a:ext cx="7698752" cy="4154984"/>
          </a:xfrm>
          <a:prstGeom prst="rect">
            <a:avLst/>
          </a:prstGeom>
        </p:spPr>
        <p:txBody>
          <a:bodyPr wrap="square" rtlCol="0">
            <a:spAutoFit/>
          </a:bodyPr>
          <a:lstStyle/>
          <a:p>
            <a:r>
              <a:rPr lang="en-US" sz="2400" u="sng" dirty="0"/>
              <a:t>Handout organization</a:t>
            </a:r>
            <a:r>
              <a:rPr lang="en-US" sz="2400" dirty="0"/>
              <a:t>:</a:t>
            </a:r>
          </a:p>
          <a:p>
            <a:endParaRPr lang="en-US" sz="2400" dirty="0"/>
          </a:p>
          <a:p>
            <a:pPr marL="342900" indent="-342900">
              <a:buFont typeface="Arial" panose="020B0604020202020204" pitchFamily="34" charset="0"/>
              <a:buChar char="•"/>
            </a:pPr>
            <a:r>
              <a:rPr lang="en-US" sz="2400" dirty="0"/>
              <a:t>Pages 1-4: Lots of helpful background information and examples</a:t>
            </a:r>
          </a:p>
          <a:p>
            <a:pPr marL="800100" lvl="1" indent="-342900">
              <a:buFont typeface="Arial" panose="020B0604020202020204" pitchFamily="34" charset="0"/>
              <a:buChar char="•"/>
            </a:pPr>
            <a:r>
              <a:rPr lang="en-US" sz="2200" dirty="0"/>
              <a:t>Three major themes: </a:t>
            </a:r>
            <a:r>
              <a:rPr lang="en-US" sz="2200" dirty="0" err="1"/>
              <a:t>syscalls</a:t>
            </a:r>
            <a:r>
              <a:rPr lang="en-US" sz="2200" dirty="0"/>
              <a:t>, jumps/branches, and comparisons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Pages 4-5: Description of the Lab assignment</a:t>
            </a:r>
          </a:p>
          <a:p>
            <a:pPr marL="800100" lvl="1" indent="-342900">
              <a:buFont typeface="Arial" panose="020B0604020202020204" pitchFamily="34" charset="0"/>
              <a:buChar char="•"/>
            </a:pPr>
            <a:r>
              <a:rPr lang="en-US" sz="2200" dirty="0"/>
              <a:t>The “Higher/Lower Game”</a:t>
            </a:r>
          </a:p>
          <a:p>
            <a:pPr marL="342900" indent="-342900">
              <a:buFont typeface="Arial" panose="020B0604020202020204" pitchFamily="34" charset="0"/>
              <a:buChar char="•"/>
            </a:pPr>
            <a:endParaRPr lang="en-US" sz="2400" dirty="0"/>
          </a:p>
          <a:p>
            <a:endParaRPr lang="en-US" sz="2400" dirty="0"/>
          </a:p>
        </p:txBody>
      </p:sp>
    </p:spTree>
    <p:extLst>
      <p:ext uri="{BB962C8B-B14F-4D97-AF65-F5344CB8AC3E}">
        <p14:creationId xmlns:p14="http://schemas.microsoft.com/office/powerpoint/2010/main" val="458783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a:t>
            </a:r>
            <a:r>
              <a:rPr lang="en-US" sz="2800" dirty="0" err="1">
                <a:solidFill>
                  <a:srgbClr val="002060"/>
                </a:solidFill>
              </a:rPr>
              <a:t>Syscalls</a:t>
            </a:r>
            <a:endParaRPr lang="en-US" sz="2800" dirty="0">
              <a:solidFill>
                <a:srgbClr val="002060"/>
              </a:solidFill>
            </a:endParaRPr>
          </a:p>
        </p:txBody>
      </p:sp>
      <p:pic>
        <p:nvPicPr>
          <p:cNvPr id="12" name="Picture 11">
            <a:extLst>
              <a:ext uri="{FF2B5EF4-FFF2-40B4-BE49-F238E27FC236}">
                <a16:creationId xmlns:a16="http://schemas.microsoft.com/office/drawing/2014/main" id="{8DA246F1-8DAB-4CE4-965C-B10E03CC0543}"/>
              </a:ext>
            </a:extLst>
          </p:cNvPr>
          <p:cNvPicPr>
            <a:picLocks noChangeAspect="1"/>
          </p:cNvPicPr>
          <p:nvPr/>
        </p:nvPicPr>
        <p:blipFill>
          <a:blip r:embed="rId2"/>
          <a:stretch>
            <a:fillRect/>
          </a:stretch>
        </p:blipFill>
        <p:spPr>
          <a:xfrm>
            <a:off x="106996" y="795454"/>
            <a:ext cx="8890723" cy="4289502"/>
          </a:xfrm>
          <a:prstGeom prst="rect">
            <a:avLst/>
          </a:prstGeom>
        </p:spPr>
      </p:pic>
    </p:spTree>
    <p:extLst>
      <p:ext uri="{BB962C8B-B14F-4D97-AF65-F5344CB8AC3E}">
        <p14:creationId xmlns:p14="http://schemas.microsoft.com/office/powerpoint/2010/main" val="311350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Jumps/Branches</a:t>
            </a:r>
          </a:p>
        </p:txBody>
      </p:sp>
      <p:sp>
        <p:nvSpPr>
          <p:cNvPr id="4" name="TextBox 3">
            <a:extLst>
              <a:ext uri="{FF2B5EF4-FFF2-40B4-BE49-F238E27FC236}">
                <a16:creationId xmlns:a16="http://schemas.microsoft.com/office/drawing/2014/main" id="{4197A70A-F7AC-41F8-AFF0-9B3450C3004D}"/>
              </a:ext>
            </a:extLst>
          </p:cNvPr>
          <p:cNvSpPr txBox="1"/>
          <p:nvPr/>
        </p:nvSpPr>
        <p:spPr>
          <a:xfrm>
            <a:off x="435315" y="709246"/>
            <a:ext cx="7698752" cy="3785652"/>
          </a:xfrm>
          <a:prstGeom prst="rect">
            <a:avLst/>
          </a:prstGeom>
        </p:spPr>
        <p:txBody>
          <a:bodyPr wrap="square" rtlCol="0">
            <a:spAutoFit/>
          </a:bodyPr>
          <a:lstStyle/>
          <a:p>
            <a:r>
              <a:rPr lang="en-US" sz="2400" u="sng" dirty="0"/>
              <a:t>Unconditional jumps</a:t>
            </a:r>
            <a:r>
              <a:rPr lang="en-US" sz="2400" dirty="0"/>
              <a:t>: See lab #1</a:t>
            </a:r>
          </a:p>
          <a:p>
            <a:pPr marL="342900" indent="-342900">
              <a:buFont typeface="Arial" panose="020B0604020202020204" pitchFamily="34" charset="0"/>
              <a:buChar char="•"/>
            </a:pPr>
            <a:r>
              <a:rPr lang="en-US" sz="2400" dirty="0">
                <a:latin typeface="Consolas" panose="020B0609020204030204" pitchFamily="49" charset="0"/>
                <a:cs typeface="Consolas" panose="020B0609020204030204" pitchFamily="49" charset="0"/>
              </a:rPr>
              <a:t>j &lt;label&gt;</a:t>
            </a:r>
          </a:p>
          <a:p>
            <a:pPr marL="342900" indent="-342900">
              <a:buFont typeface="Arial" panose="020B0604020202020204" pitchFamily="34" charset="0"/>
              <a:buChar char="•"/>
            </a:pPr>
            <a:endParaRPr lang="en-US" sz="2400" dirty="0"/>
          </a:p>
          <a:p>
            <a:r>
              <a:rPr lang="en-US" sz="2400" u="sng" dirty="0"/>
              <a:t>Conditional branches</a:t>
            </a:r>
            <a:r>
              <a:rPr lang="en-US" sz="2400" dirty="0"/>
              <a:t>: See lecture slides for more info</a:t>
            </a:r>
          </a:p>
          <a:p>
            <a:pPr indent="-342900">
              <a:buFont typeface="Arial" panose="020B0604020202020204" pitchFamily="34" charset="0"/>
              <a:buChar char="•"/>
            </a:pPr>
            <a:r>
              <a:rPr lang="en-US" sz="2400" u="sng" dirty="0"/>
              <a:t>Example</a:t>
            </a:r>
            <a:r>
              <a:rPr lang="en-US" sz="2400" dirty="0"/>
              <a:t>: </a:t>
            </a:r>
          </a:p>
          <a:p>
            <a:pPr lvl="1"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bne</a:t>
            </a:r>
            <a:r>
              <a:rPr lang="en-US" sz="2400" dirty="0">
                <a:latin typeface="Consolas" panose="020B0609020204030204" pitchFamily="49" charset="0"/>
                <a:cs typeface="Consolas" panose="020B0609020204030204" pitchFamily="49" charset="0"/>
              </a:rPr>
              <a:t> $s0, $zero, </a:t>
            </a:r>
            <a:r>
              <a:rPr lang="en-US" sz="2400" dirty="0" err="1">
                <a:latin typeface="Consolas" panose="020B0609020204030204" pitchFamily="49" charset="0"/>
                <a:cs typeface="Consolas" panose="020B0609020204030204" pitchFamily="49" charset="0"/>
              </a:rPr>
              <a:t>someLabel</a:t>
            </a:r>
            <a:endParaRPr lang="en-US" sz="2400" dirty="0">
              <a:latin typeface="Consolas" panose="020B0609020204030204" pitchFamily="49" charset="0"/>
              <a:cs typeface="Consolas" panose="020B0609020204030204" pitchFamily="49" charset="0"/>
            </a:endParaRPr>
          </a:p>
          <a:p>
            <a:pPr lvl="2"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bne</a:t>
            </a:r>
            <a:r>
              <a:rPr lang="en-US" sz="2400" dirty="0">
                <a:latin typeface="Consolas" panose="020B0609020204030204" pitchFamily="49" charset="0"/>
                <a:cs typeface="Consolas" panose="020B0609020204030204" pitchFamily="49" charset="0"/>
              </a:rPr>
              <a:t> </a:t>
            </a:r>
            <a:r>
              <a:rPr lang="en-US" sz="2400" dirty="0"/>
              <a:t>= branch if not equal</a:t>
            </a:r>
          </a:p>
          <a:p>
            <a:pPr lvl="2" indent="-342900">
              <a:buFont typeface="Arial" panose="020B0604020202020204" pitchFamily="34" charset="0"/>
              <a:buChar char="•"/>
            </a:pPr>
            <a:r>
              <a:rPr lang="en-US" sz="2400" dirty="0"/>
              <a:t>Branch (jump) to </a:t>
            </a:r>
            <a:r>
              <a:rPr lang="en-US" sz="2400" dirty="0" err="1"/>
              <a:t>someLabel</a:t>
            </a:r>
            <a:r>
              <a:rPr lang="en-US" sz="2400" dirty="0"/>
              <a:t> if $s0 ≠ 0</a:t>
            </a:r>
          </a:p>
          <a:p>
            <a:pPr lvl="1"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beq</a:t>
            </a:r>
            <a:r>
              <a:rPr lang="en-US" sz="2400" dirty="0">
                <a:latin typeface="Consolas" panose="020B0609020204030204" pitchFamily="49" charset="0"/>
                <a:cs typeface="Consolas" panose="020B0609020204030204" pitchFamily="49" charset="0"/>
              </a:rPr>
              <a:t> </a:t>
            </a:r>
            <a:r>
              <a:rPr lang="en-US" sz="2400" dirty="0"/>
              <a:t>= branch if equal</a:t>
            </a:r>
          </a:p>
          <a:p>
            <a:endParaRPr lang="en-US" sz="2400" dirty="0"/>
          </a:p>
        </p:txBody>
      </p:sp>
    </p:spTree>
    <p:extLst>
      <p:ext uri="{BB962C8B-B14F-4D97-AF65-F5344CB8AC3E}">
        <p14:creationId xmlns:p14="http://schemas.microsoft.com/office/powerpoint/2010/main" val="252571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Comparisons, and their use with branches</a:t>
            </a:r>
          </a:p>
        </p:txBody>
      </p:sp>
      <p:sp>
        <p:nvSpPr>
          <p:cNvPr id="4" name="TextBox 3">
            <a:extLst>
              <a:ext uri="{FF2B5EF4-FFF2-40B4-BE49-F238E27FC236}">
                <a16:creationId xmlns:a16="http://schemas.microsoft.com/office/drawing/2014/main" id="{4197A70A-F7AC-41F8-AFF0-9B3450C3004D}"/>
              </a:ext>
            </a:extLst>
          </p:cNvPr>
          <p:cNvSpPr txBox="1"/>
          <p:nvPr/>
        </p:nvSpPr>
        <p:spPr>
          <a:xfrm>
            <a:off x="435315" y="709246"/>
            <a:ext cx="7698752" cy="1938992"/>
          </a:xfrm>
          <a:prstGeom prst="rect">
            <a:avLst/>
          </a:prstGeom>
        </p:spPr>
        <p:txBody>
          <a:bodyPr wrap="square" rtlCol="0">
            <a:spAutoFit/>
          </a:bodyPr>
          <a:lstStyle/>
          <a:p>
            <a:r>
              <a:rPr lang="en-US" sz="2400" u="sng" dirty="0"/>
              <a:t>Set less than</a:t>
            </a:r>
            <a:r>
              <a:rPr lang="en-US" sz="2400" dirty="0"/>
              <a:t>: See lecture slides for more info</a:t>
            </a:r>
          </a:p>
          <a:p>
            <a:pPr indent="-342900">
              <a:buFont typeface="Arial" panose="020B0604020202020204" pitchFamily="34" charset="0"/>
              <a:buChar char="•"/>
            </a:pPr>
            <a:r>
              <a:rPr lang="en-US" sz="2400" u="sng" dirty="0"/>
              <a:t>Example</a:t>
            </a:r>
            <a:r>
              <a:rPr lang="en-US" sz="2400" dirty="0"/>
              <a:t>: </a:t>
            </a:r>
          </a:p>
          <a:p>
            <a:pPr lvl="1"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slt</a:t>
            </a:r>
            <a:r>
              <a:rPr lang="en-US" sz="2400" dirty="0">
                <a:latin typeface="Consolas" panose="020B0609020204030204" pitchFamily="49" charset="0"/>
                <a:cs typeface="Consolas" panose="020B0609020204030204" pitchFamily="49" charset="0"/>
              </a:rPr>
              <a:t> $t2, $t1, $t0</a:t>
            </a:r>
          </a:p>
          <a:p>
            <a:pPr lvl="2" indent="-342900">
              <a:buFont typeface="Arial" panose="020B0604020202020204" pitchFamily="34" charset="0"/>
              <a:buChar char="•"/>
            </a:pPr>
            <a:r>
              <a:rPr lang="en-US" sz="2400" dirty="0"/>
              <a:t>If $t1 &lt; $t0, set $t2 to 1</a:t>
            </a:r>
          </a:p>
          <a:p>
            <a:pPr lvl="2" indent="-342900">
              <a:buFont typeface="Arial" panose="020B0604020202020204" pitchFamily="34" charset="0"/>
              <a:buChar char="•"/>
            </a:pPr>
            <a:r>
              <a:rPr lang="en-US" sz="2400" dirty="0"/>
              <a:t>Otherwise, set $t2 to 0</a:t>
            </a:r>
          </a:p>
        </p:txBody>
      </p:sp>
      <p:sp>
        <p:nvSpPr>
          <p:cNvPr id="7" name="TextBox 6">
            <a:extLst>
              <a:ext uri="{FF2B5EF4-FFF2-40B4-BE49-F238E27FC236}">
                <a16:creationId xmlns:a16="http://schemas.microsoft.com/office/drawing/2014/main" id="{9A2F9AA0-A140-4D60-9CB8-3D59E713D4AB}"/>
              </a:ext>
            </a:extLst>
          </p:cNvPr>
          <p:cNvSpPr txBox="1"/>
          <p:nvPr/>
        </p:nvSpPr>
        <p:spPr>
          <a:xfrm>
            <a:off x="435314" y="2834264"/>
            <a:ext cx="7698752" cy="1938992"/>
          </a:xfrm>
          <a:prstGeom prst="rect">
            <a:avLst/>
          </a:prstGeom>
        </p:spPr>
        <p:txBody>
          <a:bodyPr wrap="square" rtlCol="0">
            <a:spAutoFit/>
          </a:bodyPr>
          <a:lstStyle/>
          <a:p>
            <a:r>
              <a:rPr lang="en-US" sz="2400" u="sng" dirty="0"/>
              <a:t>To inform a branching decision</a:t>
            </a:r>
            <a:r>
              <a:rPr lang="en-US" sz="2400" dirty="0"/>
              <a:t>:</a:t>
            </a:r>
          </a:p>
          <a:p>
            <a:pPr indent="-342900">
              <a:buFont typeface="Arial" panose="020B0604020202020204" pitchFamily="34" charset="0"/>
              <a:buChar char="•"/>
            </a:pPr>
            <a:r>
              <a:rPr lang="en-US" sz="2400" u="sng" dirty="0"/>
              <a:t>Example</a:t>
            </a:r>
            <a:r>
              <a:rPr lang="en-US" sz="2400" dirty="0"/>
              <a:t>: </a:t>
            </a:r>
          </a:p>
          <a:p>
            <a:pPr lvl="1"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slt</a:t>
            </a:r>
            <a:r>
              <a:rPr lang="en-US" sz="2400" dirty="0">
                <a:latin typeface="Consolas" panose="020B0609020204030204" pitchFamily="49" charset="0"/>
                <a:cs typeface="Consolas" panose="020B0609020204030204" pitchFamily="49" charset="0"/>
              </a:rPr>
              <a:t> $t2, $t1, $t0</a:t>
            </a:r>
          </a:p>
          <a:p>
            <a:pPr lvl="1"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beq</a:t>
            </a:r>
            <a:r>
              <a:rPr lang="en-US" sz="2400" dirty="0">
                <a:latin typeface="Consolas" panose="020B0609020204030204" pitchFamily="49" charset="0"/>
                <a:cs typeface="Consolas" panose="020B0609020204030204" pitchFamily="49" charset="0"/>
              </a:rPr>
              <a:t> $t2, $zero, </a:t>
            </a:r>
            <a:r>
              <a:rPr lang="en-US" sz="2400" dirty="0" err="1">
                <a:latin typeface="Consolas" panose="020B0609020204030204" pitchFamily="49" charset="0"/>
                <a:cs typeface="Consolas" panose="020B0609020204030204" pitchFamily="49" charset="0"/>
              </a:rPr>
              <a:t>someLabel</a:t>
            </a:r>
            <a:endParaRPr lang="en-US" sz="2400" dirty="0">
              <a:latin typeface="Consolas" panose="020B0609020204030204" pitchFamily="49" charset="0"/>
              <a:cs typeface="Consolas" panose="020B0609020204030204" pitchFamily="49" charset="0"/>
            </a:endParaRPr>
          </a:p>
          <a:p>
            <a:pPr lvl="2" indent="-342900">
              <a:buFont typeface="Arial" panose="020B0604020202020204" pitchFamily="34" charset="0"/>
              <a:buChar char="•"/>
            </a:pPr>
            <a:r>
              <a:rPr lang="en-US" sz="2400" dirty="0"/>
              <a:t>Will branch to “</a:t>
            </a:r>
            <a:r>
              <a:rPr lang="en-US" sz="2400" dirty="0" err="1"/>
              <a:t>someLabel</a:t>
            </a:r>
            <a:r>
              <a:rPr lang="en-US" sz="2400" dirty="0"/>
              <a:t>” when $t1 ≥ $t0</a:t>
            </a:r>
          </a:p>
        </p:txBody>
      </p:sp>
    </p:spTree>
    <p:extLst>
      <p:ext uri="{BB962C8B-B14F-4D97-AF65-F5344CB8AC3E}">
        <p14:creationId xmlns:p14="http://schemas.microsoft.com/office/powerpoint/2010/main" val="407526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Higher/Lower Game</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a:blip r:embed="rId2"/>
          <a:stretch>
            <a:fillRect/>
          </a:stretch>
        </p:blipFill>
        <p:spPr>
          <a:xfrm>
            <a:off x="182880" y="626325"/>
            <a:ext cx="4389120" cy="4810860"/>
          </a:xfrm>
          <a:prstGeom prst="rect">
            <a:avLst/>
          </a:prstGeom>
        </p:spPr>
      </p:pic>
      <p:sp>
        <p:nvSpPr>
          <p:cNvPr id="3" name="TextBox 2">
            <a:extLst>
              <a:ext uri="{FF2B5EF4-FFF2-40B4-BE49-F238E27FC236}">
                <a16:creationId xmlns:a16="http://schemas.microsoft.com/office/drawing/2014/main" id="{2EDC4110-F466-4599-AB47-C421A4291748}"/>
              </a:ext>
            </a:extLst>
          </p:cNvPr>
          <p:cNvSpPr txBox="1"/>
          <p:nvPr/>
        </p:nvSpPr>
        <p:spPr>
          <a:xfrm>
            <a:off x="4939991" y="261610"/>
            <a:ext cx="3735659" cy="5940088"/>
          </a:xfrm>
          <a:prstGeom prst="rect">
            <a:avLst/>
          </a:prstGeom>
          <a:noFill/>
        </p:spPr>
        <p:txBody>
          <a:bodyPr wrap="square" rtlCol="0">
            <a:spAutoFit/>
          </a:bodyPr>
          <a:lstStyle/>
          <a:p>
            <a:r>
              <a:rPr lang="en-US" sz="2400" dirty="0"/>
              <a:t>General requirements: </a:t>
            </a:r>
          </a:p>
          <a:p>
            <a:endParaRPr lang="en-US" sz="2400" dirty="0"/>
          </a:p>
          <a:p>
            <a:pPr marL="457200" indent="-457200">
              <a:buFont typeface="+mj-lt"/>
              <a:buAutoNum type="arabicPeriod"/>
            </a:pPr>
            <a:r>
              <a:rPr lang="en-US" sz="2200" dirty="0"/>
              <a:t>Generate a random number between 0-9 (inclusive)</a:t>
            </a:r>
          </a:p>
          <a:p>
            <a:pPr marL="457200" indent="-457200">
              <a:buFont typeface="+mj-lt"/>
              <a:buAutoNum type="arabicPeriod"/>
            </a:pPr>
            <a:endParaRPr lang="en-US" sz="2200" dirty="0"/>
          </a:p>
          <a:p>
            <a:pPr marL="457200" indent="-457200">
              <a:buFont typeface="+mj-lt"/>
              <a:buAutoNum type="arabicPeriod"/>
            </a:pPr>
            <a:r>
              <a:rPr lang="en-US" sz="2200" dirty="0"/>
              <a:t>Give the user up to three opportunities to guess the correct number, using the messages provided in the example runs. </a:t>
            </a:r>
          </a:p>
          <a:p>
            <a:pPr marL="457200" indent="-457200">
              <a:buFont typeface="+mj-lt"/>
              <a:buAutoNum type="arabicPeriod"/>
            </a:pPr>
            <a:endParaRPr lang="en-US" sz="2200" dirty="0"/>
          </a:p>
          <a:p>
            <a:pPr marL="457200" indent="-457200">
              <a:buFont typeface="+mj-lt"/>
              <a:buAutoNum type="arabicPeriod"/>
            </a:pPr>
            <a:r>
              <a:rPr lang="en-US" sz="2200" dirty="0"/>
              <a:t>Terminate the program when the number is correctly guessed, or after three guesses.</a:t>
            </a:r>
            <a:endParaRPr lang="en-US" sz="2400" dirty="0"/>
          </a:p>
          <a:p>
            <a:pPr marL="457200" indent="-457200">
              <a:buFont typeface="+mj-lt"/>
              <a:buAutoNum type="arabicPeriod"/>
            </a:pPr>
            <a:endParaRPr lang="en-US" sz="2400" dirty="0"/>
          </a:p>
        </p:txBody>
      </p:sp>
    </p:spTree>
    <p:extLst>
      <p:ext uri="{BB962C8B-B14F-4D97-AF65-F5344CB8AC3E}">
        <p14:creationId xmlns:p14="http://schemas.microsoft.com/office/powerpoint/2010/main" val="24012625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2168</TotalTime>
  <Words>1094</Words>
  <Application>Microsoft Office PowerPoint</Application>
  <PresentationFormat>On-screen Show (4:3)</PresentationFormat>
  <Paragraphs>119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Consolas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160</cp:revision>
  <dcterms:created xsi:type="dcterms:W3CDTF">2016-10-06T23:04:54Z</dcterms:created>
  <dcterms:modified xsi:type="dcterms:W3CDTF">2018-01-22T19:01:43Z</dcterms:modified>
</cp:coreProperties>
</file>