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9CA8-57AD-4311-86D6-B748B28599A5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2deSO_opzs8072a_TsQ0dlrgA2SoTYkrL9jSMgF8rl5dYIw/viewfor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</a:t>
            </a:r>
            <a:r>
              <a:rPr lang="en-US" sz="2800" dirty="0" smtClean="0">
                <a:solidFill>
                  <a:srgbClr val="002060"/>
                </a:solidFill>
              </a:rPr>
              <a:t>9/16/16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983" y="1745471"/>
            <a:ext cx="7085175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Info regarding submission, survey</a:t>
            </a:r>
          </a:p>
          <a:p>
            <a:pPr marL="457200" indent="-457200">
              <a:buAutoNum type="arabicPeriod"/>
            </a:pPr>
            <a:r>
              <a:rPr lang="en-US" sz="2400" dirty="0"/>
              <a:t>Lab #2 overview</a:t>
            </a:r>
          </a:p>
          <a:p>
            <a:pPr marL="457200" indent="-457200">
              <a:buAutoNum type="arabicPeriod"/>
            </a:pPr>
            <a:r>
              <a:rPr lang="en-US" sz="2400" dirty="0"/>
              <a:t>Sign-in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also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7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87083" y="621893"/>
            <a:ext cx="8644271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For this and future recitations, the labs should be submitted online, via </a:t>
            </a:r>
            <a:r>
              <a:rPr lang="en-US" sz="2400" dirty="0" err="1"/>
              <a:t>Courseweb</a:t>
            </a:r>
            <a:r>
              <a:rPr lang="en-US" sz="2400" dirty="0"/>
              <a:t>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Remember that attendance is still important.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Submission must occur no later than </a:t>
            </a:r>
            <a:r>
              <a:rPr lang="en-US" sz="2200" b="1" dirty="0"/>
              <a:t>11:59 pm</a:t>
            </a:r>
            <a:r>
              <a:rPr lang="en-US" sz="2200" dirty="0"/>
              <a:t> on the </a:t>
            </a:r>
            <a:r>
              <a:rPr lang="en-US" sz="2200" b="1" dirty="0"/>
              <a:t>same day</a:t>
            </a:r>
            <a:r>
              <a:rPr lang="en-US" sz="2200" dirty="0"/>
              <a:t> on which recitation is held.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If you finish during recitation, please notify the TA.</a:t>
            </a:r>
            <a:endParaRPr lang="en-US" sz="2400" dirty="0"/>
          </a:p>
          <a:p>
            <a:pPr lvl="1"/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Survey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7083" y="621893"/>
            <a:ext cx="8644271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A survey has been made available through Google Forms: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hlinkClick r:id="rId2"/>
              </a:rPr>
              <a:t>https://docs.google.com/forms/d/e/1FAIpQLSf2deSO_opzs8072a_TsQ0dlrgA2SoTYkrL9jSMgF8rl5dYIw/viewform 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both optional and anonymous.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Single, open-form question to share ideas on the kinds of lab exercises you’d like to see in this recitation.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will be up for the next week.</a:t>
            </a:r>
          </a:p>
        </p:txBody>
      </p:sp>
    </p:spTree>
    <p:extLst>
      <p:ext uri="{BB962C8B-B14F-4D97-AF65-F5344CB8AC3E}">
        <p14:creationId xmlns:p14="http://schemas.microsoft.com/office/powerpoint/2010/main" val="362115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934" y="558097"/>
            <a:ext cx="9335386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u="sng" dirty="0"/>
              <a:t>Part #1</a:t>
            </a:r>
            <a:r>
              <a:rPr lang="en-US" sz="2400" dirty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Recreate the hello_world.asm file from last week.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</a:t>
            </a:r>
            <a:r>
              <a:rPr lang="en-US" sz="2400" b="1" dirty="0"/>
              <a:t>Hello, world! </a:t>
            </a:r>
            <a:r>
              <a:rPr lang="en-US" sz="2400" dirty="0"/>
              <a:t>to </a:t>
            </a:r>
            <a:r>
              <a:rPr lang="en-US" sz="2400" b="1" dirty="0"/>
              <a:t>Hello: World.\n</a:t>
            </a:r>
            <a:r>
              <a:rPr lang="en-US" sz="2400" dirty="0"/>
              <a:t> </a:t>
            </a:r>
            <a:r>
              <a:rPr lang="en-US" sz="2400" u="sng" dirty="0"/>
              <a:t>without</a:t>
            </a:r>
            <a:r>
              <a:rPr lang="en-US" sz="2400" dirty="0"/>
              <a:t> changing anything in the .data segment.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will involve use of the </a:t>
            </a:r>
            <a:r>
              <a:rPr lang="en-US" sz="2400" b="1" dirty="0"/>
              <a:t>store byte</a:t>
            </a:r>
            <a:r>
              <a:rPr lang="en-US" sz="2400" dirty="0"/>
              <a:t> command (example):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Store the least significant byte </a:t>
            </a:r>
            <a:r>
              <a:rPr lang="en-US" sz="2400" dirty="0">
                <a:solidFill>
                  <a:srgbClr val="00B050"/>
                </a:solidFill>
              </a:rPr>
              <a:t>from $t0 </a:t>
            </a:r>
            <a:r>
              <a:rPr lang="en-US" sz="2400" dirty="0">
                <a:solidFill>
                  <a:srgbClr val="C00000"/>
                </a:solidFill>
              </a:rPr>
              <a:t>into the memory location 4 bytes away from </a:t>
            </a:r>
            <a:r>
              <a:rPr lang="en-US" sz="2400" dirty="0">
                <a:solidFill>
                  <a:srgbClr val="FFC000"/>
                </a:solidFill>
              </a:rPr>
              <a:t>the address stored in $t1.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9424" y="3455296"/>
            <a:ext cx="7130902" cy="5890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934" y="558097"/>
            <a:ext cx="933538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u="sng" dirty="0"/>
              <a:t>Part #2</a:t>
            </a:r>
            <a:r>
              <a:rPr lang="en-US" sz="2400" dirty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and modify the MIPS equivalent of a </a:t>
            </a:r>
            <a:r>
              <a:rPr lang="en-US" sz="2400" i="1" dirty="0"/>
              <a:t>for</a:t>
            </a:r>
            <a:r>
              <a:rPr lang="en-US" sz="2400" dirty="0"/>
              <a:t> loop.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will involve the use of branching instructions,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comparison instructions,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and labels.</a:t>
            </a:r>
          </a:p>
        </p:txBody>
      </p:sp>
    </p:spTree>
    <p:extLst>
      <p:ext uri="{BB962C8B-B14F-4D97-AF65-F5344CB8AC3E}">
        <p14:creationId xmlns:p14="http://schemas.microsoft.com/office/powerpoint/2010/main" val="36987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934" y="558097"/>
            <a:ext cx="9335386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Labels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 simple name for a location in your program, followed by a colon.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example, </a:t>
            </a:r>
            <a:r>
              <a:rPr lang="en-US" sz="2400" b="1" dirty="0" err="1"/>
              <a:t>topOfLoop</a:t>
            </a:r>
            <a:r>
              <a:rPr lang="en-US" sz="2400" b="1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are typically used in programs in which you don’t want MARS to simply execute the instructions in the order in which they appear in the source code.</a:t>
            </a:r>
          </a:p>
        </p:txBody>
      </p:sp>
    </p:spTree>
    <p:extLst>
      <p:ext uri="{BB962C8B-B14F-4D97-AF65-F5344CB8AC3E}">
        <p14:creationId xmlns:p14="http://schemas.microsoft.com/office/powerpoint/2010/main" val="347158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934" y="558097"/>
            <a:ext cx="9335386" cy="5890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Branching instructions: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243" y="1147169"/>
            <a:ext cx="713090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labelName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91386" y="2078553"/>
            <a:ext cx="9335386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Branch to </a:t>
            </a:r>
            <a:r>
              <a:rPr lang="en-US" sz="2400" dirty="0">
                <a:solidFill>
                  <a:srgbClr val="C00000"/>
                </a:solidFill>
              </a:rPr>
              <a:t>the instruction that immediately follows </a:t>
            </a:r>
            <a:r>
              <a:rPr lang="en-US" sz="2400" dirty="0" err="1">
                <a:solidFill>
                  <a:srgbClr val="C00000"/>
                </a:solidFill>
              </a:rPr>
              <a:t>labelName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when the value stored in $t0 </a:t>
            </a:r>
            <a:r>
              <a:rPr lang="en-US" sz="2400" dirty="0">
                <a:solidFill>
                  <a:srgbClr val="002060"/>
                </a:solidFill>
              </a:rPr>
              <a:t>is equal to </a:t>
            </a:r>
            <a:r>
              <a:rPr lang="en-US" sz="2400" dirty="0">
                <a:solidFill>
                  <a:srgbClr val="FFC000"/>
                </a:solidFill>
              </a:rPr>
              <a:t>the value stored in $t1.</a:t>
            </a:r>
            <a:endParaRPr lang="en-US" sz="2400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40241" y="3421799"/>
            <a:ext cx="9335386" cy="5890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Use </a:t>
            </a:r>
            <a:r>
              <a:rPr lang="en-US" sz="2400" b="1" dirty="0" err="1"/>
              <a:t>bne</a:t>
            </a:r>
            <a:r>
              <a:rPr lang="en-US" sz="2400" b="1" dirty="0"/>
              <a:t> </a:t>
            </a:r>
            <a:r>
              <a:rPr lang="en-US" sz="2400" dirty="0"/>
              <a:t>if you want to branch when $t0 != $t1.</a:t>
            </a:r>
          </a:p>
        </p:txBody>
      </p:sp>
    </p:spTree>
    <p:extLst>
      <p:ext uri="{BB962C8B-B14F-4D97-AF65-F5344CB8AC3E}">
        <p14:creationId xmlns:p14="http://schemas.microsoft.com/office/powerpoint/2010/main" val="75685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934" y="558097"/>
            <a:ext cx="93353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Comparison instructions: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243" y="1147169"/>
            <a:ext cx="713090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91386" y="2078553"/>
            <a:ext cx="933538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Set the value of </a:t>
            </a:r>
            <a:r>
              <a:rPr lang="en-US" sz="2400" dirty="0">
                <a:solidFill>
                  <a:srgbClr val="00B050"/>
                </a:solidFill>
              </a:rPr>
              <a:t>register $t0 to 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when the value stored in $t1 </a:t>
            </a:r>
            <a:r>
              <a:rPr lang="en-US" sz="2400" dirty="0">
                <a:solidFill>
                  <a:srgbClr val="C00000"/>
                </a:solidFill>
              </a:rPr>
              <a:t>is less than the value of $t2.  </a:t>
            </a:r>
            <a:r>
              <a:rPr lang="en-US" sz="2400" dirty="0">
                <a:solidFill>
                  <a:srgbClr val="002060"/>
                </a:solidFill>
              </a:rPr>
              <a:t>Otherwise, set </a:t>
            </a:r>
            <a:r>
              <a:rPr lang="en-US" sz="2400" dirty="0">
                <a:solidFill>
                  <a:srgbClr val="00B050"/>
                </a:solidFill>
              </a:rPr>
              <a:t>the value of $t0 to 0.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40241" y="3421799"/>
            <a:ext cx="933538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Use </a:t>
            </a:r>
            <a:r>
              <a:rPr lang="en-US" sz="2400" b="1" dirty="0" err="1"/>
              <a:t>slti</a:t>
            </a:r>
            <a:r>
              <a:rPr lang="en-US" sz="2400" b="1" dirty="0"/>
              <a:t> </a:t>
            </a:r>
            <a:r>
              <a:rPr lang="en-US" sz="2400" dirty="0"/>
              <a:t>if you want to replace the second source register ($t2 in the example) with an immediate value.</a:t>
            </a:r>
          </a:p>
        </p:txBody>
      </p:sp>
    </p:spTree>
    <p:extLst>
      <p:ext uri="{BB962C8B-B14F-4D97-AF65-F5344CB8AC3E}">
        <p14:creationId xmlns:p14="http://schemas.microsoft.com/office/powerpoint/2010/main" val="25573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429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14</cp:revision>
  <dcterms:created xsi:type="dcterms:W3CDTF">2016-09-09T02:38:01Z</dcterms:created>
  <dcterms:modified xsi:type="dcterms:W3CDTF">2016-09-16T12:51:09Z</dcterms:modified>
</cp:coreProperties>
</file>