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596" y="102"/>
      </p:cViewPr>
      <p:guideLst>
        <p:guide orient="horz" pos="7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10/7/16 (Lab #5, Week 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 Objective: Write a recursive function in MIPS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61510" y="708394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u="sng" dirty="0">
                <a:sym typeface="Wingdings" panose="05000000000000000000" pitchFamily="2" charset="2"/>
              </a:rPr>
              <a:t>Context</a:t>
            </a:r>
            <a:r>
              <a:rPr lang="en-US" sz="2800" dirty="0">
                <a:sym typeface="Wingdings" panose="05000000000000000000" pitchFamily="2" charset="2"/>
              </a:rPr>
              <a:t>: Fibonacci sequence 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116" y="130869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849" y="1820372"/>
            <a:ext cx="776176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0070C0"/>
                </a:solidFill>
              </a:rPr>
              <a:t>Above: </a:t>
            </a:r>
            <a:r>
              <a:rPr lang="en-US" sz="2000" i="1" dirty="0">
                <a:solidFill>
                  <a:srgbClr val="0070C0"/>
                </a:solidFill>
              </a:rPr>
              <a:t>F</a:t>
            </a:r>
            <a:r>
              <a:rPr lang="en-US" sz="2000" dirty="0">
                <a:solidFill>
                  <a:srgbClr val="0070C0"/>
                </a:solidFill>
              </a:rPr>
              <a:t>(n) for </a:t>
            </a:r>
            <a:r>
              <a:rPr lang="en-US" sz="2000" dirty="0" err="1">
                <a:solidFill>
                  <a:srgbClr val="0070C0"/>
                </a:solidFill>
              </a:rPr>
              <a:t>for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= 0,1,2…10</a:t>
            </a:r>
          </a:p>
        </p:txBody>
      </p:sp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Fibonacci sequence is defined by a recursive formula.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2654" y="73885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u="sng" dirty="0">
                <a:sym typeface="Wingdings" panose="05000000000000000000" pitchFamily="2" charset="2"/>
              </a:rPr>
              <a:t>Context</a:t>
            </a:r>
            <a:r>
              <a:rPr lang="en-US" sz="2800" dirty="0">
                <a:sym typeface="Wingdings" panose="05000000000000000000" pitchFamily="2" charset="2"/>
              </a:rPr>
              <a:t>: Fibonacci sequence 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116" y="1308691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4665" y="1810644"/>
            <a:ext cx="1158949" cy="1132314"/>
            <a:chOff x="414665" y="1810644"/>
            <a:chExt cx="1158949" cy="113231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329068" y="1810644"/>
              <a:ext cx="0" cy="548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4665" y="2296627"/>
              <a:ext cx="115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(0) = 0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593" y="1810641"/>
            <a:ext cx="1158949" cy="1688065"/>
            <a:chOff x="414665" y="1810644"/>
            <a:chExt cx="1158949" cy="80366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1329068" y="1810644"/>
              <a:ext cx="1" cy="495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4665" y="2306599"/>
              <a:ext cx="1158949" cy="30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Base case: </a:t>
              </a:r>
            </a:p>
            <a:p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(1) = 1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8541" y="1764707"/>
            <a:ext cx="4266270" cy="764502"/>
            <a:chOff x="1908541" y="1764707"/>
            <a:chExt cx="4266270" cy="764502"/>
          </a:xfrm>
        </p:grpSpPr>
        <p:sp>
          <p:nvSpPr>
            <p:cNvPr id="22" name="Left Bracket 21"/>
            <p:cNvSpPr/>
            <p:nvPr/>
          </p:nvSpPr>
          <p:spPr>
            <a:xfrm rot="16200000">
              <a:off x="4025971" y="-292693"/>
              <a:ext cx="91440" cy="42062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8541" y="1882878"/>
              <a:ext cx="4207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Recurrence relation for </a:t>
              </a:r>
              <a:r>
                <a:rPr lang="en-US" i="1" dirty="0">
                  <a:solidFill>
                    <a:srgbClr val="0070C0"/>
                  </a:solidFill>
                </a:rPr>
                <a:t>n </a:t>
              </a:r>
              <a:r>
                <a:rPr lang="en-US" dirty="0">
                  <a:solidFill>
                    <a:srgbClr val="0070C0"/>
                  </a:solidFill>
                </a:rPr>
                <a:t>≥ 2 </a:t>
              </a:r>
            </a:p>
            <a:p>
              <a:pPr algn="ctr"/>
              <a:r>
                <a:rPr lang="en-US" i="1" dirty="0">
                  <a:solidFill>
                    <a:srgbClr val="0070C0"/>
                  </a:solidFill>
                </a:rPr>
                <a:t>F(n)</a:t>
              </a:r>
              <a:r>
                <a:rPr lang="en-US" dirty="0">
                  <a:solidFill>
                    <a:srgbClr val="0070C0"/>
                  </a:solidFill>
                </a:rPr>
                <a:t> =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n-1</a:t>
              </a:r>
              <a:r>
                <a:rPr lang="en-US" dirty="0">
                  <a:solidFill>
                    <a:srgbClr val="0070C0"/>
                  </a:solidFill>
                </a:rPr>
                <a:t>) + </a:t>
              </a:r>
              <a:r>
                <a:rPr lang="en-US" i="1" dirty="0">
                  <a:solidFill>
                    <a:srgbClr val="0070C0"/>
                  </a:solidFill>
                </a:rPr>
                <a:t>F</a:t>
              </a: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i="1" dirty="0">
                  <a:solidFill>
                    <a:srgbClr val="0070C0"/>
                  </a:solidFill>
                </a:rPr>
                <a:t>n</a:t>
              </a:r>
              <a:r>
                <a:rPr lang="en-US" dirty="0">
                  <a:solidFill>
                    <a:srgbClr val="0070C0"/>
                  </a:solidFill>
                </a:rPr>
                <a:t>-2)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Simple pseudocode for a recursive Fibonacci function</a:t>
            </a:r>
            <a:r>
              <a:rPr lang="en-US" sz="2800" baseline="30000" dirty="0">
                <a:solidFill>
                  <a:srgbClr val="002060"/>
                </a:solidFill>
              </a:rPr>
              <a:t>1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79" y="6308653"/>
            <a:ext cx="9027042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1. Credit: MIT </a:t>
            </a:r>
            <a:r>
              <a:rPr lang="en-US" sz="2200" dirty="0" err="1">
                <a:solidFill>
                  <a:srgbClr val="002060"/>
                </a:solidFill>
              </a:rPr>
              <a:t>OpenCourseWare</a:t>
            </a:r>
            <a:r>
              <a:rPr lang="en-US" sz="2200" dirty="0">
                <a:solidFill>
                  <a:srgbClr val="002060"/>
                </a:solidFill>
              </a:rPr>
              <a:t>, Introduction to Algorithms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079" y="1151747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fib(n):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 0: return 0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 n ≤ 2: return 1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 return fib(n-1) + fib(n-2) </a:t>
            </a:r>
            <a:endParaRPr lang="en-US" sz="2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31088" y="523220"/>
            <a:ext cx="776176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0, 1, 1, 2, 3, 5, 8, 13, 21, 34, 55….</a:t>
            </a:r>
          </a:p>
        </p:txBody>
      </p:sp>
    </p:spTree>
    <p:extLst>
      <p:ext uri="{BB962C8B-B14F-4D97-AF65-F5344CB8AC3E}">
        <p14:creationId xmlns:p14="http://schemas.microsoft.com/office/powerpoint/2010/main" val="70139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Goal: Create an interactive MIPS program that uses a recursive Fibonacci function.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915" y="1034787"/>
            <a:ext cx="4572000" cy="17768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fib(n):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 0: return 0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 if n ≤ 2: return 1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 return fib(n-1) + fib(n-2)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4805915" y="1024154"/>
            <a:ext cx="40829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6">
                    <a:lumMod val="50000"/>
                  </a:schemeClr>
                </a:solidFill>
              </a:rPr>
              <a:t>Reminders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jal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to jump to a function and store the return address in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ra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jr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$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when you are ready to return to the calling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Remember to use the stack: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u="sng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to push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: adjust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$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downward, deposit register 	contents with store 	instructions.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u="sng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to pop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: adjust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$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upward, 	restore register values with load 	instructions.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5196"/>
          <a:stretch/>
        </p:blipFill>
        <p:spPr>
          <a:xfrm>
            <a:off x="180750" y="3012940"/>
            <a:ext cx="4667694" cy="1002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53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reminders: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Regardless of when you finish, you must submit your work via </a:t>
            </a:r>
            <a:r>
              <a:rPr lang="en-US" sz="2800" dirty="0" err="1"/>
              <a:t>Courseweb</a:t>
            </a:r>
            <a:r>
              <a:rPr lang="en-US" sz="2800" dirty="0"/>
              <a:t> by 11:59 pm tonight.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337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7</cp:revision>
  <dcterms:created xsi:type="dcterms:W3CDTF">2016-10-06T23:04:54Z</dcterms:created>
  <dcterms:modified xsi:type="dcterms:W3CDTF">2016-10-07T02:25:17Z</dcterms:modified>
</cp:coreProperties>
</file>