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9/30/16 (Lab #4, Week 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400" dirty="0"/>
              <a:t>General explanation of today’s lab (midterm review).</a:t>
            </a:r>
          </a:p>
          <a:p>
            <a:pPr marL="457200" indent="-457200">
              <a:buAutoNum type="arabicPeriod"/>
            </a:pPr>
            <a:r>
              <a:rPr lang="en-US" sz="2400" dirty="0"/>
              <a:t>Pass around handout, sign-in sheet</a:t>
            </a:r>
          </a:p>
          <a:p>
            <a:pPr marL="457200" indent="-457200">
              <a:buAutoNum type="arabicPeriod"/>
            </a:pPr>
            <a:r>
              <a:rPr lang="en-US" sz="2400" dirty="0"/>
              <a:t>Quick review of some specific concepts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802649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7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Procedure for today: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87083" y="621893"/>
            <a:ext cx="8644271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/>
              <a:t>The main objective today is to review specific aspects of the course material in advance of the midterm.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There is a lab assignment:</a:t>
            </a:r>
            <a:endParaRPr lang="en-US" sz="2200" dirty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It will be distributed as hardcopy, since there are exercises to be done by hand.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Be sure to put your name on the handout and turn it in, either when you get done (if you finish before recitation ends), or when recitation ends.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Any reasonable attempt at some/all of the problems will be sufficient to receive full credit for today’s lab.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There is no need to submit anything on </a:t>
            </a:r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Courseweb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this week.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endParaRPr lang="en-US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484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Quick review of specific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873" y="523220"/>
            <a:ext cx="76129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200" dirty="0"/>
              <a:t>Binary </a:t>
            </a:r>
            <a:r>
              <a:rPr lang="en-US" sz="2200" dirty="0">
                <a:sym typeface="Wingdings" panose="05000000000000000000" pitchFamily="2" charset="2"/>
              </a:rPr>
              <a:t></a:t>
            </a:r>
            <a:r>
              <a:rPr lang="en-US" sz="2200" dirty="0"/>
              <a:t> hexadecimal</a:t>
            </a:r>
          </a:p>
          <a:p>
            <a:pPr marL="342900" indent="-342900">
              <a:buAutoNum type="arabicParenBoth"/>
            </a:pPr>
            <a:r>
              <a:rPr lang="en-US" sz="2200" dirty="0"/>
              <a:t>AND operations, and their use to extract </a:t>
            </a:r>
            <a:r>
              <a:rPr lang="en-US" sz="2200" dirty="0" err="1"/>
              <a:t>bitfields</a:t>
            </a:r>
            <a:endParaRPr lang="en-US" sz="2200" dirty="0"/>
          </a:p>
          <a:p>
            <a:pPr marL="342900" indent="-342900">
              <a:buAutoNum type="arabicParenBoth"/>
            </a:pPr>
            <a:r>
              <a:rPr lang="en-US" sz="2200" dirty="0"/>
              <a:t>Using branching to replicate an if statement with &amp;&amp; or || in the condition</a:t>
            </a:r>
          </a:p>
        </p:txBody>
      </p:sp>
    </p:spTree>
    <p:extLst>
      <p:ext uri="{BB962C8B-B14F-4D97-AF65-F5344CB8AC3E}">
        <p14:creationId xmlns:p14="http://schemas.microsoft.com/office/powerpoint/2010/main" val="140480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Conversion between hexadecimal and binary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2960" y="829339"/>
            <a:ext cx="366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0xabcd1234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2960" y="829339"/>
            <a:ext cx="366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0xabcd1234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8665" y="1977655"/>
            <a:ext cx="68367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One method (see example on board)</a:t>
            </a:r>
            <a:r>
              <a:rPr lang="en-US" sz="2000" dirty="0"/>
              <a:t>:</a:t>
            </a:r>
          </a:p>
          <a:p>
            <a:r>
              <a:rPr lang="en-US" sz="2000" dirty="0"/>
              <a:t>For each digit from most significant to least:</a:t>
            </a:r>
          </a:p>
          <a:p>
            <a:r>
              <a:rPr lang="en-US" sz="2000" dirty="0"/>
              <a:t>	- write down its corresponding decimal representation</a:t>
            </a:r>
          </a:p>
          <a:p>
            <a:r>
              <a:rPr lang="en-US" sz="2000" dirty="0"/>
              <a:t>For each decimal representation: </a:t>
            </a:r>
          </a:p>
          <a:p>
            <a:r>
              <a:rPr lang="en-US" sz="2000" dirty="0"/>
              <a:t>	- convert to binary (expect 4 bits per original hex digit)</a:t>
            </a:r>
          </a:p>
          <a:p>
            <a:endParaRPr lang="en-US" sz="2000" dirty="0"/>
          </a:p>
          <a:p>
            <a:r>
              <a:rPr lang="en-US" sz="2000" u="sng" dirty="0"/>
              <a:t>If you start with binary</a:t>
            </a:r>
            <a:r>
              <a:rPr lang="en-US" sz="2000" dirty="0"/>
              <a:t>: </a:t>
            </a:r>
          </a:p>
          <a:p>
            <a:r>
              <a:rPr lang="en-US" sz="2000" dirty="0"/>
              <a:t>For each group of 4 bits:</a:t>
            </a:r>
          </a:p>
          <a:p>
            <a:r>
              <a:rPr lang="en-US" sz="2000" dirty="0"/>
              <a:t>	- write down its corresponding decimal representation</a:t>
            </a:r>
          </a:p>
          <a:p>
            <a:r>
              <a:rPr lang="en-US" sz="2000" dirty="0"/>
              <a:t>For each decimal representation: </a:t>
            </a:r>
          </a:p>
          <a:p>
            <a:r>
              <a:rPr lang="en-US" sz="2000" dirty="0"/>
              <a:t>	- convert to hex (expect 1 digit per 4 original bits)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800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Bitwise and (&amp;)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321" y="523220"/>
            <a:ext cx="7623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</a:t>
            </a:r>
            <a:r>
              <a:rPr lang="en-US" sz="2400" i="1" dirty="0"/>
              <a:t>x</a:t>
            </a:r>
            <a:r>
              <a:rPr lang="en-US" sz="2400" dirty="0"/>
              <a:t> = 20 and </a:t>
            </a:r>
            <a:r>
              <a:rPr lang="en-US" sz="2400" i="1" dirty="0"/>
              <a:t>y</a:t>
            </a:r>
            <a:r>
              <a:rPr lang="en-US" sz="2400" dirty="0"/>
              <a:t> = 15</a:t>
            </a:r>
          </a:p>
          <a:p>
            <a:r>
              <a:rPr lang="en-US" sz="2400" dirty="0"/>
              <a:t>What is </a:t>
            </a:r>
            <a:r>
              <a:rPr lang="en-US" sz="2400" i="1" dirty="0"/>
              <a:t>x</a:t>
            </a:r>
            <a:r>
              <a:rPr lang="en-US" sz="2400" dirty="0"/>
              <a:t> &amp; </a:t>
            </a:r>
            <a:r>
              <a:rPr lang="en-US" sz="2400" i="1" dirty="0"/>
              <a:t>y</a:t>
            </a:r>
            <a:r>
              <a:rPr lang="en-US" sz="24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665" y="1637413"/>
            <a:ext cx="74854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One method (see example on board)</a:t>
            </a:r>
            <a:r>
              <a:rPr lang="en-US" sz="2000" dirty="0"/>
              <a:t>:</a:t>
            </a:r>
          </a:p>
          <a:p>
            <a:r>
              <a:rPr lang="en-US" sz="2000" dirty="0"/>
              <a:t>For each decimal value: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convert to binary</a:t>
            </a:r>
          </a:p>
          <a:p>
            <a:r>
              <a:rPr lang="en-US" sz="2000" dirty="0"/>
              <a:t>Line up the two representations, with one above the other.</a:t>
            </a:r>
          </a:p>
          <a:p>
            <a:r>
              <a:rPr lang="en-US" sz="2000" dirty="0"/>
              <a:t>Perform the </a:t>
            </a:r>
            <a:r>
              <a:rPr lang="en-US" sz="2000" i="1" dirty="0"/>
              <a:t>and</a:t>
            </a:r>
            <a:r>
              <a:rPr lang="en-US" sz="2000" dirty="0"/>
              <a:t> test on each bit.</a:t>
            </a:r>
          </a:p>
          <a:p>
            <a:endParaRPr lang="en-US" sz="2000" dirty="0"/>
          </a:p>
          <a:p>
            <a:r>
              <a:rPr lang="en-US" sz="2000" dirty="0"/>
              <a:t>In binary, it can be helpful to think of bitwise </a:t>
            </a:r>
            <a:r>
              <a:rPr lang="en-US" sz="2000" i="1" dirty="0"/>
              <a:t>and</a:t>
            </a:r>
            <a:r>
              <a:rPr lang="en-US" sz="2000" dirty="0"/>
              <a:t> in many 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vector multiplication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one </a:t>
            </a:r>
            <a:r>
              <a:rPr lang="en-US" sz="2000" dirty="0" err="1"/>
              <a:t>bitstring</a:t>
            </a:r>
            <a:r>
              <a:rPr lang="en-US" sz="2000" dirty="0"/>
              <a:t> being applied as a “mask” of the other (see next slide)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5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Bitwise and (&amp;) as a mask for a </a:t>
            </a:r>
            <a:r>
              <a:rPr lang="en-US" sz="2800" dirty="0" err="1"/>
              <a:t>bitfield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30" y="975767"/>
            <a:ext cx="5486400" cy="438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712" y="523220"/>
            <a:ext cx="62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R-type instruction format, MIPS Green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712" y="1579387"/>
            <a:ext cx="62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R-type instruction format, another view: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1" y="1948717"/>
            <a:ext cx="8229600" cy="979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129" y="3189550"/>
            <a:ext cx="7744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get the </a:t>
            </a:r>
            <a:r>
              <a:rPr lang="en-US" b="1" dirty="0"/>
              <a:t>$</a:t>
            </a:r>
            <a:r>
              <a:rPr lang="en-US" b="1" dirty="0" err="1"/>
              <a:t>funct</a:t>
            </a:r>
            <a:r>
              <a:rPr lang="en-US" b="1" dirty="0"/>
              <a:t> </a:t>
            </a:r>
            <a:r>
              <a:rPr lang="en-US" dirty="0"/>
              <a:t>value in isolation, in register $t1?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the 32 bit value representing this instruction is in $t0.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b="1" dirty="0"/>
              <a:t>mask</a:t>
            </a:r>
            <a:r>
              <a:rPr lang="en-US" dirty="0"/>
              <a:t>, the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00111111</a:t>
            </a:r>
            <a:r>
              <a:rPr lang="en-US" dirty="0"/>
              <a:t> (with all leading digits set to 0) could be applied as a mask to </a:t>
            </a:r>
            <a:r>
              <a:rPr lang="en-US" b="1" dirty="0"/>
              <a:t>$t0.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129" y="4479632"/>
            <a:ext cx="774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can be accomplished with </a:t>
            </a:r>
            <a:r>
              <a:rPr lang="en-US" i="1" dirty="0" err="1">
                <a:solidFill>
                  <a:srgbClr val="002060"/>
                </a:solidFill>
              </a:rPr>
              <a:t>andi</a:t>
            </a:r>
            <a:r>
              <a:rPr lang="en-US" i="1" dirty="0">
                <a:solidFill>
                  <a:srgbClr val="002060"/>
                </a:solidFill>
              </a:rPr>
              <a:t>, $t1, $t0, 63</a:t>
            </a:r>
          </a:p>
          <a:p>
            <a:r>
              <a:rPr lang="en-US" i="1" dirty="0">
                <a:solidFill>
                  <a:srgbClr val="002060"/>
                </a:solidFill>
              </a:rPr>
              <a:t>                                </a:t>
            </a:r>
            <a:r>
              <a:rPr lang="en-US" dirty="0">
                <a:solidFill>
                  <a:srgbClr val="002060"/>
                </a:solidFill>
              </a:rPr>
              <a:t>equivalently: </a:t>
            </a:r>
            <a:r>
              <a:rPr lang="en-US" i="1" dirty="0" err="1">
                <a:solidFill>
                  <a:srgbClr val="002060"/>
                </a:solidFill>
              </a:rPr>
              <a:t>andi</a:t>
            </a:r>
            <a:r>
              <a:rPr lang="en-US" i="1" dirty="0">
                <a:solidFill>
                  <a:srgbClr val="002060"/>
                </a:solidFill>
              </a:rPr>
              <a:t>, $t1, $t0, 0x3f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2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Using branching to replicate an if statement with &amp;&amp; or || in the condition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07805"/>
            <a:ext cx="72196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if (t1 == 10 </a:t>
            </a:r>
            <a:r>
              <a:rPr lang="en-US" sz="2800" dirty="0">
                <a:solidFill>
                  <a:srgbClr val="002060"/>
                </a:solidFill>
              </a:rPr>
              <a:t>&amp;</a:t>
            </a:r>
            <a:r>
              <a:rPr lang="en-US" sz="2800" dirty="0" smtClean="0">
                <a:solidFill>
                  <a:srgbClr val="002060"/>
                </a:solidFill>
              </a:rPr>
              <a:t>&amp; </a:t>
            </a:r>
            <a:r>
              <a:rPr lang="en-US" sz="2800" dirty="0">
                <a:solidFill>
                  <a:srgbClr val="002060"/>
                </a:solidFill>
              </a:rPr>
              <a:t>t2 &gt; 20) {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err="1">
                <a:solidFill>
                  <a:srgbClr val="002060"/>
                </a:solidFill>
              </a:rPr>
              <a:t>System.out.println</a:t>
            </a:r>
            <a:r>
              <a:rPr lang="en-US" sz="2800" dirty="0">
                <a:solidFill>
                  <a:srgbClr val="002060"/>
                </a:solidFill>
              </a:rPr>
              <a:t>(“message 1”)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}</a:t>
            </a:r>
          </a:p>
          <a:p>
            <a:r>
              <a:rPr lang="en-US" sz="2800" dirty="0">
                <a:solidFill>
                  <a:srgbClr val="002060"/>
                </a:solidFill>
              </a:rPr>
              <a:t>else {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err="1">
                <a:solidFill>
                  <a:srgbClr val="002060"/>
                </a:solidFill>
              </a:rPr>
              <a:t>System.out.println</a:t>
            </a:r>
            <a:r>
              <a:rPr lang="en-US" sz="2800" dirty="0">
                <a:solidFill>
                  <a:srgbClr val="002060"/>
                </a:solidFill>
              </a:rPr>
              <a:t>(“message 2”)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}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Do more things…</a:t>
            </a:r>
          </a:p>
        </p:txBody>
      </p:sp>
    </p:spTree>
    <p:extLst>
      <p:ext uri="{BB962C8B-B14F-4D97-AF65-F5344CB8AC3E}">
        <p14:creationId xmlns:p14="http://schemas.microsoft.com/office/powerpoint/2010/main" val="129459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223" y="180754"/>
            <a:ext cx="44444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if (t1 == </a:t>
            </a:r>
            <a:r>
              <a:rPr lang="en-US" sz="2000">
                <a:solidFill>
                  <a:srgbClr val="002060"/>
                </a:solidFill>
              </a:rPr>
              <a:t>10 </a:t>
            </a:r>
            <a:r>
              <a:rPr lang="en-US" sz="2000" smtClean="0">
                <a:solidFill>
                  <a:srgbClr val="002060"/>
                </a:solidFill>
              </a:rPr>
              <a:t>&amp;&amp; </a:t>
            </a:r>
            <a:r>
              <a:rPr lang="en-US" sz="2000" dirty="0">
                <a:solidFill>
                  <a:srgbClr val="002060"/>
                </a:solidFill>
              </a:rPr>
              <a:t>t2 &gt; 20) 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(“message 1”)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else 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(“message 2”)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Do more things…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2874" y="435935"/>
            <a:ext cx="31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bne</a:t>
            </a:r>
            <a:r>
              <a:rPr lang="en-US" sz="2000" dirty="0">
                <a:solidFill>
                  <a:srgbClr val="C00000"/>
                </a:solidFill>
              </a:rPr>
              <a:t> $t1, 10, </a:t>
            </a:r>
            <a:r>
              <a:rPr lang="en-US" sz="2000" dirty="0" err="1">
                <a:solidFill>
                  <a:srgbClr val="C00000"/>
                </a:solidFill>
              </a:rPr>
              <a:t>elseBlock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2873" y="758839"/>
            <a:ext cx="31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blt</a:t>
            </a:r>
            <a:r>
              <a:rPr lang="en-US" sz="2000" dirty="0">
                <a:solidFill>
                  <a:srgbClr val="00B050"/>
                </a:solidFill>
              </a:rPr>
              <a:t> $t2, 21, </a:t>
            </a:r>
            <a:r>
              <a:rPr lang="en-US" sz="2000" dirty="0" err="1">
                <a:solidFill>
                  <a:srgbClr val="00B050"/>
                </a:solidFill>
              </a:rPr>
              <a:t>elseBlock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07931" y="1236938"/>
            <a:ext cx="3030282" cy="4073265"/>
            <a:chOff x="5007931" y="2321460"/>
            <a:chExt cx="3030282" cy="4073265"/>
          </a:xfrm>
        </p:grpSpPr>
        <p:sp>
          <p:nvSpPr>
            <p:cNvPr id="8" name="TextBox 7"/>
            <p:cNvSpPr txBox="1"/>
            <p:nvPr/>
          </p:nvSpPr>
          <p:spPr>
            <a:xfrm>
              <a:off x="5007931" y="3711262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7030A0"/>
                  </a:solidFill>
                </a:rPr>
                <a:t>elseBlock</a:t>
              </a:r>
              <a:r>
                <a:rPr lang="en-US" sz="2000" b="1" dirty="0">
                  <a:solidFill>
                    <a:srgbClr val="7030A0"/>
                  </a:solidFill>
                </a:rPr>
                <a:t>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 err="1">
                  <a:solidFill>
                    <a:srgbClr val="7030A0"/>
                  </a:solidFill>
                </a:rPr>
                <a:t>syscall</a:t>
              </a:r>
              <a:r>
                <a:rPr lang="en-US" sz="2000" dirty="0">
                  <a:solidFill>
                    <a:srgbClr val="7030A0"/>
                  </a:solidFill>
                </a:rPr>
                <a:t> for printing 	message 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7934" y="2321460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7030A0"/>
                  </a:solidFill>
                </a:rPr>
                <a:t>thenBlock</a:t>
              </a:r>
              <a:r>
                <a:rPr lang="en-US" sz="2000" b="1" dirty="0">
                  <a:solidFill>
                    <a:srgbClr val="7030A0"/>
                  </a:solidFill>
                </a:rPr>
                <a:t>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 err="1">
                  <a:solidFill>
                    <a:srgbClr val="7030A0"/>
                  </a:solidFill>
                </a:rPr>
                <a:t>syscall</a:t>
              </a:r>
              <a:r>
                <a:rPr lang="en-US" sz="2000" dirty="0">
                  <a:solidFill>
                    <a:srgbClr val="7030A0"/>
                  </a:solidFill>
                </a:rPr>
                <a:t> for printing 	message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7932" y="5379062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resume: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>
                  <a:solidFill>
                    <a:srgbClr val="7030A0"/>
                  </a:solidFill>
                </a:rPr>
                <a:t>instructions to do 	more things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71460" y="2252601"/>
            <a:ext cx="2009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j resume</a:t>
            </a:r>
          </a:p>
        </p:txBody>
      </p:sp>
    </p:spTree>
    <p:extLst>
      <p:ext uri="{BB962C8B-B14F-4D97-AF65-F5344CB8AC3E}">
        <p14:creationId xmlns:p14="http://schemas.microsoft.com/office/powerpoint/2010/main" val="126355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465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40</cp:revision>
  <dcterms:created xsi:type="dcterms:W3CDTF">2016-09-09T02:38:01Z</dcterms:created>
  <dcterms:modified xsi:type="dcterms:W3CDTF">2016-09-30T14:10:16Z</dcterms:modified>
</cp:coreProperties>
</file>