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3" r:id="rId3"/>
    <p:sldId id="258" r:id="rId4"/>
    <p:sldId id="264" r:id="rId5"/>
    <p:sldId id="265" r:id="rId6"/>
    <p:sldId id="266" r:id="rId7"/>
    <p:sldId id="267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36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632" y="96"/>
      </p:cViewPr>
      <p:guideLst>
        <p:guide orient="horz" pos="768"/>
        <p:guide pos="36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Recitation: 11/10/16 (Lab #10, Week 11)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Sign-in sheet</a:t>
            </a:r>
          </a:p>
          <a:p>
            <a:pPr marL="457200" indent="-457200">
              <a:buAutoNum type="arabicPeriod"/>
            </a:pPr>
            <a:r>
              <a:rPr lang="en-US" sz="2400" dirty="0"/>
              <a:t>Overview of lab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and the lab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379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Lab #10 Objective</a:t>
            </a:r>
            <a:r>
              <a:rPr lang="en-US" sz="2800" dirty="0">
                <a:solidFill>
                  <a:srgbClr val="002060"/>
                </a:solidFill>
              </a:rPr>
              <a:t>: Build a finite state machine in </a:t>
            </a:r>
            <a:r>
              <a:rPr lang="en-US" sz="2800" dirty="0" err="1">
                <a:solidFill>
                  <a:srgbClr val="002060"/>
                </a:solidFill>
              </a:rPr>
              <a:t>Logisim</a:t>
            </a:r>
            <a:r>
              <a:rPr lang="en-US" sz="28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2234" y="836341"/>
            <a:ext cx="85529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>
                <a:sym typeface="Wingdings" panose="05000000000000000000" pitchFamily="2" charset="2"/>
              </a:rPr>
              <a:t>Overview</a:t>
            </a:r>
            <a:r>
              <a:rPr lang="en-US" sz="2600" dirty="0">
                <a:sym typeface="Wingdings" panose="05000000000000000000" pitchFamily="2" charset="2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ym typeface="Wingdings" panose="05000000000000000000" pitchFamily="2" charset="2"/>
              </a:rPr>
              <a:t>Finite State Machines (FSMs) enable behavior that is sensitive to the circuit’s history.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ym typeface="Wingdings" panose="05000000000000000000" pitchFamily="2" charset="2"/>
              </a:rPr>
              <a:t>We will implement a worked FSM example from the textbook (Appendix B).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ym typeface="Wingdings" panose="05000000000000000000" pitchFamily="2" charset="2"/>
              </a:rPr>
              <a:t>This is a Moore machine (outputs depend on state only).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9880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Example FSM</a:t>
            </a:r>
            <a:r>
              <a:rPr lang="en-US" sz="2800" dirty="0">
                <a:solidFill>
                  <a:srgbClr val="002060"/>
                </a:solidFill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8961" y="1048215"/>
            <a:ext cx="6306588" cy="3970685"/>
            <a:chOff x="328961" y="1048215"/>
            <a:chExt cx="6306588" cy="3970685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84" r="8706"/>
            <a:stretch/>
          </p:blipFill>
          <p:spPr>
            <a:xfrm>
              <a:off x="2292149" y="2304275"/>
              <a:ext cx="4343400" cy="2714625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961" y="1048215"/>
              <a:ext cx="1524000" cy="15240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2042534" y="353518"/>
            <a:ext cx="7101466" cy="1605091"/>
            <a:chOff x="2042534" y="333217"/>
            <a:chExt cx="7101466" cy="1605091"/>
          </a:xfrm>
        </p:grpSpPr>
        <p:grpSp>
          <p:nvGrpSpPr>
            <p:cNvPr id="13" name="Group 12"/>
            <p:cNvGrpSpPr/>
            <p:nvPr/>
          </p:nvGrpSpPr>
          <p:grpSpPr>
            <a:xfrm>
              <a:off x="2042534" y="333217"/>
              <a:ext cx="5897134" cy="1047078"/>
              <a:chOff x="2042534" y="333217"/>
              <a:chExt cx="5897134" cy="1047078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H="1">
                <a:off x="2042534" y="936702"/>
                <a:ext cx="1068656" cy="44359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743200" y="333217"/>
                <a:ext cx="51964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Assume a controller that can switch between</a:t>
                </a:r>
              </a:p>
              <a:p>
                <a:r>
                  <a:rPr lang="en-US" dirty="0"/>
                  <a:t>two values of </a:t>
                </a:r>
                <a:r>
                  <a:rPr lang="en-US" b="1" dirty="0"/>
                  <a:t>state</a:t>
                </a:r>
                <a:r>
                  <a:rPr lang="en-US" dirty="0"/>
                  <a:t>:</a:t>
                </a:r>
                <a:r>
                  <a:rPr lang="en-US" b="1" dirty="0"/>
                  <a:t> 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292898" y="1025912"/>
              <a:ext cx="1851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51155" y="1048215"/>
              <a:ext cx="3901778" cy="890093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2743200" y="360849"/>
            <a:ext cx="5196468" cy="1778476"/>
            <a:chOff x="2743200" y="360849"/>
            <a:chExt cx="5196468" cy="1778476"/>
          </a:xfrm>
        </p:grpSpPr>
        <p:sp>
          <p:nvSpPr>
            <p:cNvPr id="26" name="TextBox 25"/>
            <p:cNvSpPr txBox="1"/>
            <p:nvPr/>
          </p:nvSpPr>
          <p:spPr>
            <a:xfrm>
              <a:off x="2743200" y="360849"/>
              <a:ext cx="519646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</a:t>
              </a:r>
              <a:r>
                <a:rPr lang="en-US" b="1" dirty="0"/>
                <a:t>state </a:t>
              </a:r>
              <a:r>
                <a:rPr lang="en-US" dirty="0"/>
                <a:t>value dictates the current </a:t>
              </a:r>
              <a:r>
                <a:rPr lang="en-US" b="1" dirty="0"/>
                <a:t>output</a:t>
              </a:r>
              <a:r>
                <a:rPr lang="en-US" dirty="0"/>
                <a:t>: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84766" y="957003"/>
              <a:ext cx="3957015" cy="1182322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682654" y="2737166"/>
            <a:ext cx="8363768" cy="3647078"/>
            <a:chOff x="682654" y="2737166"/>
            <a:chExt cx="8363768" cy="3647078"/>
          </a:xfrm>
        </p:grpSpPr>
        <p:grpSp>
          <p:nvGrpSpPr>
            <p:cNvPr id="43" name="Group 42"/>
            <p:cNvGrpSpPr/>
            <p:nvPr/>
          </p:nvGrpSpPr>
          <p:grpSpPr>
            <a:xfrm>
              <a:off x="682654" y="2737166"/>
              <a:ext cx="3922799" cy="3647078"/>
              <a:chOff x="682654" y="2737166"/>
              <a:chExt cx="3922799" cy="3647078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H="1" flipV="1">
                <a:off x="1260088" y="2862289"/>
                <a:ext cx="2297151" cy="193273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 flipV="1">
                <a:off x="1699277" y="2737166"/>
                <a:ext cx="1211191" cy="3930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682654" y="5460914"/>
                <a:ext cx="3922799" cy="9233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Sensors under the roads provide inputs regarding the presence / absence of cars. </a:t>
                </a: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70300" y="5488054"/>
              <a:ext cx="4176122" cy="896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168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State Transition Table</a:t>
            </a:r>
            <a:r>
              <a:rPr lang="en-US" sz="2800" dirty="0">
                <a:solidFill>
                  <a:srgbClr val="002060"/>
                </a:solidFill>
              </a:rPr>
              <a:t>: </a:t>
            </a:r>
          </a:p>
          <a:p>
            <a:endParaRPr lang="en-US" sz="2800" u="sng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539324"/>
            <a:ext cx="7680960" cy="28699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2234" y="646772"/>
            <a:ext cx="85529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>
                <a:sym typeface="Wingdings" panose="05000000000000000000" pitchFamily="2" charset="2"/>
              </a:rPr>
              <a:t>Basic idea</a:t>
            </a:r>
            <a:r>
              <a:rPr lang="en-US" sz="2600" dirty="0">
                <a:sym typeface="Wingdings" panose="05000000000000000000" pitchFamily="2" charset="2"/>
              </a:rPr>
              <a:t>: When a car shows up on either road, switch the light for that road to green, and the other light to red.</a:t>
            </a:r>
          </a:p>
        </p:txBody>
      </p:sp>
    </p:spTree>
    <p:extLst>
      <p:ext uri="{BB962C8B-B14F-4D97-AF65-F5344CB8AC3E}">
        <p14:creationId xmlns:p14="http://schemas.microsoft.com/office/powerpoint/2010/main" val="10169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State Transition as a Logical Expression</a:t>
            </a:r>
            <a:r>
              <a:rPr lang="en-US" sz="2800" dirty="0">
                <a:solidFill>
                  <a:srgbClr val="002060"/>
                </a:solidFill>
              </a:rPr>
              <a:t>: </a:t>
            </a:r>
          </a:p>
          <a:p>
            <a:endParaRPr lang="en-US" sz="2800" u="sng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28" y="502201"/>
            <a:ext cx="7406640" cy="716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9749" y="1251710"/>
            <a:ext cx="4386790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100" dirty="0"/>
              <a:t>Recreate using logic gates in </a:t>
            </a:r>
            <a:r>
              <a:rPr lang="en-US" sz="2100" dirty="0" err="1"/>
              <a:t>Logisim</a:t>
            </a:r>
            <a:r>
              <a:rPr lang="en-US" sz="21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3066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Logisim</a:t>
            </a:r>
            <a:r>
              <a:rPr lang="en-US" sz="2800" dirty="0">
                <a:solidFill>
                  <a:srgbClr val="002060"/>
                </a:solidFill>
              </a:rPr>
              <a:t> Demo </a:t>
            </a:r>
          </a:p>
          <a:p>
            <a:endParaRPr lang="en-US" sz="2800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20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Some things to keep in mind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0459" y="695979"/>
            <a:ext cx="8099502" cy="37856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“Door </a:t>
            </a:r>
            <a:r>
              <a:rPr lang="en-US" sz="2400" dirty="0" err="1"/>
              <a:t>FSM.circ</a:t>
            </a:r>
            <a:r>
              <a:rPr lang="en-US" sz="2400" dirty="0"/>
              <a:t>” file may be a helpful reference, but realize that there are also important differences between that FSM and the one we’re building here.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State</a:t>
            </a:r>
            <a:r>
              <a:rPr lang="en-US" sz="2400" dirty="0"/>
              <a:t> is a single variable.  It can take two values (0 = </a:t>
            </a:r>
            <a:r>
              <a:rPr lang="en-US" sz="2400" dirty="0" err="1"/>
              <a:t>NSgreen</a:t>
            </a:r>
            <a:r>
              <a:rPr lang="en-US" sz="2400" dirty="0"/>
              <a:t>, 1 = </a:t>
            </a:r>
            <a:r>
              <a:rPr lang="en-US" sz="2400" dirty="0" err="1"/>
              <a:t>Ewgreen</a:t>
            </a:r>
            <a:r>
              <a:rPr lang="en-US" sz="2400" dirty="0"/>
              <a:t>).  </a:t>
            </a:r>
            <a:r>
              <a:rPr lang="en-US" sz="2400" b="1" dirty="0"/>
              <a:t> </a:t>
            </a:r>
            <a:r>
              <a:rPr lang="en-US" sz="2400" dirty="0"/>
              <a:t>It is stored in a memory element.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Output </a:t>
            </a:r>
            <a:r>
              <a:rPr lang="en-US" sz="2400" dirty="0"/>
              <a:t>is not the same thing as </a:t>
            </a:r>
            <a:r>
              <a:rPr lang="en-US" sz="2400" b="1" dirty="0"/>
              <a:t>State</a:t>
            </a:r>
            <a:r>
              <a:rPr lang="en-US" sz="2400" dirty="0"/>
              <a:t>.  There are </a:t>
            </a:r>
            <a:r>
              <a:rPr lang="en-US" sz="2400" b="1" dirty="0"/>
              <a:t>two </a:t>
            </a:r>
            <a:r>
              <a:rPr lang="en-US" sz="2400" dirty="0"/>
              <a:t>output variables, corresponding to the settings of the </a:t>
            </a:r>
            <a:r>
              <a:rPr lang="en-US" sz="2400" dirty="0" err="1"/>
              <a:t>EWlite</a:t>
            </a:r>
            <a:r>
              <a:rPr lang="en-US" sz="2400" dirty="0"/>
              <a:t> (green/red) and the </a:t>
            </a:r>
            <a:r>
              <a:rPr lang="en-US" sz="2400" dirty="0" err="1"/>
              <a:t>NSlite</a:t>
            </a:r>
            <a:r>
              <a:rPr lang="en-US" sz="2400" dirty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5807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02704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submission: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61510" y="708394"/>
            <a:ext cx="8814394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If you get done during recitation, an in-class demo is helpful but not required. </a:t>
            </a:r>
          </a:p>
          <a:p>
            <a:pPr marL="971550" lvl="1" indent="-514350">
              <a:buFont typeface="+mj-lt"/>
              <a:buAutoNum type="arabicPeriod"/>
            </a:pP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Regardless of when you finish, you must submit your work via </a:t>
            </a:r>
            <a:r>
              <a:rPr lang="en-US" sz="2400" dirty="0" err="1"/>
              <a:t>Courseweb</a:t>
            </a:r>
            <a:r>
              <a:rPr lang="en-US" sz="2400" dirty="0"/>
              <a:t> by 11:59 pm on Thursday, 11/17.</a:t>
            </a:r>
          </a:p>
        </p:txBody>
      </p:sp>
    </p:spTree>
    <p:extLst>
      <p:ext uri="{BB962C8B-B14F-4D97-AF65-F5344CB8AC3E}">
        <p14:creationId xmlns:p14="http://schemas.microsoft.com/office/powerpoint/2010/main" val="119676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</TotalTime>
  <Words>308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57</cp:revision>
  <dcterms:created xsi:type="dcterms:W3CDTF">2016-10-06T23:04:54Z</dcterms:created>
  <dcterms:modified xsi:type="dcterms:W3CDTF">2016-11-11T07:21:52Z</dcterms:modified>
</cp:coreProperties>
</file>