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9/30/16 (Lab #4, Week 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General explanation of today’s lab (midterm review).</a:t>
            </a:r>
          </a:p>
          <a:p>
            <a:pPr marL="457200" indent="-457200">
              <a:buAutoNum type="arabicPeriod"/>
            </a:pPr>
            <a:r>
              <a:rPr lang="en-US" sz="2400" dirty="0"/>
              <a:t>Pass around handout, 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review of some specific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Procedure for today: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The main objective today is to review specific aspects of the course material in advance of the midterm.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lab assignment: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It will be distributed as hardcopy, since there are exercises to be done by hand.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Be sure to put your name on the handout and turn it in, either when you get done (if you finish before recitation ends), or when recitation ends.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Any reasonable attempt at some/all of the problems will be sufficient to receive full credit for today’s lab.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There is no need to submit anything on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this week.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Quick review of specific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873" y="523220"/>
            <a:ext cx="7612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/>
              <a:t>Binary </a:t>
            </a:r>
            <a:r>
              <a:rPr lang="en-US" sz="2200" dirty="0">
                <a:sym typeface="Wingdings" panose="05000000000000000000" pitchFamily="2" charset="2"/>
              </a:rPr>
              <a:t></a:t>
            </a:r>
            <a:r>
              <a:rPr lang="en-US" sz="2200" dirty="0"/>
              <a:t> hexadecimal</a:t>
            </a:r>
          </a:p>
          <a:p>
            <a:pPr marL="342900" indent="-342900">
              <a:buAutoNum type="arabicParenBoth"/>
            </a:pPr>
            <a:r>
              <a:rPr lang="en-US" sz="2200" dirty="0"/>
              <a:t>AND operations, and their use to extract </a:t>
            </a:r>
            <a:r>
              <a:rPr lang="en-US" sz="2200" dirty="0" err="1"/>
              <a:t>bitfields</a:t>
            </a:r>
            <a:endParaRPr lang="en-US" sz="2200" dirty="0"/>
          </a:p>
          <a:p>
            <a:pPr marL="342900" indent="-342900">
              <a:buAutoNum type="arabicParenBoth"/>
            </a:pPr>
            <a:r>
              <a:rPr lang="en-US" sz="2200" dirty="0"/>
              <a:t>Using branching to replicate an if statement with &amp;&amp; or || in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Conversion between hexadecimal and binary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65" y="1977655"/>
            <a:ext cx="6836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digit from most significant to least: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binary (expect 4 bits per original hex digit)</a:t>
            </a:r>
          </a:p>
          <a:p>
            <a:endParaRPr lang="en-US" sz="2000" dirty="0"/>
          </a:p>
          <a:p>
            <a:r>
              <a:rPr lang="en-US" sz="2000" u="sng" dirty="0"/>
              <a:t>If you start with binary</a:t>
            </a:r>
            <a:r>
              <a:rPr lang="en-US" sz="2000" dirty="0"/>
              <a:t>: </a:t>
            </a:r>
          </a:p>
          <a:p>
            <a:r>
              <a:rPr lang="en-US" sz="2000" dirty="0"/>
              <a:t>For each group of 4 bits: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hex (expect 1 digit per 4 original bits)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0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21" y="523220"/>
            <a:ext cx="76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= 20 and </a:t>
            </a:r>
            <a:r>
              <a:rPr lang="en-US" sz="2400" i="1" dirty="0"/>
              <a:t>y</a:t>
            </a:r>
            <a:r>
              <a:rPr lang="en-US" sz="2400" dirty="0"/>
              <a:t> = 15</a:t>
            </a:r>
          </a:p>
          <a:p>
            <a:r>
              <a:rPr lang="en-US" sz="2400" dirty="0"/>
              <a:t>What is </a:t>
            </a:r>
            <a:r>
              <a:rPr lang="en-US" sz="2400" i="1" dirty="0"/>
              <a:t>x</a:t>
            </a:r>
            <a:r>
              <a:rPr lang="en-US" sz="2400" dirty="0"/>
              <a:t> &amp; </a:t>
            </a:r>
            <a:r>
              <a:rPr lang="en-US" sz="2400" i="1" dirty="0"/>
              <a:t>y</a:t>
            </a:r>
            <a:r>
              <a:rPr lang="en-US" sz="24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65" y="1637413"/>
            <a:ext cx="7485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decimal value: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convert to binary</a:t>
            </a:r>
          </a:p>
          <a:p>
            <a:r>
              <a:rPr lang="en-US" sz="2000" dirty="0"/>
              <a:t>Line up the two representations, with one above the other.</a:t>
            </a:r>
          </a:p>
          <a:p>
            <a:r>
              <a:rPr lang="en-US" sz="2000" dirty="0"/>
              <a:t>Perform the </a:t>
            </a:r>
            <a:r>
              <a:rPr lang="en-US" sz="2000" i="1" dirty="0"/>
              <a:t>and</a:t>
            </a:r>
            <a:r>
              <a:rPr lang="en-US" sz="2000" dirty="0"/>
              <a:t> test on each bit.</a:t>
            </a:r>
          </a:p>
          <a:p>
            <a:endParaRPr lang="en-US" sz="2000" dirty="0"/>
          </a:p>
          <a:p>
            <a:r>
              <a:rPr lang="en-US" sz="2000" dirty="0"/>
              <a:t>In binary, it can be helpful to think of bitwise </a:t>
            </a:r>
            <a:r>
              <a:rPr lang="en-US" sz="2000" i="1" dirty="0"/>
              <a:t>and</a:t>
            </a:r>
            <a:r>
              <a:rPr lang="en-US" sz="2000" dirty="0"/>
              <a:t> in many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vector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one </a:t>
            </a:r>
            <a:r>
              <a:rPr lang="en-US" sz="2000" dirty="0" err="1"/>
              <a:t>bitstring</a:t>
            </a:r>
            <a:r>
              <a:rPr lang="en-US" sz="2000" dirty="0"/>
              <a:t> being applied as a “mask” of the other (see next slide)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 as a mask for a </a:t>
            </a:r>
            <a:r>
              <a:rPr lang="en-US" sz="2800" dirty="0" err="1"/>
              <a:t>bitfield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975767"/>
            <a:ext cx="5486400" cy="438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12" y="523220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MIPS Green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712" y="1579387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another view: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" y="1948717"/>
            <a:ext cx="8229600" cy="97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29" y="3189550"/>
            <a:ext cx="774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get the </a:t>
            </a:r>
            <a:r>
              <a:rPr lang="en-US" b="1" dirty="0"/>
              <a:t>$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value in isolation, in register $t1?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32 bit value representing this instruction is in $t0.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mask</a:t>
            </a:r>
            <a:r>
              <a:rPr lang="en-US" dirty="0"/>
              <a:t>, the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00111111</a:t>
            </a:r>
            <a:r>
              <a:rPr lang="en-US" dirty="0"/>
              <a:t> (with all leading digits set to 0) could be applied as a mask to </a:t>
            </a:r>
            <a:r>
              <a:rPr lang="en-US" b="1" dirty="0"/>
              <a:t>$t0.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129" y="4479632"/>
            <a:ext cx="7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can be accomplished with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63</a:t>
            </a:r>
          </a:p>
          <a:p>
            <a:r>
              <a:rPr lang="en-US" i="1" dirty="0">
                <a:solidFill>
                  <a:srgbClr val="002060"/>
                </a:solidFill>
              </a:rPr>
              <a:t>                                </a:t>
            </a:r>
            <a:r>
              <a:rPr lang="en-US" dirty="0">
                <a:solidFill>
                  <a:srgbClr val="002060"/>
                </a:solidFill>
              </a:rPr>
              <a:t>equivalently: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0x3f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Using branching to replicate an if statement with &amp;&amp; or || in the condition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07805"/>
            <a:ext cx="7219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if (t1 == 10 </a:t>
            </a:r>
            <a:r>
              <a:rPr lang="en-US" sz="2800" dirty="0" smtClean="0">
                <a:solidFill>
                  <a:srgbClr val="002060"/>
                </a:solidFill>
              </a:rPr>
              <a:t>&amp;&amp;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Do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12945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23" y="180754"/>
            <a:ext cx="4444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if (t1 == </a:t>
            </a:r>
            <a:r>
              <a:rPr lang="en-US" sz="2000">
                <a:solidFill>
                  <a:srgbClr val="002060"/>
                </a:solidFill>
              </a:rPr>
              <a:t>10 </a:t>
            </a:r>
            <a:r>
              <a:rPr lang="en-US" sz="2000" smtClean="0">
                <a:solidFill>
                  <a:srgbClr val="002060"/>
                </a:solidFill>
              </a:rPr>
              <a:t>&amp;&amp; </a:t>
            </a:r>
            <a:r>
              <a:rPr lang="en-US" sz="20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Do more things…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874" y="435935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bne</a:t>
            </a:r>
            <a:r>
              <a:rPr lang="en-US" sz="2000" dirty="0">
                <a:solidFill>
                  <a:srgbClr val="C00000"/>
                </a:solidFill>
              </a:rPr>
              <a:t> $t1, 10, </a:t>
            </a:r>
            <a:r>
              <a:rPr lang="en-US" sz="2000" dirty="0" err="1">
                <a:solidFill>
                  <a:srgbClr val="C00000"/>
                </a:solidFill>
              </a:rPr>
              <a:t>elseBlock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73" y="758839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blt</a:t>
            </a:r>
            <a:r>
              <a:rPr lang="en-US" sz="2000" dirty="0">
                <a:solidFill>
                  <a:srgbClr val="00B050"/>
                </a:solidFill>
              </a:rPr>
              <a:t> $t2, 21, </a:t>
            </a:r>
            <a:r>
              <a:rPr lang="en-US" sz="2000" dirty="0" err="1">
                <a:solidFill>
                  <a:srgbClr val="00B050"/>
                </a:solidFill>
              </a:rPr>
              <a:t>elseBlock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07931" y="1236938"/>
            <a:ext cx="3030282" cy="4073265"/>
            <a:chOff x="5007931" y="2321460"/>
            <a:chExt cx="3030282" cy="4073265"/>
          </a:xfrm>
        </p:grpSpPr>
        <p:sp>
          <p:nvSpPr>
            <p:cNvPr id="8" name="TextBox 7"/>
            <p:cNvSpPr txBox="1"/>
            <p:nvPr/>
          </p:nvSpPr>
          <p:spPr>
            <a:xfrm>
              <a:off x="5007931" y="37112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elseBlock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7934" y="2321460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thenBlock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7932" y="53790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resume: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>
                  <a:solidFill>
                    <a:srgbClr val="7030A0"/>
                  </a:solidFill>
                </a:rPr>
                <a:t>instructions to do 	more things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1460" y="2252601"/>
            <a:ext cx="200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j resume</a:t>
            </a:r>
          </a:p>
        </p:txBody>
      </p:sp>
    </p:spTree>
    <p:extLst>
      <p:ext uri="{BB962C8B-B14F-4D97-AF65-F5344CB8AC3E}">
        <p14:creationId xmlns:p14="http://schemas.microsoft.com/office/powerpoint/2010/main" val="12635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465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38</cp:revision>
  <dcterms:created xsi:type="dcterms:W3CDTF">2016-09-09T02:38:01Z</dcterms:created>
  <dcterms:modified xsi:type="dcterms:W3CDTF">2016-09-30T14:06:58Z</dcterms:modified>
</cp:coreProperties>
</file>