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108" d="100"/>
          <a:sy n="108" d="100"/>
        </p:scale>
        <p:origin x="228" y="120"/>
      </p:cViewPr>
      <p:guideLst>
        <p:guide orient="horz" pos="744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eeksforgeeks.org/memory-layout-of-c-progra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eeksforgeeks.org/memory-layout-of-c-progra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tmp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eeksforgeeks.org/memory-layout-of-c-progra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mp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eeksforgeeks.org/memory-layout-of-c-progra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</a:t>
            </a:r>
            <a:r>
              <a:rPr lang="en-US" sz="2800" dirty="0" smtClean="0">
                <a:solidFill>
                  <a:srgbClr val="002060"/>
                </a:solidFill>
              </a:rPr>
              <a:t>#4: </a:t>
            </a:r>
            <a:r>
              <a:rPr lang="en-US" sz="2800" dirty="0">
                <a:solidFill>
                  <a:srgbClr val="002060"/>
                </a:solidFill>
              </a:rPr>
              <a:t>6/6/18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22775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Be sure to download lab04.asm from </a:t>
            </a:r>
            <a:r>
              <a:rPr lang="en-US" sz="2200" dirty="0" err="1"/>
              <a:t>Courseweb</a:t>
            </a:r>
            <a:r>
              <a:rPr lang="en-US" sz="2200" dirty="0"/>
              <a:t>, and view the full instructions that are available in the PDF file.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Please remember to sign in!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strCopy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319488" y="3084375"/>
            <a:ext cx="7609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NUL byte at the end should be copied.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lbu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sb</a:t>
            </a:r>
            <a:r>
              <a:rPr lang="en-US" dirty="0"/>
              <a:t> may be helpful instructions </a:t>
            </a:r>
          </a:p>
        </p:txBody>
      </p:sp>
      <p:pic>
        <p:nvPicPr>
          <p:cNvPr id="4" name="Picture 3" descr="C:\Users\Karin\Google Drive\CS\CS447\mars4_5\mars4_5\lab04.asm - Notepad++">
            <a:extLst>
              <a:ext uri="{FF2B5EF4-FFF2-40B4-BE49-F238E27FC236}">
                <a16:creationId xmlns:a16="http://schemas.microsoft.com/office/drawing/2014/main" id="{6772A12D-A3A3-43EF-B1DF-747FE8D42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23489" r="52902" b="22355"/>
          <a:stretch/>
        </p:blipFill>
        <p:spPr>
          <a:xfrm>
            <a:off x="319488" y="523220"/>
            <a:ext cx="5023693" cy="24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strCompare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251055" y="3361814"/>
            <a:ext cx="7609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lbu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beq</a:t>
            </a:r>
            <a:r>
              <a:rPr lang="en-US" b="1" dirty="0"/>
              <a:t>/</a:t>
            </a:r>
            <a:r>
              <a:rPr lang="en-US" b="1" dirty="0" err="1"/>
              <a:t>bne</a:t>
            </a:r>
            <a:r>
              <a:rPr lang="en-US" dirty="0"/>
              <a:t> might be helpful </a:t>
            </a:r>
          </a:p>
          <a:p>
            <a:endParaRPr lang="en-US" dirty="0"/>
          </a:p>
        </p:txBody>
      </p:sp>
      <p:pic>
        <p:nvPicPr>
          <p:cNvPr id="3" name="Picture 2" descr="C:\Users\Karin\Google Drive\CS\CS447\mars4_5\mars4_5\lab04.asm - Notepad++">
            <a:extLst>
              <a:ext uri="{FF2B5EF4-FFF2-40B4-BE49-F238E27FC236}">
                <a16:creationId xmlns:a16="http://schemas.microsoft.com/office/drawing/2014/main" id="{6361785A-D2D7-4F26-8BB4-E96918FA3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t="25003" r="30964" b="13284"/>
          <a:stretch/>
        </p:blipFill>
        <p:spPr>
          <a:xfrm>
            <a:off x="242369" y="514954"/>
            <a:ext cx="6583680" cy="24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readString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251055" y="3174529"/>
            <a:ext cx="7609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syscall</a:t>
            </a:r>
            <a:r>
              <a:rPr lang="en-US" dirty="0"/>
              <a:t> 8: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$a0 = address of input buffer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You can use the “buffer” space that has already been allocated for you in .data.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$a1 = maximum number of characters to read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Check size of “buffer”</a:t>
            </a:r>
          </a:p>
          <a:p>
            <a:endParaRPr lang="en-US" dirty="0"/>
          </a:p>
        </p:txBody>
      </p:sp>
      <p:pic>
        <p:nvPicPr>
          <p:cNvPr id="4" name="Picture 3" descr="C:\Users\Karin\Google Drive\CS\CS447\mars4_5\mars4_5\lab04.asm - Notepad++">
            <a:extLst>
              <a:ext uri="{FF2B5EF4-FFF2-40B4-BE49-F238E27FC236}">
                <a16:creationId xmlns:a16="http://schemas.microsoft.com/office/drawing/2014/main" id="{93934352-BC12-4033-9E2C-393DBDC77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t="25596" r="30361" b="9426"/>
          <a:stretch/>
        </p:blipFill>
        <p:spPr>
          <a:xfrm>
            <a:off x="132202" y="523220"/>
            <a:ext cx="6400800" cy="246357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4909352" y="355476"/>
            <a:ext cx="1935332" cy="523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02136" y="167744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Syscall</a:t>
            </a:r>
            <a:r>
              <a:rPr lang="en-US" dirty="0" smtClean="0"/>
              <a:t>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readString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251055" y="3174529"/>
            <a:ext cx="7609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Eliminate the line feed character at the end (0x0A).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You will first need to find the line feed character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Once you find its location in memory, overwrite it with a NUL byte </a:t>
            </a:r>
          </a:p>
        </p:txBody>
      </p:sp>
      <p:pic>
        <p:nvPicPr>
          <p:cNvPr id="4" name="Picture 3" descr="C:\Users\Karin\Google Drive\CS\CS447\mars4_5\mars4_5\lab04.asm - Notepad++">
            <a:extLst>
              <a:ext uri="{FF2B5EF4-FFF2-40B4-BE49-F238E27FC236}">
                <a16:creationId xmlns:a16="http://schemas.microsoft.com/office/drawing/2014/main" id="{93934352-BC12-4033-9E2C-393DBDC77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t="25596" r="30361" b="9426"/>
          <a:stretch/>
        </p:blipFill>
        <p:spPr>
          <a:xfrm>
            <a:off x="132202" y="523220"/>
            <a:ext cx="6400800" cy="24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readString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251055" y="3119444"/>
            <a:ext cx="76099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Allocate heap space for storing the string.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syscall</a:t>
            </a:r>
            <a:r>
              <a:rPr lang="en-US" dirty="0"/>
              <a:t> 9: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$a0 = # of bytes to allocate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You are </a:t>
            </a:r>
            <a:r>
              <a:rPr lang="en-US" u="sng" dirty="0"/>
              <a:t>required</a:t>
            </a:r>
            <a:r>
              <a:rPr lang="en-US" dirty="0"/>
              <a:t> to use </a:t>
            </a:r>
            <a:r>
              <a:rPr lang="en-US" dirty="0" err="1"/>
              <a:t>strLength</a:t>
            </a:r>
            <a:r>
              <a:rPr lang="en-US" dirty="0"/>
              <a:t> to determine this value.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Add 1 extra byte to make room for the NUL character.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$v0 = address of allocated memory from heap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You are </a:t>
            </a:r>
            <a:r>
              <a:rPr lang="en-US" u="sng" dirty="0"/>
              <a:t>required</a:t>
            </a:r>
            <a:r>
              <a:rPr lang="en-US" dirty="0"/>
              <a:t> to use </a:t>
            </a:r>
            <a:r>
              <a:rPr lang="en-US" dirty="0" err="1"/>
              <a:t>strCopy</a:t>
            </a:r>
            <a:r>
              <a:rPr lang="en-US" dirty="0"/>
              <a:t> to copy the input string in “buffer” to the address returned from </a:t>
            </a:r>
            <a:r>
              <a:rPr lang="en-US" dirty="0" err="1"/>
              <a:t>syscall</a:t>
            </a:r>
            <a:r>
              <a:rPr lang="en-US" dirty="0"/>
              <a:t> 9.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The heap address is also the value that should be returned by the </a:t>
            </a:r>
            <a:r>
              <a:rPr lang="en-US" dirty="0" err="1"/>
              <a:t>readString</a:t>
            </a:r>
            <a:r>
              <a:rPr lang="en-US" dirty="0"/>
              <a:t> function.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readString</a:t>
            </a:r>
            <a:r>
              <a:rPr lang="en-US" dirty="0"/>
              <a:t> will be a </a:t>
            </a:r>
            <a:r>
              <a:rPr lang="en-US" u="sng" dirty="0"/>
              <a:t>non-leaf</a:t>
            </a:r>
            <a:r>
              <a:rPr lang="en-US" dirty="0"/>
              <a:t> function.  Follow appropriate calling conventions.</a:t>
            </a:r>
          </a:p>
        </p:txBody>
      </p:sp>
      <p:pic>
        <p:nvPicPr>
          <p:cNvPr id="4" name="Picture 3" descr="C:\Users\Karin\Google Drive\CS\CS447\mars4_5\mars4_5\lab04.asm - Notepad++">
            <a:extLst>
              <a:ext uri="{FF2B5EF4-FFF2-40B4-BE49-F238E27FC236}">
                <a16:creationId xmlns:a16="http://schemas.microsoft.com/office/drawing/2014/main" id="{93934352-BC12-4033-9E2C-393DBDC77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t="25596" r="30361" b="9426"/>
          <a:stretch/>
        </p:blipFill>
        <p:spPr>
          <a:xfrm>
            <a:off x="132202" y="523220"/>
            <a:ext cx="6400800" cy="24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the program should 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21F65E-26D8-4D94-9343-4AB3FFFB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1" y="628327"/>
            <a:ext cx="5172660" cy="45657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681012-80E7-44BB-A4D1-0574E7259DCC}"/>
              </a:ext>
            </a:extLst>
          </p:cNvPr>
          <p:cNvCxnSpPr>
            <a:cxnSpLocks/>
          </p:cNvCxnSpPr>
          <p:nvPr/>
        </p:nvCxnSpPr>
        <p:spPr>
          <a:xfrm flipH="1" flipV="1">
            <a:off x="2319051" y="1908214"/>
            <a:ext cx="3211416" cy="559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D7CBD1-B25E-48A1-87E7-98D71605B7A7}"/>
              </a:ext>
            </a:extLst>
          </p:cNvPr>
          <p:cNvSpPr txBox="1"/>
          <p:nvPr/>
        </p:nvSpPr>
        <p:spPr>
          <a:xfrm>
            <a:off x="5530467" y="860646"/>
            <a:ext cx="324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in string, and store it to the heap with </a:t>
            </a:r>
            <a:r>
              <a:rPr lang="en-US" dirty="0" err="1"/>
              <a:t>readString</a:t>
            </a:r>
            <a:r>
              <a:rPr lang="en-US" dirty="0"/>
              <a:t>, which will return the heap address where the string was stored.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E4AC8-BCA6-46BB-81AB-7BBFCA08D85A}"/>
              </a:ext>
            </a:extLst>
          </p:cNvPr>
          <p:cNvSpPr txBox="1"/>
          <p:nvPr/>
        </p:nvSpPr>
        <p:spPr>
          <a:xfrm>
            <a:off x="5530467" y="2220197"/>
            <a:ext cx="324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strings can be fetched using the addresses that </a:t>
            </a:r>
            <a:r>
              <a:rPr lang="en-US" dirty="0" err="1"/>
              <a:t>readString</a:t>
            </a:r>
            <a:r>
              <a:rPr lang="en-US" dirty="0"/>
              <a:t> returned.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798CC-5572-45B1-8961-C52ACDC88A8E}"/>
              </a:ext>
            </a:extLst>
          </p:cNvPr>
          <p:cNvSpPr txBox="1"/>
          <p:nvPr/>
        </p:nvSpPr>
        <p:spPr>
          <a:xfrm>
            <a:off x="5530467" y="3593519"/>
            <a:ext cx="32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make use of </a:t>
            </a:r>
            <a:r>
              <a:rPr lang="en-US" dirty="0" err="1"/>
              <a:t>strCompare</a:t>
            </a:r>
            <a:r>
              <a:rPr lang="en-US" dirty="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870E22-D2CA-490B-A16E-3454112122FA}"/>
              </a:ext>
            </a:extLst>
          </p:cNvPr>
          <p:cNvCxnSpPr>
            <a:cxnSpLocks/>
          </p:cNvCxnSpPr>
          <p:nvPr/>
        </p:nvCxnSpPr>
        <p:spPr>
          <a:xfrm flipH="1" flipV="1">
            <a:off x="2808384" y="2586097"/>
            <a:ext cx="3211416" cy="955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B1C82A-3CAA-4E0E-9F2E-4A5D8110D8DE}"/>
              </a:ext>
            </a:extLst>
          </p:cNvPr>
          <p:cNvCxnSpPr>
            <a:cxnSpLocks/>
          </p:cNvCxnSpPr>
          <p:nvPr/>
        </p:nvCxnSpPr>
        <p:spPr>
          <a:xfrm flipH="1">
            <a:off x="2319051" y="1069668"/>
            <a:ext cx="3076580" cy="3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Final points: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FC9B4-7B43-4670-A6CB-62744A48299E}"/>
              </a:ext>
            </a:extLst>
          </p:cNvPr>
          <p:cNvSpPr txBox="1"/>
          <p:nvPr/>
        </p:nvSpPr>
        <p:spPr>
          <a:xfrm>
            <a:off x="435315" y="709246"/>
            <a:ext cx="7698752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encounter problems, it might be helpful to debug your functions in a much simpler/shorter program, and then return to lab04.asm once they’re working.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Your code must work in the version of MARS provided for this class (under Lab #1 in </a:t>
            </a:r>
            <a:r>
              <a:rPr lang="en-US" sz="2400" dirty="0" err="1"/>
              <a:t>Courseweb</a:t>
            </a:r>
            <a:r>
              <a:rPr lang="en-US" sz="24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demos during recitation: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Demonstrate 2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varying numbers of strings, with varying lengths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Check for strings that are and are not present.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71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Handout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1-2: Descriptions of </a:t>
            </a:r>
            <a:r>
              <a:rPr lang="en-US" sz="2400" dirty="0" err="1"/>
              <a:t>syscall</a:t>
            </a:r>
            <a:r>
              <a:rPr lang="en-US" sz="2400" dirty="0"/>
              <a:t> 9 (dynamic memory allocation) and </a:t>
            </a:r>
            <a:r>
              <a:rPr lang="en-US" sz="2400" dirty="0" err="1"/>
              <a:t>syscall</a:t>
            </a:r>
            <a:r>
              <a:rPr lang="en-US" sz="2400" dirty="0"/>
              <a:t> 8 (read 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2: Reminder of function calling conventions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3: Description of four functions that you must complete for Lab #4 (see lines 110-163 of lab04.asm)</a:t>
            </a:r>
          </a:p>
          <a:p>
            <a:endParaRPr lang="en-US" sz="2400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3-4: Description of what the provided code does, and what the program should do when it is finished.</a:t>
            </a: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Memory allocation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4A27-8F0E-451C-B16A-D942CC6DF934}"/>
              </a:ext>
            </a:extLst>
          </p:cNvPr>
          <p:cNvSpPr txBox="1"/>
          <p:nvPr/>
        </p:nvSpPr>
        <p:spPr>
          <a:xfrm>
            <a:off x="0" y="6526152"/>
            <a:ext cx="906688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https://www.geeksforgeeks.org/memory-layout-of-c-program/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2EBDD-AE2C-42D2-B744-74F3CC7738AD}"/>
              </a:ext>
            </a:extLst>
          </p:cNvPr>
          <p:cNvSpPr txBox="1"/>
          <p:nvPr/>
        </p:nvSpPr>
        <p:spPr>
          <a:xfrm>
            <a:off x="126843" y="685677"/>
            <a:ext cx="3442622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Different segments of memory are allocated to different components of a running program.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377C06-9346-48B7-87D3-3A1D34A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58" y="757368"/>
            <a:ext cx="4297680" cy="3283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4BE34F-EA20-405E-8482-8A5767CB27C5}"/>
              </a:ext>
            </a:extLst>
          </p:cNvPr>
          <p:cNvSpPr txBox="1"/>
          <p:nvPr/>
        </p:nvSpPr>
        <p:spPr>
          <a:xfrm>
            <a:off x="4625431" y="4406366"/>
            <a:ext cx="411369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Static segments</a:t>
            </a:r>
            <a:r>
              <a:rPr lang="en-US" dirty="0"/>
              <a:t>:</a:t>
            </a:r>
          </a:p>
          <a:p>
            <a:r>
              <a:rPr lang="en-US" dirty="0"/>
              <a:t>- text (instructions, like .text in MARS)</a:t>
            </a:r>
          </a:p>
          <a:p>
            <a:r>
              <a:rPr lang="en-US" dirty="0"/>
              <a:t>- Variables for which the allocation needs are known in advance (e.g., global variables, like those stored in .data in MARS)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9F960E-CE23-427D-B44D-C50497B873D6}"/>
              </a:ext>
            </a:extLst>
          </p:cNvPr>
          <p:cNvGrpSpPr/>
          <p:nvPr/>
        </p:nvGrpSpPr>
        <p:grpSpPr>
          <a:xfrm>
            <a:off x="700119" y="1489076"/>
            <a:ext cx="4808315" cy="3267820"/>
            <a:chOff x="700119" y="1489076"/>
            <a:chExt cx="4808315" cy="32678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DD138B-F943-43A0-9496-930891FD6674}"/>
                </a:ext>
              </a:extLst>
            </p:cNvPr>
            <p:cNvSpPr txBox="1"/>
            <p:nvPr/>
          </p:nvSpPr>
          <p:spPr>
            <a:xfrm>
              <a:off x="700119" y="2171573"/>
              <a:ext cx="2346595" cy="258532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Dynamic segments</a:t>
              </a:r>
              <a:r>
                <a:rPr lang="en-US" dirty="0"/>
                <a:t>:</a:t>
              </a:r>
            </a:p>
            <a:p>
              <a:r>
                <a:rPr lang="en-US" b="1" dirty="0"/>
                <a:t>stack</a:t>
              </a:r>
              <a:r>
                <a:rPr lang="en-US" dirty="0"/>
                <a:t>: used to store data during function calls (will allocate by manipulating the $</a:t>
              </a:r>
              <a:r>
                <a:rPr lang="en-US" dirty="0" err="1"/>
                <a:t>sp</a:t>
              </a:r>
              <a:r>
                <a:rPr lang="en-US" dirty="0"/>
                <a:t> register in MIPS)</a:t>
              </a:r>
            </a:p>
            <a:p>
              <a:endParaRPr lang="en-US" dirty="0"/>
            </a:p>
            <a:p>
              <a:endParaRPr lang="en-US" b="1" dirty="0"/>
            </a:p>
            <a:p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4B7CCA-503B-472A-9FD8-F217BF7D6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621" y="1489076"/>
              <a:ext cx="2554813" cy="1296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3E4C37-6FAD-4DF3-BA65-2A6524BCFAC6}"/>
              </a:ext>
            </a:extLst>
          </p:cNvPr>
          <p:cNvGrpSpPr/>
          <p:nvPr/>
        </p:nvGrpSpPr>
        <p:grpSpPr>
          <a:xfrm>
            <a:off x="404870" y="2947719"/>
            <a:ext cx="5103564" cy="3212973"/>
            <a:chOff x="404870" y="2947719"/>
            <a:chExt cx="5103564" cy="32129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E568A9-28AA-4438-A6F3-B69DEDB2E4D7}"/>
                </a:ext>
              </a:extLst>
            </p:cNvPr>
            <p:cNvSpPr txBox="1"/>
            <p:nvPr/>
          </p:nvSpPr>
          <p:spPr>
            <a:xfrm>
              <a:off x="404870" y="4129367"/>
              <a:ext cx="2554813" cy="203132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heap</a:t>
              </a:r>
              <a:r>
                <a:rPr lang="en-US" dirty="0"/>
                <a:t>: Used for other unpredictable memory </a:t>
              </a:r>
              <a:endParaRPr lang="en-US" b="1" dirty="0"/>
            </a:p>
            <a:p>
              <a:r>
                <a:rPr lang="en-US" dirty="0"/>
                <a:t>needs (e.g., those which depend on inputs received during runtime).   Will allocate with </a:t>
              </a:r>
              <a:r>
                <a:rPr lang="en-US" b="1" dirty="0" err="1"/>
                <a:t>syscall</a:t>
              </a:r>
              <a:r>
                <a:rPr lang="en-US" b="1" dirty="0"/>
                <a:t> 9 </a:t>
              </a:r>
              <a:r>
                <a:rPr lang="en-US" dirty="0"/>
                <a:t> in MARS.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16B5BEB-719E-4C46-A534-53539DBFD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621" y="2947719"/>
              <a:ext cx="2554813" cy="1468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07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allocations in MIPS: Static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4A27-8F0E-451C-B16A-D942CC6DF934}"/>
              </a:ext>
            </a:extLst>
          </p:cNvPr>
          <p:cNvSpPr txBox="1"/>
          <p:nvPr/>
        </p:nvSpPr>
        <p:spPr>
          <a:xfrm>
            <a:off x="0" y="6526152"/>
            <a:ext cx="906688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https://www.geeksforgeeks.org/memory-layout-of-c-program/</a:t>
            </a:r>
            <a:endParaRPr lang="en-US" sz="1400" dirty="0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377C06-9346-48B7-87D3-3A1D34A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" y="1749856"/>
            <a:ext cx="4297680" cy="32835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5AB6FA-D562-4EFD-8833-CAF0B0444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0" y="690194"/>
            <a:ext cx="7119360" cy="66816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5C3340-D68F-4CF3-A4A6-27BD068F822E}"/>
              </a:ext>
            </a:extLst>
          </p:cNvPr>
          <p:cNvCxnSpPr>
            <a:cxnSpLocks/>
          </p:cNvCxnSpPr>
          <p:nvPr/>
        </p:nvCxnSpPr>
        <p:spPr>
          <a:xfrm flipH="1">
            <a:off x="2480605" y="3429000"/>
            <a:ext cx="1408350" cy="950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AC7E6-2971-4B06-B8ED-EEC95B9CFD6A}"/>
              </a:ext>
            </a:extLst>
          </p:cNvPr>
          <p:cNvSpPr txBox="1"/>
          <p:nvPr/>
        </p:nvSpPr>
        <p:spPr>
          <a:xfrm>
            <a:off x="4646012" y="1687885"/>
            <a:ext cx="3848155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Example of static memory allocation.  Space will be reserved in the data segment in the next available set of 100 bytes (starting at 0x10010000 in MARS).</a:t>
            </a:r>
          </a:p>
        </p:txBody>
      </p:sp>
      <p:pic>
        <p:nvPicPr>
          <p:cNvPr id="20" name="Picture 19" descr="C:\Users\Karin\Google Drive\CS\CS447\mars4_5\mars4_5\mips2.asm  - MARS 4.5">
            <a:extLst>
              <a:ext uri="{FF2B5EF4-FFF2-40B4-BE49-F238E27FC236}">
                <a16:creationId xmlns:a16="http://schemas.microsoft.com/office/drawing/2014/main" id="{C0C848A1-46B7-4D11-94B7-8D817202B3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7" r="57916" b="20194"/>
          <a:stretch/>
        </p:blipFill>
        <p:spPr>
          <a:xfrm>
            <a:off x="4646011" y="2927570"/>
            <a:ext cx="3848155" cy="17429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1CA97A-0B05-4400-AA50-06D2789250CE}"/>
              </a:ext>
            </a:extLst>
          </p:cNvPr>
          <p:cNvSpPr txBox="1"/>
          <p:nvPr/>
        </p:nvSpPr>
        <p:spPr>
          <a:xfrm>
            <a:off x="4754345" y="4765033"/>
            <a:ext cx="384815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Example use: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D532FF-C7A6-4F69-AF2A-A6E6AA87C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877" y="5180034"/>
            <a:ext cx="2475090" cy="8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allocations in MIPS: Heap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4A27-8F0E-451C-B16A-D942CC6DF934}"/>
              </a:ext>
            </a:extLst>
          </p:cNvPr>
          <p:cNvSpPr txBox="1"/>
          <p:nvPr/>
        </p:nvSpPr>
        <p:spPr>
          <a:xfrm>
            <a:off x="0" y="6526152"/>
            <a:ext cx="906688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https://www.geeksforgeeks.org/memory-layout-of-c-program/</a:t>
            </a:r>
            <a:endParaRPr lang="en-US" sz="1400" dirty="0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377C06-9346-48B7-87D3-3A1D34A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0" y="2191694"/>
            <a:ext cx="4297680" cy="328353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5C3340-D68F-4CF3-A4A6-27BD068F822E}"/>
              </a:ext>
            </a:extLst>
          </p:cNvPr>
          <p:cNvCxnSpPr>
            <a:cxnSpLocks/>
          </p:cNvCxnSpPr>
          <p:nvPr/>
        </p:nvCxnSpPr>
        <p:spPr>
          <a:xfrm flipH="1">
            <a:off x="2408590" y="3358065"/>
            <a:ext cx="1408350" cy="950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AC7E6-2971-4B06-B8ED-EEC95B9CFD6A}"/>
              </a:ext>
            </a:extLst>
          </p:cNvPr>
          <p:cNvSpPr txBox="1"/>
          <p:nvPr/>
        </p:nvSpPr>
        <p:spPr>
          <a:xfrm>
            <a:off x="4822282" y="2022417"/>
            <a:ext cx="3848155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Example dynamic allocation, from the heap, with enough space for 21 bytes.  Space will be reserved in another region of the data segment: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F5942-BC2B-422D-9569-89A0925C25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6"/>
          <a:stretch/>
        </p:blipFill>
        <p:spPr>
          <a:xfrm>
            <a:off x="259750" y="495759"/>
            <a:ext cx="7258410" cy="1520218"/>
          </a:xfrm>
          <a:prstGeom prst="rect">
            <a:avLst/>
          </a:prstGeom>
        </p:spPr>
      </p:pic>
      <p:pic>
        <p:nvPicPr>
          <p:cNvPr id="8" name="Picture 7" descr="C:\Users\Karin\Google Drive\CS\CS447\mars4_5\mars4_5\mips2.asm  - MARS 4.5">
            <a:extLst>
              <a:ext uri="{FF2B5EF4-FFF2-40B4-BE49-F238E27FC236}">
                <a16:creationId xmlns:a16="http://schemas.microsoft.com/office/drawing/2014/main" id="{DC92A3E0-47B7-4641-84C8-0669BE38B0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" t="48584" r="64097" b="17967"/>
          <a:stretch/>
        </p:blipFill>
        <p:spPr>
          <a:xfrm>
            <a:off x="5148913" y="3137563"/>
            <a:ext cx="3194892" cy="16753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A5D43-600E-4491-BC1D-D504AE57097A}"/>
              </a:ext>
            </a:extLst>
          </p:cNvPr>
          <p:cNvCxnSpPr/>
          <p:nvPr/>
        </p:nvCxnSpPr>
        <p:spPr>
          <a:xfrm flipV="1">
            <a:off x="7645706" y="4680774"/>
            <a:ext cx="121185" cy="7052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1072E7-D707-488F-BFEC-B46705A9D9C9}"/>
              </a:ext>
            </a:extLst>
          </p:cNvPr>
          <p:cNvSpPr txBox="1"/>
          <p:nvPr/>
        </p:nvSpPr>
        <p:spPr>
          <a:xfrm>
            <a:off x="6595579" y="5330968"/>
            <a:ext cx="247130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Shortcut to heap addresses</a:t>
            </a:r>
          </a:p>
        </p:txBody>
      </p:sp>
    </p:spTree>
    <p:extLst>
      <p:ext uri="{BB962C8B-B14F-4D97-AF65-F5344CB8AC3E}">
        <p14:creationId xmlns:p14="http://schemas.microsoft.com/office/powerpoint/2010/main" val="32490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allocations in MIPS: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4A27-8F0E-451C-B16A-D942CC6DF934}"/>
              </a:ext>
            </a:extLst>
          </p:cNvPr>
          <p:cNvSpPr txBox="1"/>
          <p:nvPr/>
        </p:nvSpPr>
        <p:spPr>
          <a:xfrm>
            <a:off x="0" y="6526152"/>
            <a:ext cx="906688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https://www.geeksforgeeks.org/memory-layout-of-c-program/</a:t>
            </a: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FD2C0B-1FEC-46B2-95CB-B07F01E44A7D}"/>
              </a:ext>
            </a:extLst>
          </p:cNvPr>
          <p:cNvGrpSpPr/>
          <p:nvPr/>
        </p:nvGrpSpPr>
        <p:grpSpPr>
          <a:xfrm>
            <a:off x="5837913" y="266525"/>
            <a:ext cx="3150824" cy="3272010"/>
            <a:chOff x="4572000" y="2533879"/>
            <a:chExt cx="4297680" cy="4048023"/>
          </a:xfrm>
        </p:grpSpPr>
        <p:pic>
          <p:nvPicPr>
            <p:cNvPr id="9" name="Picture 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CC377C06-9346-48B7-87D3-3A1D34A9E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298363"/>
              <a:ext cx="4297680" cy="3283539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C5C3340-D68F-4CF3-A4A6-27BD068F8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618" y="2533879"/>
              <a:ext cx="780143" cy="13287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384747-8958-4EFD-B4BD-E8A3CC579184}"/>
              </a:ext>
            </a:extLst>
          </p:cNvPr>
          <p:cNvSpPr txBox="1"/>
          <p:nvPr/>
        </p:nvSpPr>
        <p:spPr>
          <a:xfrm>
            <a:off x="214791" y="3644263"/>
            <a:ext cx="871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backing up / restoring register values to/from the stack (MIPS slides from lecture, slide 82).   Note that the example assumes that the function is a leaf procedure; additional stack manipulation is required for non-leaf procedures (see slides 84-85).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5799EA-6B9A-4850-B9B9-2CDF8EA35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5" b="1651"/>
          <a:stretch/>
        </p:blipFill>
        <p:spPr>
          <a:xfrm>
            <a:off x="155263" y="771180"/>
            <a:ext cx="5478570" cy="25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Reading strings from the I/O window with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r>
              <a:rPr lang="en-US" sz="2800" dirty="0">
                <a:solidFill>
                  <a:srgbClr val="002060"/>
                </a:solidFill>
              </a:rPr>
              <a:t> 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C22250-9002-4549-8D18-40FCAF95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5" y="611355"/>
            <a:ext cx="7063740" cy="22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CBD789-9F1E-48C1-89B9-7B140750D52A}"/>
              </a:ext>
            </a:extLst>
          </p:cNvPr>
          <p:cNvSpPr txBox="1"/>
          <p:nvPr/>
        </p:nvSpPr>
        <p:spPr>
          <a:xfrm>
            <a:off x="279965" y="3017448"/>
            <a:ext cx="73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stored in buffer will include line feed character (\n, ASCII value = 10):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CBC54-F0D1-4AA5-968E-BD0480038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2" y="3705090"/>
            <a:ext cx="7592424" cy="57446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251E2A-9C1A-4E2F-B846-8CFC0BBC172F}"/>
              </a:ext>
            </a:extLst>
          </p:cNvPr>
          <p:cNvCxnSpPr/>
          <p:nvPr/>
        </p:nvCxnSpPr>
        <p:spPr>
          <a:xfrm flipH="1">
            <a:off x="5398265" y="3319049"/>
            <a:ext cx="313063" cy="45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Requirements for Lab #4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59E31-4078-4368-A1BB-B9BA655EF0EA}"/>
              </a:ext>
            </a:extLst>
          </p:cNvPr>
          <p:cNvSpPr txBox="1"/>
          <p:nvPr/>
        </p:nvSpPr>
        <p:spPr>
          <a:xfrm>
            <a:off x="208354" y="719435"/>
            <a:ext cx="354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need to fill in the code for 4 functions that may be found at the bottom of lab04.asm.</a:t>
            </a:r>
          </a:p>
        </p:txBody>
      </p:sp>
      <p:pic>
        <p:nvPicPr>
          <p:cNvPr id="7" name="Picture 6" descr="C:\Users\Karin\Google Drive\CS\CS447\mars4_5\mars4_5\lab04.asm - Notepad++">
            <a:extLst>
              <a:ext uri="{FF2B5EF4-FFF2-40B4-BE49-F238E27FC236}">
                <a16:creationId xmlns:a16="http://schemas.microsoft.com/office/drawing/2014/main" id="{B941B67F-90D5-4124-84EC-9F70624C2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" t="19843" r="56672" b="4255"/>
          <a:stretch/>
        </p:blipFill>
        <p:spPr>
          <a:xfrm>
            <a:off x="4474658" y="87290"/>
            <a:ext cx="4570191" cy="66834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65CA90-DB1B-4E48-A044-D2963ABAA857}"/>
              </a:ext>
            </a:extLst>
          </p:cNvPr>
          <p:cNvSpPr txBox="1"/>
          <p:nvPr/>
        </p:nvSpPr>
        <p:spPr>
          <a:xfrm>
            <a:off x="368098" y="1642765"/>
            <a:ext cx="39064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functions will need to follow all calling conventions.  Beyond what has been implemented or described in the comments, pay special attention to: </a:t>
            </a:r>
          </a:p>
          <a:p>
            <a:endParaRPr lang="en-US" sz="1600" dirty="0"/>
          </a:p>
          <a:p>
            <a:r>
              <a:rPr lang="en-US" sz="1600" dirty="0"/>
              <a:t>-- backing up any $s register values on the stack, if your function uses $s registers</a:t>
            </a:r>
          </a:p>
          <a:p>
            <a:endParaRPr lang="en-US" sz="1600" dirty="0"/>
          </a:p>
          <a:p>
            <a:r>
              <a:rPr lang="en-US" sz="1600" dirty="0"/>
              <a:t>-- restore those $s values before the </a:t>
            </a:r>
            <a:r>
              <a:rPr lang="en-US" sz="1600" dirty="0" err="1"/>
              <a:t>jr</a:t>
            </a:r>
            <a:r>
              <a:rPr lang="en-US" sz="1600" dirty="0"/>
              <a:t> $ra line</a:t>
            </a:r>
          </a:p>
          <a:p>
            <a:endParaRPr lang="en-US" sz="1600" dirty="0"/>
          </a:p>
          <a:p>
            <a:r>
              <a:rPr lang="en-US" sz="1600" dirty="0"/>
              <a:t>-- be sure to set the values of any return arguments ($v registers) before </a:t>
            </a:r>
            <a:r>
              <a:rPr lang="en-US" sz="1600" dirty="0" err="1"/>
              <a:t>jr</a:t>
            </a:r>
            <a:r>
              <a:rPr lang="en-US" sz="1600" dirty="0"/>
              <a:t> $ra</a:t>
            </a:r>
          </a:p>
          <a:p>
            <a:endParaRPr lang="en-US" sz="1600" dirty="0"/>
          </a:p>
          <a:p>
            <a:r>
              <a:rPr lang="en-US" sz="1600" dirty="0"/>
              <a:t>-- for non-leaf functions, back up $t values before function calls, and restore them afterwards</a:t>
            </a:r>
          </a:p>
          <a:p>
            <a:pPr lvl="1"/>
            <a:r>
              <a:rPr lang="en-US" sz="1600" dirty="0"/>
              <a:t>-- also be sure to backup/restore $ra at the start/end of the function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38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strLength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 descr="C:\Users\Karin\Google Drive\CS\CS447\mars4_5\mars4_5\lab04.asm - Notepad++">
            <a:extLst>
              <a:ext uri="{FF2B5EF4-FFF2-40B4-BE49-F238E27FC236}">
                <a16:creationId xmlns:a16="http://schemas.microsoft.com/office/drawing/2014/main" id="{3D1694DA-22DD-4A17-8BB5-40790DBAA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" t="38354" r="24699" b="9129"/>
          <a:stretch/>
        </p:blipFill>
        <p:spPr>
          <a:xfrm>
            <a:off x="319488" y="627955"/>
            <a:ext cx="7955280" cy="2297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524144" y="3264331"/>
            <a:ext cx="6879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lbu</a:t>
            </a:r>
            <a:r>
              <a:rPr lang="en-US" b="1" dirty="0"/>
              <a:t> </a:t>
            </a:r>
            <a:r>
              <a:rPr lang="en-US" dirty="0"/>
              <a:t>can be helpful for reading in individual ASCII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for checking whether the current byte is NUL (0x00)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Length result should not include the NUL character.</a:t>
            </a:r>
            <a:r>
              <a:rPr lang="en-US" b="1" dirty="0"/>
              <a:t> 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 addressing (for incrementing in a loop):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lbu</a:t>
            </a:r>
            <a:r>
              <a:rPr lang="en-US" dirty="0" smtClean="0"/>
              <a:t> $t0($t1) is not recognized as valid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option: </a:t>
            </a:r>
            <a:r>
              <a:rPr lang="en-US" dirty="0" err="1" smtClean="0"/>
              <a:t>lbu</a:t>
            </a:r>
            <a:r>
              <a:rPr lang="en-US" dirty="0" smtClean="0"/>
              <a:t> 0($t1), where $t1 is incremented by one byte on each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2824</TotalTime>
  <Words>1001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230</cp:revision>
  <dcterms:created xsi:type="dcterms:W3CDTF">2016-10-06T23:04:54Z</dcterms:created>
  <dcterms:modified xsi:type="dcterms:W3CDTF">2018-06-06T19:31:59Z</dcterms:modified>
</cp:coreProperties>
</file>