
<file path=[Content_Types].xml><?xml version="1.0" encoding="utf-8"?>
<Types xmlns="http://schemas.openxmlformats.org/package/2006/content-types">
  <Default Extension="tmp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8" r:id="rId2"/>
    <p:sldId id="282" r:id="rId3"/>
    <p:sldId id="283" r:id="rId4"/>
    <p:sldId id="284" r:id="rId5"/>
    <p:sldId id="285" r:id="rId6"/>
    <p:sldId id="286" r:id="rId7"/>
    <p:sldId id="287" r:id="rId8"/>
    <p:sldId id="288" r:id="rId9"/>
    <p:sldId id="289" r:id="rId10"/>
    <p:sldId id="290" r:id="rId11"/>
    <p:sldId id="291" r:id="rId12"/>
    <p:sldId id="292" r:id="rId13"/>
    <p:sldId id="293" r:id="rId14"/>
    <p:sldId id="294" r:id="rId15"/>
    <p:sldId id="295" r:id="rId16"/>
    <p:sldId id="296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44" userDrawn="1">
          <p15:clr>
            <a:srgbClr val="A4A3A4"/>
          </p15:clr>
        </p15:guide>
        <p15:guide id="2" pos="3792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rin Cox" initials="KC" lastIdx="1" clrIdx="0">
    <p:extLst>
      <p:ext uri="{19B8F6BF-5375-455C-9EA6-DF929625EA0E}">
        <p15:presenceInfo xmlns:p15="http://schemas.microsoft.com/office/powerpoint/2012/main" userId="dd82fc35ea2bed9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20" autoAdjust="0"/>
    <p:restoredTop sz="94711" autoAdjust="0"/>
  </p:normalViewPr>
  <p:slideViewPr>
    <p:cSldViewPr snapToGrid="0" showGuides="1">
      <p:cViewPr varScale="1">
        <p:scale>
          <a:sx n="87" d="100"/>
          <a:sy n="87" d="100"/>
        </p:scale>
        <p:origin x="1590" y="84"/>
      </p:cViewPr>
      <p:guideLst>
        <p:guide orient="horz" pos="744"/>
        <p:guide pos="379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DACF82-7282-4538-9925-81D795D18BF0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AF9F6D-6F5B-4492-B20A-F0EFDC100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849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916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881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73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201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538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823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237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606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999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00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93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0F47B-3C72-48E5-9CD2-8B9AE0E9AFF7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341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c13/CS447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https://www.geeksforgeeks.org/memory-layout-of-c-program/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https://www.geeksforgeeks.org/memory-layout-of-c-program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emf"/><Relationship Id="rId5" Type="http://schemas.openxmlformats.org/officeDocument/2006/relationships/image" Target="../media/image3.tmp"/><Relationship Id="rId4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https://www.geeksforgeeks.org/memory-layout-of-c-program/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tmp"/><Relationship Id="rId4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https://www.geeksforgeeks.org/memory-layout-of-c-program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CS447 Recitation #2: 6/6/18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00146" y="1756103"/>
            <a:ext cx="8201594" cy="227754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400" u="sng" dirty="0">
                <a:solidFill>
                  <a:srgbClr val="002060"/>
                </a:solidFill>
              </a:rPr>
              <a:t>Agenda for today</a:t>
            </a:r>
            <a:r>
              <a:rPr lang="en-US" sz="2400" dirty="0">
                <a:solidFill>
                  <a:srgbClr val="002060"/>
                </a:solidFill>
              </a:rPr>
              <a:t>: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Overview of Lab #4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200" dirty="0"/>
              <a:t>Be sure to download lab04.asm from </a:t>
            </a:r>
            <a:r>
              <a:rPr lang="en-US" sz="2200" dirty="0" err="1"/>
              <a:t>Courseweb</a:t>
            </a:r>
            <a:r>
              <a:rPr lang="en-US" sz="2200" dirty="0"/>
              <a:t>, and view the full instructions that are available in the PDF file.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Please remember to sign in!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-148856" y="702634"/>
            <a:ext cx="7761768" cy="83099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lvl="1"/>
            <a:r>
              <a:rPr lang="en-US" sz="2400" dirty="0">
                <a:sym typeface="Wingdings" panose="05000000000000000000" pitchFamily="2" charset="2"/>
              </a:rPr>
              <a:t>These slides are available online: </a:t>
            </a:r>
            <a:r>
              <a:rPr lang="en-US" sz="2400" dirty="0"/>
              <a:t> </a:t>
            </a:r>
          </a:p>
          <a:p>
            <a:pPr lvl="1"/>
            <a:r>
              <a:rPr lang="en-US" sz="2400" dirty="0">
                <a:hlinkClick r:id="rId2"/>
              </a:rPr>
              <a:t>https://github.com/kc13/CS447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220451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Functions in detail: </a:t>
            </a:r>
            <a:r>
              <a:rPr lang="en-US" sz="2800" dirty="0" err="1">
                <a:solidFill>
                  <a:srgbClr val="002060"/>
                </a:solidFill>
              </a:rPr>
              <a:t>strCopy</a:t>
            </a:r>
            <a:endParaRPr lang="en-US" sz="2800" dirty="0">
              <a:solidFill>
                <a:srgbClr val="00206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5E1688-BE9F-4511-B4DE-EE6C1CF81168}"/>
              </a:ext>
            </a:extLst>
          </p:cNvPr>
          <p:cNvSpPr txBox="1"/>
          <p:nvPr/>
        </p:nvSpPr>
        <p:spPr>
          <a:xfrm>
            <a:off x="319488" y="3084375"/>
            <a:ext cx="76099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Tips: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NUL byte at the end should be copied.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lbu</a:t>
            </a:r>
            <a:r>
              <a:rPr lang="en-US" b="1" dirty="0"/>
              <a:t> </a:t>
            </a:r>
            <a:r>
              <a:rPr lang="en-US" dirty="0"/>
              <a:t>and </a:t>
            </a:r>
            <a:r>
              <a:rPr lang="en-US" b="1" dirty="0"/>
              <a:t>sb</a:t>
            </a:r>
            <a:r>
              <a:rPr lang="en-US" dirty="0"/>
              <a:t> may be helpful instructions </a:t>
            </a:r>
          </a:p>
        </p:txBody>
      </p:sp>
      <p:pic>
        <p:nvPicPr>
          <p:cNvPr id="4" name="Picture 3" descr="C:\Users\Karin\Google Drive\CS\CS447\mars4_5\mars4_5\lab04.asm - Notepad++">
            <a:extLst>
              <a:ext uri="{FF2B5EF4-FFF2-40B4-BE49-F238E27FC236}">
                <a16:creationId xmlns:a16="http://schemas.microsoft.com/office/drawing/2014/main" id="{6772A12D-A3A3-43EF-B1DF-747FE8D42A5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5" t="23489" r="52902" b="22355"/>
          <a:stretch/>
        </p:blipFill>
        <p:spPr>
          <a:xfrm>
            <a:off x="319488" y="523220"/>
            <a:ext cx="5023693" cy="2407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791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Functions in detail: </a:t>
            </a:r>
            <a:r>
              <a:rPr lang="en-US" sz="2800" dirty="0" err="1">
                <a:solidFill>
                  <a:srgbClr val="002060"/>
                </a:solidFill>
              </a:rPr>
              <a:t>strCompare</a:t>
            </a:r>
            <a:endParaRPr lang="en-US" sz="2800" dirty="0">
              <a:solidFill>
                <a:srgbClr val="00206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5E1688-BE9F-4511-B4DE-EE6C1CF81168}"/>
              </a:ext>
            </a:extLst>
          </p:cNvPr>
          <p:cNvSpPr txBox="1"/>
          <p:nvPr/>
        </p:nvSpPr>
        <p:spPr>
          <a:xfrm>
            <a:off x="251055" y="3361814"/>
            <a:ext cx="76099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Tips: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lbu</a:t>
            </a:r>
            <a:r>
              <a:rPr lang="en-US" b="1" dirty="0"/>
              <a:t> </a:t>
            </a:r>
            <a:r>
              <a:rPr lang="en-US" dirty="0"/>
              <a:t>and </a:t>
            </a:r>
            <a:r>
              <a:rPr lang="en-US" b="1" dirty="0" err="1"/>
              <a:t>beq</a:t>
            </a:r>
            <a:r>
              <a:rPr lang="en-US" b="1" dirty="0"/>
              <a:t>/</a:t>
            </a:r>
            <a:r>
              <a:rPr lang="en-US" b="1" dirty="0" err="1"/>
              <a:t>bne</a:t>
            </a:r>
            <a:r>
              <a:rPr lang="en-US" dirty="0"/>
              <a:t> might be helpful </a:t>
            </a:r>
          </a:p>
          <a:p>
            <a:endParaRPr lang="en-US" dirty="0"/>
          </a:p>
        </p:txBody>
      </p:sp>
      <p:pic>
        <p:nvPicPr>
          <p:cNvPr id="3" name="Picture 2" descr="C:\Users\Karin\Google Drive\CS\CS447\mars4_5\mars4_5\lab04.asm - Notepad++">
            <a:extLst>
              <a:ext uri="{FF2B5EF4-FFF2-40B4-BE49-F238E27FC236}">
                <a16:creationId xmlns:a16="http://schemas.microsoft.com/office/drawing/2014/main" id="{6361785A-D2D7-4F26-8BB4-E96918FA388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4" t="25003" r="30964" b="13284"/>
          <a:stretch/>
        </p:blipFill>
        <p:spPr>
          <a:xfrm>
            <a:off x="242369" y="514954"/>
            <a:ext cx="6583680" cy="2428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1021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Functions in detail: </a:t>
            </a:r>
            <a:r>
              <a:rPr lang="en-US" sz="2800" dirty="0" err="1">
                <a:solidFill>
                  <a:srgbClr val="002060"/>
                </a:solidFill>
              </a:rPr>
              <a:t>readString</a:t>
            </a:r>
            <a:endParaRPr lang="en-US" sz="2800" dirty="0">
              <a:solidFill>
                <a:srgbClr val="00206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5E1688-BE9F-4511-B4DE-EE6C1CF81168}"/>
              </a:ext>
            </a:extLst>
          </p:cNvPr>
          <p:cNvSpPr txBox="1"/>
          <p:nvPr/>
        </p:nvSpPr>
        <p:spPr>
          <a:xfrm>
            <a:off x="251055" y="3174529"/>
            <a:ext cx="760992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Steps: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Call </a:t>
            </a:r>
            <a:r>
              <a:rPr lang="en-US" dirty="0" err="1"/>
              <a:t>syscall</a:t>
            </a:r>
            <a:r>
              <a:rPr lang="en-US" dirty="0"/>
              <a:t> 8: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$a0 = address of input buffer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You can use the “buffer” space that has already been allocated for you in .data.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$a1 = maximum number of characters to read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Check size of “buffer”</a:t>
            </a:r>
          </a:p>
          <a:p>
            <a:endParaRPr lang="en-US" dirty="0"/>
          </a:p>
        </p:txBody>
      </p:sp>
      <p:pic>
        <p:nvPicPr>
          <p:cNvPr id="4" name="Picture 3" descr="C:\Users\Karin\Google Drive\CS\CS447\mars4_5\mars4_5\lab04.asm - Notepad++">
            <a:extLst>
              <a:ext uri="{FF2B5EF4-FFF2-40B4-BE49-F238E27FC236}">
                <a16:creationId xmlns:a16="http://schemas.microsoft.com/office/drawing/2014/main" id="{93934352-BC12-4033-9E2C-393DBDC778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5" t="25596" r="30361" b="9426"/>
          <a:stretch/>
        </p:blipFill>
        <p:spPr>
          <a:xfrm>
            <a:off x="132202" y="523220"/>
            <a:ext cx="6400800" cy="2463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7295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Functions in detail: </a:t>
            </a:r>
            <a:r>
              <a:rPr lang="en-US" sz="2800" dirty="0" err="1">
                <a:solidFill>
                  <a:srgbClr val="002060"/>
                </a:solidFill>
              </a:rPr>
              <a:t>readString</a:t>
            </a:r>
            <a:endParaRPr lang="en-US" sz="2800" dirty="0">
              <a:solidFill>
                <a:srgbClr val="00206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5E1688-BE9F-4511-B4DE-EE6C1CF81168}"/>
              </a:ext>
            </a:extLst>
          </p:cNvPr>
          <p:cNvSpPr txBox="1"/>
          <p:nvPr/>
        </p:nvSpPr>
        <p:spPr>
          <a:xfrm>
            <a:off x="251055" y="3174529"/>
            <a:ext cx="76099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Steps:</a:t>
            </a:r>
          </a:p>
          <a:p>
            <a:pPr marL="342900" indent="-342900">
              <a:buFont typeface="+mj-lt"/>
              <a:buAutoNum type="arabicPeriod" startAt="2"/>
            </a:pPr>
            <a:r>
              <a:rPr lang="en-US" dirty="0"/>
              <a:t>Eliminate the line feed character at the end (0x0A).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You will first need to find the line feed character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/>
              <a:t>Once you find its location in memory, overwrite it with a NUL byte </a:t>
            </a:r>
          </a:p>
        </p:txBody>
      </p:sp>
      <p:pic>
        <p:nvPicPr>
          <p:cNvPr id="4" name="Picture 3" descr="C:\Users\Karin\Google Drive\CS\CS447\mars4_5\mars4_5\lab04.asm - Notepad++">
            <a:extLst>
              <a:ext uri="{FF2B5EF4-FFF2-40B4-BE49-F238E27FC236}">
                <a16:creationId xmlns:a16="http://schemas.microsoft.com/office/drawing/2014/main" id="{93934352-BC12-4033-9E2C-393DBDC778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5" t="25596" r="30361" b="9426"/>
          <a:stretch/>
        </p:blipFill>
        <p:spPr>
          <a:xfrm>
            <a:off x="132202" y="523220"/>
            <a:ext cx="6400800" cy="2463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1474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Functions in detail: </a:t>
            </a:r>
            <a:r>
              <a:rPr lang="en-US" sz="2800" dirty="0" err="1">
                <a:solidFill>
                  <a:srgbClr val="002060"/>
                </a:solidFill>
              </a:rPr>
              <a:t>readString</a:t>
            </a:r>
            <a:endParaRPr lang="en-US" sz="2800" dirty="0">
              <a:solidFill>
                <a:srgbClr val="00206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5E1688-BE9F-4511-B4DE-EE6C1CF81168}"/>
              </a:ext>
            </a:extLst>
          </p:cNvPr>
          <p:cNvSpPr txBox="1"/>
          <p:nvPr/>
        </p:nvSpPr>
        <p:spPr>
          <a:xfrm>
            <a:off x="251055" y="3119444"/>
            <a:ext cx="760992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Steps:</a:t>
            </a:r>
          </a:p>
          <a:p>
            <a:pPr marL="342900" indent="-342900">
              <a:buFont typeface="+mj-lt"/>
              <a:buAutoNum type="arabicPeriod" startAt="3"/>
            </a:pPr>
            <a:r>
              <a:rPr lang="en-US" dirty="0"/>
              <a:t>Allocate heap space for storing the string.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Use </a:t>
            </a:r>
            <a:r>
              <a:rPr lang="en-US" dirty="0" err="1"/>
              <a:t>syscall</a:t>
            </a:r>
            <a:r>
              <a:rPr lang="en-US" dirty="0"/>
              <a:t> 9: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/>
              <a:t>$a0 = # of bytes to allocate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/>
              <a:t>You are </a:t>
            </a:r>
            <a:r>
              <a:rPr lang="en-US" u="sng" dirty="0"/>
              <a:t>required</a:t>
            </a:r>
            <a:r>
              <a:rPr lang="en-US" dirty="0"/>
              <a:t> to use </a:t>
            </a:r>
            <a:r>
              <a:rPr lang="en-US" dirty="0" err="1"/>
              <a:t>strLength</a:t>
            </a:r>
            <a:r>
              <a:rPr lang="en-US" dirty="0"/>
              <a:t> to determine this value.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dirty="0"/>
              <a:t>Add 1 extra byte to make room for the NUL character.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/>
              <a:t>$v0 = address of allocated memory from heap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dirty="0"/>
              <a:t>You are </a:t>
            </a:r>
            <a:r>
              <a:rPr lang="en-US" u="sng" dirty="0"/>
              <a:t>required</a:t>
            </a:r>
            <a:r>
              <a:rPr lang="en-US" dirty="0"/>
              <a:t> to use </a:t>
            </a:r>
            <a:r>
              <a:rPr lang="en-US" dirty="0" err="1"/>
              <a:t>strCopy</a:t>
            </a:r>
            <a:r>
              <a:rPr lang="en-US" dirty="0"/>
              <a:t> to copy the input string in “buffer” to the address returned from </a:t>
            </a:r>
            <a:r>
              <a:rPr lang="en-US" dirty="0" err="1"/>
              <a:t>syscall</a:t>
            </a:r>
            <a:r>
              <a:rPr lang="en-US" dirty="0"/>
              <a:t> 9.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dirty="0"/>
              <a:t>The heap address is also the value that should be returned by the </a:t>
            </a:r>
            <a:r>
              <a:rPr lang="en-US" dirty="0" err="1"/>
              <a:t>readString</a:t>
            </a:r>
            <a:r>
              <a:rPr lang="en-US" dirty="0"/>
              <a:t> function.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/>
              <a:t>readString</a:t>
            </a:r>
            <a:r>
              <a:rPr lang="en-US" dirty="0"/>
              <a:t> will be a </a:t>
            </a:r>
            <a:r>
              <a:rPr lang="en-US" u="sng" dirty="0"/>
              <a:t>non-leaf</a:t>
            </a:r>
            <a:r>
              <a:rPr lang="en-US" dirty="0"/>
              <a:t> function.  Follow appropriate calling conventions.</a:t>
            </a:r>
          </a:p>
        </p:txBody>
      </p:sp>
      <p:pic>
        <p:nvPicPr>
          <p:cNvPr id="4" name="Picture 3" descr="C:\Users\Karin\Google Drive\CS\CS447\mars4_5\mars4_5\lab04.asm - Notepad++">
            <a:extLst>
              <a:ext uri="{FF2B5EF4-FFF2-40B4-BE49-F238E27FC236}">
                <a16:creationId xmlns:a16="http://schemas.microsoft.com/office/drawing/2014/main" id="{93934352-BC12-4033-9E2C-393DBDC778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5" t="25596" r="30361" b="9426"/>
          <a:stretch/>
        </p:blipFill>
        <p:spPr>
          <a:xfrm>
            <a:off x="132202" y="523220"/>
            <a:ext cx="6400800" cy="2463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0370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What the program should do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A21F65E-26D8-4D94-9343-4AB3FFFB29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971" y="628327"/>
            <a:ext cx="5172660" cy="4565761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6681012-80E7-44BB-A4D1-0574E7259DCC}"/>
              </a:ext>
            </a:extLst>
          </p:cNvPr>
          <p:cNvCxnSpPr>
            <a:cxnSpLocks/>
          </p:cNvCxnSpPr>
          <p:nvPr/>
        </p:nvCxnSpPr>
        <p:spPr>
          <a:xfrm flipH="1" flipV="1">
            <a:off x="2319051" y="1908214"/>
            <a:ext cx="3211416" cy="5595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2D7CBD1-B25E-48A1-87E7-98D71605B7A7}"/>
              </a:ext>
            </a:extLst>
          </p:cNvPr>
          <p:cNvSpPr txBox="1"/>
          <p:nvPr/>
        </p:nvSpPr>
        <p:spPr>
          <a:xfrm>
            <a:off x="5530467" y="860646"/>
            <a:ext cx="32499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Read in string, and store it to the heap with </a:t>
            </a:r>
            <a:r>
              <a:rPr lang="en-US" dirty="0" err="1"/>
              <a:t>readString</a:t>
            </a:r>
            <a:r>
              <a:rPr lang="en-US" dirty="0"/>
              <a:t>, which will return the heap address where the string was stored.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8E4AC8-BCA6-46BB-81AB-7BBFCA08D85A}"/>
              </a:ext>
            </a:extLst>
          </p:cNvPr>
          <p:cNvSpPr txBox="1"/>
          <p:nvPr/>
        </p:nvSpPr>
        <p:spPr>
          <a:xfrm>
            <a:off x="5530467" y="2220197"/>
            <a:ext cx="32499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the strings can be fetched using the addresses that </a:t>
            </a:r>
            <a:r>
              <a:rPr lang="en-US" dirty="0" err="1"/>
              <a:t>readString</a:t>
            </a:r>
            <a:r>
              <a:rPr lang="en-US" dirty="0"/>
              <a:t> returned.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EA798CC-5572-45B1-8961-C52ACDC88A8E}"/>
              </a:ext>
            </a:extLst>
          </p:cNvPr>
          <p:cNvSpPr txBox="1"/>
          <p:nvPr/>
        </p:nvSpPr>
        <p:spPr>
          <a:xfrm>
            <a:off x="5530467" y="3593519"/>
            <a:ext cx="3249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Will make use of </a:t>
            </a:r>
            <a:r>
              <a:rPr lang="en-US" dirty="0" err="1"/>
              <a:t>strCompare</a:t>
            </a:r>
            <a:r>
              <a:rPr lang="en-US" dirty="0"/>
              <a:t>.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4870E22-D2CA-490B-A16E-3454112122FA}"/>
              </a:ext>
            </a:extLst>
          </p:cNvPr>
          <p:cNvCxnSpPr>
            <a:cxnSpLocks/>
          </p:cNvCxnSpPr>
          <p:nvPr/>
        </p:nvCxnSpPr>
        <p:spPr>
          <a:xfrm flipH="1" flipV="1">
            <a:off x="2808384" y="2586097"/>
            <a:ext cx="3211416" cy="9555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DB1C82A-3CAA-4E0E-9F2E-4A5D8110D8DE}"/>
              </a:ext>
            </a:extLst>
          </p:cNvPr>
          <p:cNvCxnSpPr>
            <a:cxnSpLocks/>
          </p:cNvCxnSpPr>
          <p:nvPr/>
        </p:nvCxnSpPr>
        <p:spPr>
          <a:xfrm flipH="1">
            <a:off x="2319051" y="1069668"/>
            <a:ext cx="3076580" cy="346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45403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Final points: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7FC9B4-7B43-4670-A6CB-62744A48299E}"/>
              </a:ext>
            </a:extLst>
          </p:cNvPr>
          <p:cNvSpPr txBox="1"/>
          <p:nvPr/>
        </p:nvSpPr>
        <p:spPr>
          <a:xfrm>
            <a:off x="435315" y="709246"/>
            <a:ext cx="7698752" cy="452431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If you encounter problems, it might be helpful to debug your functions in a much simpler/shorter program, and then return to lab04.asm once they’re working.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Your code must work in the version of MARS provided for this class (under Lab #1 in </a:t>
            </a:r>
            <a:r>
              <a:rPr lang="en-US" sz="2400" dirty="0" err="1"/>
              <a:t>Courseweb</a:t>
            </a:r>
            <a:r>
              <a:rPr lang="en-US" sz="2400" dirty="0"/>
              <a:t>).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For demos during recitation: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Demonstrate 2 runs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Use varying numbers of strings, with varying lengths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Check for strings that are and are not present.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77133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Lab #4 overview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82E7DC-FE30-4AE7-B38A-A32475F8D4D8}"/>
              </a:ext>
            </a:extLst>
          </p:cNvPr>
          <p:cNvSpPr txBox="1"/>
          <p:nvPr/>
        </p:nvSpPr>
        <p:spPr>
          <a:xfrm>
            <a:off x="435315" y="709246"/>
            <a:ext cx="7698752" cy="452431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400" u="sng" dirty="0"/>
              <a:t>Handout organization</a:t>
            </a:r>
            <a:r>
              <a:rPr lang="en-US" sz="2400" dirty="0"/>
              <a:t>: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Pages 1-2: Descriptions of </a:t>
            </a:r>
            <a:r>
              <a:rPr lang="en-US" sz="2400" dirty="0" err="1"/>
              <a:t>syscall</a:t>
            </a:r>
            <a:r>
              <a:rPr lang="en-US" sz="2400" dirty="0"/>
              <a:t> 9 (dynamic memory allocation) and </a:t>
            </a:r>
            <a:r>
              <a:rPr lang="en-US" sz="2400" dirty="0" err="1"/>
              <a:t>syscall</a:t>
            </a:r>
            <a:r>
              <a:rPr lang="en-US" sz="2400" dirty="0"/>
              <a:t> 8 (read string)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Page 2: Reminder of function calling conventions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Page 3: Description of four functions that you must complete for Lab #4 (see lines 110-163 of lab04.asm)</a:t>
            </a:r>
          </a:p>
          <a:p>
            <a:endParaRPr lang="en-US" sz="2400" dirty="0">
              <a:highlight>
                <a:srgbClr val="FFFF00"/>
              </a:highlight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Pages 3-4: Description of what the provided code does, and what the program should do when it is finished.</a:t>
            </a:r>
          </a:p>
        </p:txBody>
      </p:sp>
    </p:spTree>
    <p:extLst>
      <p:ext uri="{BB962C8B-B14F-4D97-AF65-F5344CB8AC3E}">
        <p14:creationId xmlns:p14="http://schemas.microsoft.com/office/powerpoint/2010/main" val="458783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Memory allocation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634A27-8F0E-451C-B16A-D942CC6DF934}"/>
              </a:ext>
            </a:extLst>
          </p:cNvPr>
          <p:cNvSpPr txBox="1"/>
          <p:nvPr/>
        </p:nvSpPr>
        <p:spPr>
          <a:xfrm>
            <a:off x="0" y="6526152"/>
            <a:ext cx="9066882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1400" u="sng" dirty="0"/>
              <a:t>Image credit</a:t>
            </a:r>
            <a:r>
              <a:rPr lang="en-US" sz="1400" dirty="0"/>
              <a:t>: </a:t>
            </a:r>
            <a:r>
              <a:rPr lang="en-US" sz="1400" dirty="0">
                <a:hlinkClick r:id="rId2"/>
              </a:rPr>
              <a:t>https://www.geeksforgeeks.org/memory-layout-of-c-program/</a:t>
            </a:r>
            <a:endParaRPr 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C2EBDD-AE2C-42D2-B744-74F3CC7738AD}"/>
              </a:ext>
            </a:extLst>
          </p:cNvPr>
          <p:cNvSpPr txBox="1"/>
          <p:nvPr/>
        </p:nvSpPr>
        <p:spPr>
          <a:xfrm>
            <a:off x="126843" y="685677"/>
            <a:ext cx="3442622" cy="132343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000" dirty="0"/>
              <a:t>Different segments of memory are allocated to different components of a running program.</a:t>
            </a:r>
          </a:p>
        </p:txBody>
      </p:sp>
      <p:pic>
        <p:nvPicPr>
          <p:cNvPr id="9" name="Picture 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CC377C06-9346-48B7-87D3-3A1D34A9E8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4458" y="757368"/>
            <a:ext cx="4297680" cy="328353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A4BE34F-EA20-405E-8482-8A5767CB27C5}"/>
              </a:ext>
            </a:extLst>
          </p:cNvPr>
          <p:cNvSpPr txBox="1"/>
          <p:nvPr/>
        </p:nvSpPr>
        <p:spPr>
          <a:xfrm>
            <a:off x="4625431" y="4406366"/>
            <a:ext cx="4113699" cy="175432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u="sng" dirty="0"/>
              <a:t>Static segments</a:t>
            </a:r>
            <a:r>
              <a:rPr lang="en-US" dirty="0"/>
              <a:t>:</a:t>
            </a:r>
          </a:p>
          <a:p>
            <a:r>
              <a:rPr lang="en-US" dirty="0"/>
              <a:t>- text (instructions, like .text in MARS)</a:t>
            </a:r>
          </a:p>
          <a:p>
            <a:r>
              <a:rPr lang="en-US" dirty="0"/>
              <a:t>- Variables for which the allocation needs are known in advance (e.g., global variables, like those stored in .data in MARS)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39F960E-CE23-427D-B44D-C50497B873D6}"/>
              </a:ext>
            </a:extLst>
          </p:cNvPr>
          <p:cNvGrpSpPr/>
          <p:nvPr/>
        </p:nvGrpSpPr>
        <p:grpSpPr>
          <a:xfrm>
            <a:off x="700119" y="1489076"/>
            <a:ext cx="4808315" cy="3267820"/>
            <a:chOff x="700119" y="1489076"/>
            <a:chExt cx="4808315" cy="326782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3DD138B-F943-43A0-9496-930891FD6674}"/>
                </a:ext>
              </a:extLst>
            </p:cNvPr>
            <p:cNvSpPr txBox="1"/>
            <p:nvPr/>
          </p:nvSpPr>
          <p:spPr>
            <a:xfrm>
              <a:off x="700119" y="2171573"/>
              <a:ext cx="2346595" cy="2585323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u="sng" dirty="0"/>
                <a:t>Dynamic segments</a:t>
              </a:r>
              <a:r>
                <a:rPr lang="en-US" dirty="0"/>
                <a:t>:</a:t>
              </a:r>
            </a:p>
            <a:p>
              <a:r>
                <a:rPr lang="en-US" b="1" dirty="0"/>
                <a:t>stack</a:t>
              </a:r>
              <a:r>
                <a:rPr lang="en-US" dirty="0"/>
                <a:t>: used to store data during function calls (will allocate by manipulating the $</a:t>
              </a:r>
              <a:r>
                <a:rPr lang="en-US" dirty="0" err="1"/>
                <a:t>sp</a:t>
              </a:r>
              <a:r>
                <a:rPr lang="en-US" dirty="0"/>
                <a:t> register in MIPS)</a:t>
              </a:r>
            </a:p>
            <a:p>
              <a:endParaRPr lang="en-US" dirty="0"/>
            </a:p>
            <a:p>
              <a:endParaRPr lang="en-US" b="1" dirty="0"/>
            </a:p>
            <a:p>
              <a:endParaRPr lang="en-US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164B7CCA-503B-472A-9FD8-F217BF7D68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53621" y="1489076"/>
              <a:ext cx="2554813" cy="12961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C3E4C37-6FAD-4DF3-BA65-2A6524BCFAC6}"/>
              </a:ext>
            </a:extLst>
          </p:cNvPr>
          <p:cNvGrpSpPr/>
          <p:nvPr/>
        </p:nvGrpSpPr>
        <p:grpSpPr>
          <a:xfrm>
            <a:off x="404870" y="2947719"/>
            <a:ext cx="5103564" cy="3212973"/>
            <a:chOff x="404870" y="2947719"/>
            <a:chExt cx="5103564" cy="3212973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7E568A9-28AA-4438-A6F3-B69DEDB2E4D7}"/>
                </a:ext>
              </a:extLst>
            </p:cNvPr>
            <p:cNvSpPr txBox="1"/>
            <p:nvPr/>
          </p:nvSpPr>
          <p:spPr>
            <a:xfrm>
              <a:off x="404870" y="4129367"/>
              <a:ext cx="2554813" cy="2031325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heap</a:t>
              </a:r>
              <a:r>
                <a:rPr lang="en-US" dirty="0"/>
                <a:t>: Used for other unpredictable memory </a:t>
              </a:r>
              <a:endParaRPr lang="en-US" b="1" dirty="0"/>
            </a:p>
            <a:p>
              <a:r>
                <a:rPr lang="en-US" dirty="0"/>
                <a:t>needs (e.g., those which depend on inputs received during runtime).   Will allocate with </a:t>
              </a:r>
              <a:r>
                <a:rPr lang="en-US" b="1" dirty="0" err="1"/>
                <a:t>syscall</a:t>
              </a:r>
              <a:r>
                <a:rPr lang="en-US" b="1" dirty="0"/>
                <a:t> 9 </a:t>
              </a:r>
              <a:r>
                <a:rPr lang="en-US" dirty="0"/>
                <a:t> in MARS.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16B5BEB-719E-4C46-A534-53539DBFD6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53621" y="2947719"/>
              <a:ext cx="2554813" cy="14689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13077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Example allocations in MIPS: Static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634A27-8F0E-451C-B16A-D942CC6DF934}"/>
              </a:ext>
            </a:extLst>
          </p:cNvPr>
          <p:cNvSpPr txBox="1"/>
          <p:nvPr/>
        </p:nvSpPr>
        <p:spPr>
          <a:xfrm>
            <a:off x="0" y="6526152"/>
            <a:ext cx="9066882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1400" u="sng" dirty="0"/>
              <a:t>Image credit</a:t>
            </a:r>
            <a:r>
              <a:rPr lang="en-US" sz="1400" dirty="0"/>
              <a:t>: </a:t>
            </a:r>
            <a:r>
              <a:rPr lang="en-US" sz="1400" dirty="0">
                <a:hlinkClick r:id="rId2"/>
              </a:rPr>
              <a:t>https://www.geeksforgeeks.org/memory-layout-of-c-program/</a:t>
            </a:r>
            <a:endParaRPr lang="en-US" sz="1400" dirty="0"/>
          </a:p>
        </p:txBody>
      </p:sp>
      <p:pic>
        <p:nvPicPr>
          <p:cNvPr id="9" name="Picture 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CC377C06-9346-48B7-87D3-3A1D34A9E8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310" y="1749856"/>
            <a:ext cx="4297680" cy="3283539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35AB6FA-D562-4EFD-8833-CAF0B04444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820" y="690194"/>
            <a:ext cx="7119360" cy="668160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C5C3340-D68F-4CF3-A4A6-27BD068F822E}"/>
              </a:ext>
            </a:extLst>
          </p:cNvPr>
          <p:cNvCxnSpPr>
            <a:cxnSpLocks/>
          </p:cNvCxnSpPr>
          <p:nvPr/>
        </p:nvCxnSpPr>
        <p:spPr>
          <a:xfrm flipH="1">
            <a:off x="2480605" y="3429000"/>
            <a:ext cx="1408350" cy="9507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B5AC7E6-2971-4B06-B8ED-EEC95B9CFD6A}"/>
              </a:ext>
            </a:extLst>
          </p:cNvPr>
          <p:cNvSpPr txBox="1"/>
          <p:nvPr/>
        </p:nvSpPr>
        <p:spPr>
          <a:xfrm>
            <a:off x="4646012" y="1687885"/>
            <a:ext cx="3848155" cy="107721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1600" dirty="0"/>
              <a:t>Example of static memory allocation.  Space will be reserved in the data segment in the next available set of 100 bytes (starting at 0x10010000 in MARS).</a:t>
            </a:r>
          </a:p>
        </p:txBody>
      </p:sp>
      <p:pic>
        <p:nvPicPr>
          <p:cNvPr id="20" name="Picture 19" descr="C:\Users\Karin\Google Drive\CS\CS447\mars4_5\mars4_5\mips2.asm  - MARS 4.5">
            <a:extLst>
              <a:ext uri="{FF2B5EF4-FFF2-40B4-BE49-F238E27FC236}">
                <a16:creationId xmlns:a16="http://schemas.microsoft.com/office/drawing/2014/main" id="{C0C848A1-46B7-4D11-94B7-8D817202B33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007" r="57916" b="20194"/>
          <a:stretch/>
        </p:blipFill>
        <p:spPr>
          <a:xfrm>
            <a:off x="4646011" y="2927570"/>
            <a:ext cx="3848155" cy="1742923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C1CA97A-0B05-4400-AA50-06D2789250CE}"/>
              </a:ext>
            </a:extLst>
          </p:cNvPr>
          <p:cNvSpPr txBox="1"/>
          <p:nvPr/>
        </p:nvSpPr>
        <p:spPr>
          <a:xfrm>
            <a:off x="4754345" y="4765033"/>
            <a:ext cx="3848155" cy="33855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1600" dirty="0"/>
              <a:t>Example use: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77D532FF-C7A6-4F69-AF2A-A6E6AA87C6D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40877" y="5180034"/>
            <a:ext cx="2475090" cy="84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202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Example allocations in MIPS: Heap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634A27-8F0E-451C-B16A-D942CC6DF934}"/>
              </a:ext>
            </a:extLst>
          </p:cNvPr>
          <p:cNvSpPr txBox="1"/>
          <p:nvPr/>
        </p:nvSpPr>
        <p:spPr>
          <a:xfrm>
            <a:off x="0" y="6526152"/>
            <a:ext cx="9066882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1400" u="sng" dirty="0"/>
              <a:t>Image credit</a:t>
            </a:r>
            <a:r>
              <a:rPr lang="en-US" sz="1400" dirty="0"/>
              <a:t>: </a:t>
            </a:r>
            <a:r>
              <a:rPr lang="en-US" sz="1400" dirty="0">
                <a:hlinkClick r:id="rId2"/>
              </a:rPr>
              <a:t>https://www.geeksforgeeks.org/memory-layout-of-c-program/</a:t>
            </a:r>
            <a:endParaRPr lang="en-US" sz="1400" dirty="0"/>
          </a:p>
        </p:txBody>
      </p:sp>
      <p:pic>
        <p:nvPicPr>
          <p:cNvPr id="9" name="Picture 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CC377C06-9346-48B7-87D3-3A1D34A9E8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750" y="2191694"/>
            <a:ext cx="4297680" cy="3283539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C5C3340-D68F-4CF3-A4A6-27BD068F822E}"/>
              </a:ext>
            </a:extLst>
          </p:cNvPr>
          <p:cNvCxnSpPr>
            <a:cxnSpLocks/>
          </p:cNvCxnSpPr>
          <p:nvPr/>
        </p:nvCxnSpPr>
        <p:spPr>
          <a:xfrm flipH="1">
            <a:off x="2408590" y="3358065"/>
            <a:ext cx="1408350" cy="9507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B5AC7E6-2971-4B06-B8ED-EEC95B9CFD6A}"/>
              </a:ext>
            </a:extLst>
          </p:cNvPr>
          <p:cNvSpPr txBox="1"/>
          <p:nvPr/>
        </p:nvSpPr>
        <p:spPr>
          <a:xfrm>
            <a:off x="4822282" y="2022417"/>
            <a:ext cx="3848155" cy="107721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1600" dirty="0"/>
              <a:t>Example dynamic allocation, from the heap, with enough space for 21 bytes.  Space will be reserved in another region of the data segment: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A5F5942-BC2B-422D-9569-89A0925C250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166"/>
          <a:stretch/>
        </p:blipFill>
        <p:spPr>
          <a:xfrm>
            <a:off x="259750" y="495759"/>
            <a:ext cx="7258410" cy="1520218"/>
          </a:xfrm>
          <a:prstGeom prst="rect">
            <a:avLst/>
          </a:prstGeom>
        </p:spPr>
      </p:pic>
      <p:pic>
        <p:nvPicPr>
          <p:cNvPr id="8" name="Picture 7" descr="C:\Users\Karin\Google Drive\CS\CS447\mars4_5\mars4_5\mips2.asm  - MARS 4.5">
            <a:extLst>
              <a:ext uri="{FF2B5EF4-FFF2-40B4-BE49-F238E27FC236}">
                <a16:creationId xmlns:a16="http://schemas.microsoft.com/office/drawing/2014/main" id="{DC92A3E0-47B7-4641-84C8-0669BE38B09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4" t="48584" r="64097" b="17967"/>
          <a:stretch/>
        </p:blipFill>
        <p:spPr>
          <a:xfrm>
            <a:off x="5148913" y="3137563"/>
            <a:ext cx="3194892" cy="1675330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ABA5D43-600E-4491-BC1D-D504AE57097A}"/>
              </a:ext>
            </a:extLst>
          </p:cNvPr>
          <p:cNvCxnSpPr/>
          <p:nvPr/>
        </p:nvCxnSpPr>
        <p:spPr>
          <a:xfrm flipV="1">
            <a:off x="7645706" y="4680774"/>
            <a:ext cx="121185" cy="70524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61072E7-D707-488F-BFEC-B46705A9D9C9}"/>
              </a:ext>
            </a:extLst>
          </p:cNvPr>
          <p:cNvSpPr txBox="1"/>
          <p:nvPr/>
        </p:nvSpPr>
        <p:spPr>
          <a:xfrm>
            <a:off x="6595579" y="5330968"/>
            <a:ext cx="2471303" cy="33855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1600" dirty="0"/>
              <a:t>Shortcut to heap addresses</a:t>
            </a:r>
          </a:p>
        </p:txBody>
      </p:sp>
    </p:spTree>
    <p:extLst>
      <p:ext uri="{BB962C8B-B14F-4D97-AF65-F5344CB8AC3E}">
        <p14:creationId xmlns:p14="http://schemas.microsoft.com/office/powerpoint/2010/main" val="3249033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Example allocations in MIPS: Stack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634A27-8F0E-451C-B16A-D942CC6DF934}"/>
              </a:ext>
            </a:extLst>
          </p:cNvPr>
          <p:cNvSpPr txBox="1"/>
          <p:nvPr/>
        </p:nvSpPr>
        <p:spPr>
          <a:xfrm>
            <a:off x="0" y="6526152"/>
            <a:ext cx="9066882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1400" u="sng" dirty="0"/>
              <a:t>Image credit</a:t>
            </a:r>
            <a:r>
              <a:rPr lang="en-US" sz="1400" dirty="0"/>
              <a:t>: </a:t>
            </a:r>
            <a:r>
              <a:rPr lang="en-US" sz="1400" dirty="0">
                <a:hlinkClick r:id="rId2"/>
              </a:rPr>
              <a:t>https://www.geeksforgeeks.org/memory-layout-of-c-program/</a:t>
            </a:r>
            <a:endParaRPr lang="en-US" sz="1400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1FD2C0B-1FEC-46B2-95CB-B07F01E44A7D}"/>
              </a:ext>
            </a:extLst>
          </p:cNvPr>
          <p:cNvGrpSpPr/>
          <p:nvPr/>
        </p:nvGrpSpPr>
        <p:grpSpPr>
          <a:xfrm>
            <a:off x="5837913" y="266525"/>
            <a:ext cx="3150824" cy="3272010"/>
            <a:chOff x="4572000" y="2533879"/>
            <a:chExt cx="4297680" cy="4048023"/>
          </a:xfrm>
        </p:grpSpPr>
        <p:pic>
          <p:nvPicPr>
            <p:cNvPr id="9" name="Picture 8" descr="A screenshot of a cell phone&#10;&#10;Description generated with very high confidence">
              <a:extLst>
                <a:ext uri="{FF2B5EF4-FFF2-40B4-BE49-F238E27FC236}">
                  <a16:creationId xmlns:a16="http://schemas.microsoft.com/office/drawing/2014/main" id="{CC377C06-9346-48B7-87D3-3A1D34A9E88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0" y="3298363"/>
              <a:ext cx="4297680" cy="3283539"/>
            </a:xfrm>
            <a:prstGeom prst="rect">
              <a:avLst/>
            </a:prstGeom>
          </p:spPr>
        </p:pic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3C5C3340-D68F-4CF3-A4A6-27BD068F82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48618" y="2533879"/>
              <a:ext cx="780143" cy="132877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84384747-8958-4EFD-B4BD-E8A3CC579184}"/>
              </a:ext>
            </a:extLst>
          </p:cNvPr>
          <p:cNvSpPr txBox="1"/>
          <p:nvPr/>
        </p:nvSpPr>
        <p:spPr>
          <a:xfrm>
            <a:off x="214791" y="3644263"/>
            <a:ext cx="87144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 of backing up / restoring register values to/from the stack (MIPS slides from lecture, slide 82).   Note that the example assumes that the function is a leaf procedure; additional stack manipulation is required for non-leaf procedures (see slides 84-85).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C5799EA-6B9A-4850-B9B9-2CDF8EA35CF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595" b="1651"/>
          <a:stretch/>
        </p:blipFill>
        <p:spPr>
          <a:xfrm>
            <a:off x="155263" y="771180"/>
            <a:ext cx="5478570" cy="2511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510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Reading strings from the I/O window with </a:t>
            </a:r>
            <a:r>
              <a:rPr lang="en-US" sz="2800" dirty="0" err="1">
                <a:solidFill>
                  <a:srgbClr val="002060"/>
                </a:solidFill>
              </a:rPr>
              <a:t>syscall</a:t>
            </a:r>
            <a:r>
              <a:rPr lang="en-US" sz="2800" dirty="0">
                <a:solidFill>
                  <a:srgbClr val="002060"/>
                </a:solidFill>
              </a:rPr>
              <a:t> 8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0C22250-9002-4549-8D18-40FCAF956D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965" y="611355"/>
            <a:ext cx="7063740" cy="222024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9CBD789-9F1E-48C1-89B9-7B140750D52A}"/>
              </a:ext>
            </a:extLst>
          </p:cNvPr>
          <p:cNvSpPr txBox="1"/>
          <p:nvPr/>
        </p:nvSpPr>
        <p:spPr>
          <a:xfrm>
            <a:off x="279965" y="3017448"/>
            <a:ext cx="7398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 stored in buffer will include line feed character (\n, ASCII value = 10):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E9CBC54-F0D1-4AA5-968E-BD0480038F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32" y="3705090"/>
            <a:ext cx="7592424" cy="574465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C251E2A-9C1A-4E2F-B846-8CFC0BBC172F}"/>
              </a:ext>
            </a:extLst>
          </p:cNvPr>
          <p:cNvCxnSpPr/>
          <p:nvPr/>
        </p:nvCxnSpPr>
        <p:spPr>
          <a:xfrm flipH="1">
            <a:off x="5398265" y="3319049"/>
            <a:ext cx="313063" cy="453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64244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Requirements for Lab #4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A59E31-4078-4368-A1BB-B9BA655EF0EA}"/>
              </a:ext>
            </a:extLst>
          </p:cNvPr>
          <p:cNvSpPr txBox="1"/>
          <p:nvPr/>
        </p:nvSpPr>
        <p:spPr>
          <a:xfrm>
            <a:off x="208354" y="719435"/>
            <a:ext cx="35428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 will need to fill in the code for 4 functions that may be found at the bottom of lab04.asm.</a:t>
            </a:r>
          </a:p>
        </p:txBody>
      </p:sp>
      <p:pic>
        <p:nvPicPr>
          <p:cNvPr id="7" name="Picture 6" descr="C:\Users\Karin\Google Drive\CS\CS447\mars4_5\mars4_5\lab04.asm - Notepad++">
            <a:extLst>
              <a:ext uri="{FF2B5EF4-FFF2-40B4-BE49-F238E27FC236}">
                <a16:creationId xmlns:a16="http://schemas.microsoft.com/office/drawing/2014/main" id="{B941B67F-90D5-4124-84EC-9F70624C2A6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9" t="19843" r="56672" b="4255"/>
          <a:stretch/>
        </p:blipFill>
        <p:spPr>
          <a:xfrm>
            <a:off x="4474658" y="87290"/>
            <a:ext cx="4570191" cy="668342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365CA90-DB1B-4E48-A044-D2963ABAA857}"/>
              </a:ext>
            </a:extLst>
          </p:cNvPr>
          <p:cNvSpPr txBox="1"/>
          <p:nvPr/>
        </p:nvSpPr>
        <p:spPr>
          <a:xfrm>
            <a:off x="368098" y="1642765"/>
            <a:ext cx="3906447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The functions will need to follow all calling conventions.  Beyond what has been implemented or described in the comments, pay special attention to: </a:t>
            </a:r>
          </a:p>
          <a:p>
            <a:endParaRPr lang="en-US" sz="1600" dirty="0"/>
          </a:p>
          <a:p>
            <a:r>
              <a:rPr lang="en-US" sz="1600" dirty="0"/>
              <a:t>-- backing up any $s register values on the stack, if your function uses $s registers</a:t>
            </a:r>
          </a:p>
          <a:p>
            <a:endParaRPr lang="en-US" sz="1600" dirty="0"/>
          </a:p>
          <a:p>
            <a:r>
              <a:rPr lang="en-US" sz="1600" dirty="0"/>
              <a:t>-- restore those $s values before the </a:t>
            </a:r>
            <a:r>
              <a:rPr lang="en-US" sz="1600" dirty="0" err="1"/>
              <a:t>jr</a:t>
            </a:r>
            <a:r>
              <a:rPr lang="en-US" sz="1600" dirty="0"/>
              <a:t> $ra line</a:t>
            </a:r>
          </a:p>
          <a:p>
            <a:endParaRPr lang="en-US" sz="1600" dirty="0"/>
          </a:p>
          <a:p>
            <a:r>
              <a:rPr lang="en-US" sz="1600" dirty="0"/>
              <a:t>-- be sure to set the values of any return arguments ($v registers) before </a:t>
            </a:r>
            <a:r>
              <a:rPr lang="en-US" sz="1600" dirty="0" err="1"/>
              <a:t>jr</a:t>
            </a:r>
            <a:r>
              <a:rPr lang="en-US" sz="1600" dirty="0"/>
              <a:t> $ra</a:t>
            </a:r>
          </a:p>
          <a:p>
            <a:endParaRPr lang="en-US" sz="1600" dirty="0"/>
          </a:p>
          <a:p>
            <a:r>
              <a:rPr lang="en-US" sz="1600" dirty="0"/>
              <a:t>-- for non-leaf functions, back up $t values before function calls, and restore them afterwards</a:t>
            </a:r>
          </a:p>
          <a:p>
            <a:pPr lvl="1"/>
            <a:r>
              <a:rPr lang="en-US" sz="1600" dirty="0"/>
              <a:t>-- also be sure to backup/restore $ra at the start/end of the function</a:t>
            </a:r>
          </a:p>
          <a:p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1938733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Functions in detail: </a:t>
            </a:r>
            <a:r>
              <a:rPr lang="en-US" sz="2800" dirty="0" err="1">
                <a:solidFill>
                  <a:srgbClr val="002060"/>
                </a:solidFill>
              </a:rPr>
              <a:t>strLength</a:t>
            </a:r>
            <a:endParaRPr lang="en-US" sz="2800" dirty="0">
              <a:solidFill>
                <a:srgbClr val="002060"/>
              </a:solidFill>
            </a:endParaRPr>
          </a:p>
        </p:txBody>
      </p:sp>
      <p:pic>
        <p:nvPicPr>
          <p:cNvPr id="3" name="Picture 2" descr="C:\Users\Karin\Google Drive\CS\CS447\mars4_5\mars4_5\lab04.asm - Notepad++">
            <a:extLst>
              <a:ext uri="{FF2B5EF4-FFF2-40B4-BE49-F238E27FC236}">
                <a16:creationId xmlns:a16="http://schemas.microsoft.com/office/drawing/2014/main" id="{3D1694DA-22DD-4A17-8BB5-40790DBAA06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6" t="38354" r="24699" b="9129"/>
          <a:stretch/>
        </p:blipFill>
        <p:spPr>
          <a:xfrm>
            <a:off x="319488" y="627955"/>
            <a:ext cx="7955280" cy="229704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95E1688-BE9F-4511-B4DE-EE6C1CF81168}"/>
              </a:ext>
            </a:extLst>
          </p:cNvPr>
          <p:cNvSpPr txBox="1"/>
          <p:nvPr/>
        </p:nvSpPr>
        <p:spPr>
          <a:xfrm>
            <a:off x="524144" y="3264331"/>
            <a:ext cx="76099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Tips: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lbu</a:t>
            </a:r>
            <a:r>
              <a:rPr lang="en-US" b="1" dirty="0"/>
              <a:t> </a:t>
            </a:r>
            <a:r>
              <a:rPr lang="en-US" dirty="0"/>
              <a:t>can be helpful for reading in individual ASCII characters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And for checking whether the current byte is NUL (0x00)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Length result should not include the NUL character.</a:t>
            </a:r>
            <a:r>
              <a:rPr lang="en-US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47303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2766</TotalTime>
  <Words>1013</Words>
  <Application>Microsoft Office PowerPoint</Application>
  <PresentationFormat>On-screen Show (4:3)</PresentationFormat>
  <Paragraphs>101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Karin Cox</dc:creator>
  <cp:lastModifiedBy>Karin Cox</cp:lastModifiedBy>
  <cp:revision>227</cp:revision>
  <dcterms:created xsi:type="dcterms:W3CDTF">2016-10-06T23:04:54Z</dcterms:created>
  <dcterms:modified xsi:type="dcterms:W3CDTF">2018-06-06T05:04:41Z</dcterms:modified>
</cp:coreProperties>
</file>