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8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1513" autoAdjust="0"/>
  </p:normalViewPr>
  <p:slideViewPr>
    <p:cSldViewPr snapToGrid="0" showGuides="1">
      <p:cViewPr varScale="1">
        <p:scale>
          <a:sx n="66" d="100"/>
          <a:sy n="66" d="100"/>
        </p:scale>
        <p:origin x="1656" y="78"/>
      </p:cViewPr>
      <p:guideLst>
        <p:guide orient="horz" pos="72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2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#9: 4/2/18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#10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#9: Build the circuitry to decode the instruction + create the control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D321C-4C41-42FA-8DD2-8AEE686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460175"/>
            <a:ext cx="5149424" cy="2062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D9D51-F2AF-4DC7-9280-ACB64598CB3C}"/>
              </a:ext>
            </a:extLst>
          </p:cNvPr>
          <p:cNvSpPr txBox="1"/>
          <p:nvPr/>
        </p:nvSpPr>
        <p:spPr>
          <a:xfrm>
            <a:off x="157740" y="979445"/>
            <a:ext cx="5152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figure is provided for you: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7113F-BABE-4611-919F-1B3D9FDFE7ED}"/>
              </a:ext>
            </a:extLst>
          </p:cNvPr>
          <p:cNvSpPr txBox="1"/>
          <p:nvPr/>
        </p:nvSpPr>
        <p:spPr>
          <a:xfrm>
            <a:off x="5862198" y="1014484"/>
            <a:ext cx="28230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This circuit will take the 4 input bits of the opcode, and map them onto a two-bit input for the </a:t>
            </a:r>
            <a:r>
              <a:rPr lang="en-US" sz="2000" dirty="0" err="1">
                <a:solidFill>
                  <a:srgbClr val="0070C0"/>
                </a:solidFill>
              </a:rPr>
              <a:t>ALUop</a:t>
            </a:r>
            <a:r>
              <a:rPr lang="en-US" sz="2000" dirty="0">
                <a:solidFill>
                  <a:srgbClr val="0070C0"/>
                </a:solidFill>
              </a:rPr>
              <a:t> MUX, and a 1 bit input to decide whether to write the immediate value or ALU output to the register file.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circuit can be derived by finding the logical expression for the truth table mapping the opcodes to the desired MUX inputs.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3D47A-141E-454B-AF62-1E127DD41F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93"/>
          <a:stretch/>
        </p:blipFill>
        <p:spPr>
          <a:xfrm>
            <a:off x="-1" y="3780010"/>
            <a:ext cx="5468055" cy="95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011F2-6104-4640-8A57-AD562334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0" y="4734117"/>
            <a:ext cx="4159794" cy="17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#10-12: Wire the remaining components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C25B-079B-4F13-A699-4AA43F44F051}"/>
              </a:ext>
            </a:extLst>
          </p:cNvPr>
          <p:cNvSpPr txBox="1"/>
          <p:nvPr/>
        </p:nvSpPr>
        <p:spPr>
          <a:xfrm>
            <a:off x="319313" y="899886"/>
            <a:ext cx="6952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Inputs/outputs/selection signals to the appropriate pins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$r subfield (from the splitter), combined with logic gates, to write to the appropriate register (note writes occur on every cycle).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clock + connect it to all the registers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02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13-14: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C25B-079B-4F13-A699-4AA43F44F051}"/>
              </a:ext>
            </a:extLst>
          </p:cNvPr>
          <p:cNvSpPr txBox="1"/>
          <p:nvPr/>
        </p:nvSpPr>
        <p:spPr>
          <a:xfrm>
            <a:off x="319313" y="899886"/>
            <a:ext cx="6952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some instructions to the first few entries of the ROM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You’ll need to get the equivalent hex representation for each instruction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“Simulation Enabled” in the Simulate menu to automate the clock and watch the processor work.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98434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Demo during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C25B-079B-4F13-A699-4AA43F44F051}"/>
              </a:ext>
            </a:extLst>
          </p:cNvPr>
          <p:cNvSpPr txBox="1"/>
          <p:nvPr/>
        </p:nvSpPr>
        <p:spPr>
          <a:xfrm>
            <a:off x="319313" y="899886"/>
            <a:ext cx="6952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get checked off during recitation, you’ll be asked to demonstrate that one of each of the five instructions works (writing to either the A or B registers).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submit via </a:t>
            </a:r>
            <a:r>
              <a:rPr lang="en-US" sz="2400" dirty="0" err="1"/>
              <a:t>Courseweb</a:t>
            </a:r>
            <a:r>
              <a:rPr lang="en-US" sz="2400" dirty="0"/>
              <a:t>, </a:t>
            </a:r>
            <a:r>
              <a:rPr lang="en-US" sz="2400"/>
              <a:t>and remember to sign in.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7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 overview: Building a miniature MIPS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MiniMIPS</a:t>
            </a:r>
            <a:r>
              <a:rPr lang="en-US" sz="2400" u="sng" dirty="0"/>
              <a:t> 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Two registers (8 bits)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Only ALU and “set”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instructions have a destination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use the same 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MiniMIPS</a:t>
            </a:r>
            <a:r>
              <a:rPr lang="en-US" sz="2800" dirty="0">
                <a:solidFill>
                  <a:srgbClr val="002060"/>
                </a:solidFill>
              </a:rPr>
              <a:t> instruction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B3DEE-BE1D-457F-B886-8644CA2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4" y="595498"/>
            <a:ext cx="5861566" cy="2522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F7F97-60AA-4C18-B64F-172241655CAA}"/>
              </a:ext>
            </a:extLst>
          </p:cNvPr>
          <p:cNvCxnSpPr>
            <a:cxnSpLocks/>
          </p:cNvCxnSpPr>
          <p:nvPr/>
        </p:nvCxnSpPr>
        <p:spPr>
          <a:xfrm flipH="1" flipV="1">
            <a:off x="4588775" y="2963306"/>
            <a:ext cx="1724389" cy="583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F8C84F-6AE9-4CE1-B823-4A5B2E89B2FA}"/>
              </a:ext>
            </a:extLst>
          </p:cNvPr>
          <p:cNvSpPr txBox="1"/>
          <p:nvPr/>
        </p:nvSpPr>
        <p:spPr>
          <a:xfrm>
            <a:off x="6422834" y="3117661"/>
            <a:ext cx="1905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$r = 0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A; $r = 1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93A906-B1AA-4A77-82E5-7A57920DA4C0}"/>
              </a:ext>
            </a:extLst>
          </p:cNvPr>
          <p:cNvGrpSpPr/>
          <p:nvPr/>
        </p:nvGrpSpPr>
        <p:grpSpPr>
          <a:xfrm>
            <a:off x="0" y="3631557"/>
            <a:ext cx="8492169" cy="2177674"/>
            <a:chOff x="0" y="3631557"/>
            <a:chExt cx="8492169" cy="21776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BED457-7C8A-4A93-8976-45631A68D45C}"/>
                </a:ext>
              </a:extLst>
            </p:cNvPr>
            <p:cNvGrpSpPr/>
            <p:nvPr/>
          </p:nvGrpSpPr>
          <p:grpSpPr>
            <a:xfrm>
              <a:off x="0" y="3631557"/>
              <a:ext cx="8328752" cy="1670152"/>
              <a:chOff x="0" y="3631557"/>
              <a:chExt cx="8328752" cy="16701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67FBC6-43BF-4BCE-B7A6-D7414A1F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193095"/>
                <a:ext cx="6890575" cy="110861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8B5C6-BF74-441D-AEA2-5E674A139B1E}"/>
                  </a:ext>
                </a:extLst>
              </p:cNvPr>
              <p:cNvSpPr txBox="1"/>
              <p:nvPr/>
            </p:nvSpPr>
            <p:spPr>
              <a:xfrm>
                <a:off x="194686" y="3631557"/>
                <a:ext cx="8134066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2060"/>
                    </a:solidFill>
                  </a:rPr>
                  <a:t>MiniMIPS</a:t>
                </a:r>
                <a:r>
                  <a:rPr lang="en-US" sz="2800" dirty="0">
                    <a:solidFill>
                      <a:srgbClr val="002060"/>
                    </a:solidFill>
                  </a:rPr>
                  <a:t> instruction format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35014-2E83-4372-8C1D-2929D24D62A3}"/>
                </a:ext>
              </a:extLst>
            </p:cNvPr>
            <p:cNvSpPr txBox="1"/>
            <p:nvPr/>
          </p:nvSpPr>
          <p:spPr>
            <a:xfrm>
              <a:off x="6586251" y="4362681"/>
              <a:ext cx="19059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- 16 bits long</a:t>
              </a:r>
            </a:p>
            <a:p>
              <a:r>
                <a:rPr lang="en-US" sz="2200" dirty="0">
                  <a:solidFill>
                    <a:srgbClr val="0070C0"/>
                  </a:solidFill>
                </a:rPr>
                <a:t>- </a:t>
              </a:r>
              <a:r>
                <a:rPr lang="en-US" sz="2200" u="sng" dirty="0">
                  <a:solidFill>
                    <a:srgbClr val="0070C0"/>
                  </a:solidFill>
                </a:rPr>
                <a:t>Addresses</a:t>
              </a:r>
              <a:r>
                <a:rPr lang="en-US" sz="2200" dirty="0">
                  <a:solidFill>
                    <a:srgbClr val="0070C0"/>
                  </a:solidFill>
                </a:rPr>
                <a:t> for instructions are 8 bits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#1-2: Create the instruction memory</a:t>
            </a:r>
          </a:p>
        </p:txBody>
      </p:sp>
      <p:pic>
        <p:nvPicPr>
          <p:cNvPr id="4" name="Picture 3" descr="Logisim: main of Untitled">
            <a:extLst>
              <a:ext uri="{FF2B5EF4-FFF2-40B4-BE49-F238E27FC236}">
                <a16:creationId xmlns:a16="http://schemas.microsoft.com/office/drawing/2014/main" id="{B610EFCB-2BDE-4C56-9394-6F0017D81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8830" r="48915" b="46499"/>
          <a:stretch/>
        </p:blipFill>
        <p:spPr>
          <a:xfrm>
            <a:off x="321298" y="638979"/>
            <a:ext cx="3657600" cy="2125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757F9-3C65-4FF4-A0D7-7E5200222438}"/>
              </a:ext>
            </a:extLst>
          </p:cNvPr>
          <p:cNvSpPr txBox="1"/>
          <p:nvPr/>
        </p:nvSpPr>
        <p:spPr>
          <a:xfrm>
            <a:off x="4217651" y="638979"/>
            <a:ext cx="460505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ROM component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= Instruction address input (use default 8 bit width)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D = Data output (16 bit instructions; be sure to adjust to 16).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format, two values per row in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Right click to edit values (or poke a field and start typing)</a:t>
            </a:r>
          </a:p>
          <a:p>
            <a:pPr lvl="1"/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“</a:t>
            </a:r>
            <a:r>
              <a:rPr lang="en-US" sz="2200" dirty="0" err="1">
                <a:solidFill>
                  <a:srgbClr val="002060"/>
                </a:solidFill>
              </a:rPr>
              <a:t>sel</a:t>
            </a:r>
            <a:r>
              <a:rPr lang="en-US" sz="2200" dirty="0">
                <a:solidFill>
                  <a:srgbClr val="002060"/>
                </a:solidFill>
              </a:rPr>
              <a:t>”: wire a constant of ‘1’ to this; it will enable the ROM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#3-4: Complete the “fetch” circuitry</a:t>
            </a:r>
          </a:p>
        </p:txBody>
      </p:sp>
      <p:pic>
        <p:nvPicPr>
          <p:cNvPr id="3" name="Picture 2" descr="Logisim: main of Untitled">
            <a:extLst>
              <a:ext uri="{FF2B5EF4-FFF2-40B4-BE49-F238E27FC236}">
                <a16:creationId xmlns:a16="http://schemas.microsoft.com/office/drawing/2014/main" id="{CAA09900-2891-41DC-A199-348595BD2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t="22608" r="51884" b="44818"/>
          <a:stretch/>
        </p:blipFill>
        <p:spPr>
          <a:xfrm>
            <a:off x="463828" y="684462"/>
            <a:ext cx="2377440" cy="2545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75D05B-7A5D-458F-A32C-8DC22C0D51D1}"/>
              </a:ext>
            </a:extLst>
          </p:cNvPr>
          <p:cNvSpPr txBox="1"/>
          <p:nvPr/>
        </p:nvSpPr>
        <p:spPr>
          <a:xfrm>
            <a:off x="3270519" y="742437"/>
            <a:ext cx="46515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the PC register.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Default 8-bit data width is good for our 8-bit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 output of this register to supply the address information to the 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How can we update the address on each clock cycle?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D5ECE-8AB9-4104-A126-756944ADD9AE}"/>
              </a:ext>
            </a:extLst>
          </p:cNvPr>
          <p:cNvSpPr txBox="1"/>
          <p:nvPr/>
        </p:nvSpPr>
        <p:spPr>
          <a:xfrm>
            <a:off x="3270519" y="3429000"/>
            <a:ext cx="465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 update:  Use a loop (Q to D), an adder, and a constant.  How large should the constant be?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FB70E-4CFB-4B2B-91AC-6250879290E4}"/>
              </a:ext>
            </a:extLst>
          </p:cNvPr>
          <p:cNvSpPr txBox="1"/>
          <p:nvPr/>
        </p:nvSpPr>
        <p:spPr>
          <a:xfrm>
            <a:off x="3270519" y="4799648"/>
            <a:ext cx="465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Constant = 1 (instruction addresses are 1 byte long, not 1 word long)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A3FC2-543C-425F-9B87-411AFE5405C7}"/>
              </a:ext>
            </a:extLst>
          </p:cNvPr>
          <p:cNvSpPr txBox="1"/>
          <p:nvPr/>
        </p:nvSpPr>
        <p:spPr>
          <a:xfrm>
            <a:off x="3270519" y="5700064"/>
            <a:ext cx="465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Make sure writes are enabled (can reuse constant of 1 used for ROM)</a:t>
            </a:r>
          </a:p>
        </p:txBody>
      </p:sp>
    </p:spTree>
    <p:extLst>
      <p:ext uri="{BB962C8B-B14F-4D97-AF65-F5344CB8AC3E}">
        <p14:creationId xmlns:p14="http://schemas.microsoft.com/office/powerpoint/2010/main" val="22257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#5: Create the two data registers.</a:t>
            </a:r>
          </a:p>
        </p:txBody>
      </p:sp>
      <p:pic>
        <p:nvPicPr>
          <p:cNvPr id="6" name="Picture 5" descr="Logisim: main of Untitled">
            <a:extLst>
              <a:ext uri="{FF2B5EF4-FFF2-40B4-BE49-F238E27FC236}">
                <a16:creationId xmlns:a16="http://schemas.microsoft.com/office/drawing/2014/main" id="{B242D252-B6B8-4C94-A6A7-FBC2ED909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25160" r="54762" b="26486"/>
          <a:stretch/>
        </p:blipFill>
        <p:spPr>
          <a:xfrm>
            <a:off x="464454" y="629895"/>
            <a:ext cx="2103120" cy="4598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3B1B8-4BD9-4B75-A530-292F9A2AC029}"/>
              </a:ext>
            </a:extLst>
          </p:cNvPr>
          <p:cNvSpPr txBox="1"/>
          <p:nvPr/>
        </p:nvSpPr>
        <p:spPr>
          <a:xfrm>
            <a:off x="3256005" y="1221408"/>
            <a:ext cx="4651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Again, default 8-bit with works.</a:t>
            </a:r>
          </a:p>
        </p:txBody>
      </p:sp>
    </p:spTree>
    <p:extLst>
      <p:ext uri="{BB962C8B-B14F-4D97-AF65-F5344CB8AC3E}">
        <p14:creationId xmlns:p14="http://schemas.microsoft.com/office/powerpoint/2010/main" val="19685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#6: Create the 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3B1B8-4BD9-4B75-A530-292F9A2AC029}"/>
              </a:ext>
            </a:extLst>
          </p:cNvPr>
          <p:cNvSpPr txBox="1"/>
          <p:nvPr/>
        </p:nvSpPr>
        <p:spPr>
          <a:xfrm>
            <a:off x="295090" y="943428"/>
            <a:ext cx="46252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Somewhat like the Lab #8 ALU (see figure), with a few 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 inputs/outputs/operations should act on 8 bits, not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No need for a set less than operation (just and/or/add/sub)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Subtraction can be implemented with the built-in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It will be in a </a:t>
            </a:r>
            <a:r>
              <a:rPr lang="en-US" sz="2000" dirty="0" err="1">
                <a:solidFill>
                  <a:srgbClr val="002060"/>
                </a:solidFill>
              </a:rPr>
              <a:t>subcircuit</a:t>
            </a:r>
            <a:endParaRPr lang="en-US" sz="20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000" dirty="0" err="1">
                <a:solidFill>
                  <a:srgbClr val="002060"/>
                </a:solidFill>
              </a:rPr>
              <a:t>subcircuit</a:t>
            </a:r>
            <a:r>
              <a:rPr lang="en-US" sz="2000" dirty="0">
                <a:solidFill>
                  <a:srgbClr val="002060"/>
                </a:solidFill>
              </a:rPr>
              <a:t> will need some labeled input/output/selection pins to allow the ALU to be accessed from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 descr="lab08_ALU.pdf - Adobe Acrobat Reader DC">
            <a:extLst>
              <a:ext uri="{FF2B5EF4-FFF2-40B4-BE49-F238E27FC236}">
                <a16:creationId xmlns:a16="http://schemas.microsoft.com/office/drawing/2014/main" id="{F1CD3532-2A7B-4A7B-98E0-5E8D9ADA7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21326" r="38413" b="18523"/>
          <a:stretch/>
        </p:blipFill>
        <p:spPr>
          <a:xfrm>
            <a:off x="4920343" y="1132113"/>
            <a:ext cx="3875314" cy="29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#7: Continue wiring the circuit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3B1B8-4BD9-4B75-A530-292F9A2AC029}"/>
              </a:ext>
            </a:extLst>
          </p:cNvPr>
          <p:cNvSpPr txBox="1"/>
          <p:nvPr/>
        </p:nvSpPr>
        <p:spPr>
          <a:xfrm>
            <a:off x="295090" y="943428"/>
            <a:ext cx="46252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ALU inputs</a:t>
            </a:r>
            <a:r>
              <a:rPr lang="en-US" sz="2200" dirty="0">
                <a:solidFill>
                  <a:srgbClr val="002060"/>
                </a:solidFill>
              </a:rPr>
              <a:t>: Directly from the A and B registers</a:t>
            </a:r>
          </a:p>
          <a:p>
            <a:endParaRPr lang="en-US" sz="2200" u="sng" dirty="0">
              <a:solidFill>
                <a:srgbClr val="002060"/>
              </a:solidFill>
            </a:endParaRPr>
          </a:p>
          <a:p>
            <a:r>
              <a:rPr lang="en-US" sz="2200" u="sng" dirty="0">
                <a:solidFill>
                  <a:srgbClr val="002060"/>
                </a:solidFill>
              </a:rPr>
              <a:t>Writes to A and B registers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Can be from either: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ALU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Immediate supplied to set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2060"/>
                </a:solidFill>
              </a:rPr>
              <a:t>MUXes</a:t>
            </a:r>
            <a:r>
              <a:rPr lang="en-US" sz="2200" dirty="0">
                <a:solidFill>
                  <a:srgbClr val="002060"/>
                </a:solidFill>
              </a:rPr>
              <a:t> can be placed before each of the registers to select either of these inputs for the write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426D6-7AFE-46F2-A108-ED5B97A6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09" y="3354052"/>
            <a:ext cx="4159794" cy="1789909"/>
          </a:xfrm>
          <a:prstGeom prst="rect">
            <a:avLst/>
          </a:prstGeom>
        </p:spPr>
      </p:pic>
      <p:pic>
        <p:nvPicPr>
          <p:cNvPr id="7" name="Picture 6" descr="Logisim: main of Untitled">
            <a:extLst>
              <a:ext uri="{FF2B5EF4-FFF2-40B4-BE49-F238E27FC236}">
                <a16:creationId xmlns:a16="http://schemas.microsoft.com/office/drawing/2014/main" id="{72C4082A-ACF7-4CC7-B43F-417C539F3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27669" r="54762" b="34170"/>
          <a:stretch/>
        </p:blipFill>
        <p:spPr>
          <a:xfrm>
            <a:off x="6962763" y="420914"/>
            <a:ext cx="1554480" cy="26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#8: Split up the instruction into its bitfields</a:t>
            </a:r>
          </a:p>
        </p:txBody>
      </p:sp>
      <p:pic>
        <p:nvPicPr>
          <p:cNvPr id="8" name="Picture 7" descr="Logisim: main of Untitled">
            <a:extLst>
              <a:ext uri="{FF2B5EF4-FFF2-40B4-BE49-F238E27FC236}">
                <a16:creationId xmlns:a16="http://schemas.microsoft.com/office/drawing/2014/main" id="{757FF483-DC88-461C-8273-99E0E9B32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8830" r="48915" b="46499"/>
          <a:stretch/>
        </p:blipFill>
        <p:spPr>
          <a:xfrm>
            <a:off x="5140041" y="523220"/>
            <a:ext cx="3657600" cy="2125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FEE75E-7352-4C3A-A7B4-B8B36EFBB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93"/>
          <a:stretch/>
        </p:blipFill>
        <p:spPr>
          <a:xfrm>
            <a:off x="2790454" y="2648850"/>
            <a:ext cx="6353546" cy="1108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02FC-72DA-4841-8DD2-352B716D36AD}"/>
              </a:ext>
            </a:extLst>
          </p:cNvPr>
          <p:cNvSpPr txBox="1"/>
          <p:nvPr/>
        </p:nvSpPr>
        <p:spPr>
          <a:xfrm>
            <a:off x="146192" y="821671"/>
            <a:ext cx="392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Use a splitter to pull out the three subfields that you need from the instruction (from the ROM).  </a:t>
            </a:r>
          </a:p>
        </p:txBody>
      </p:sp>
    </p:spTree>
    <p:extLst>
      <p:ext uri="{BB962C8B-B14F-4D97-AF65-F5344CB8AC3E}">
        <p14:creationId xmlns:p14="http://schemas.microsoft.com/office/powerpoint/2010/main" val="225565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3075</TotalTime>
  <Words>736</Words>
  <Application>Microsoft Office PowerPoint</Application>
  <PresentationFormat>On-screen Show (4:3)</PresentationFormat>
  <Paragraphs>86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242</cp:revision>
  <dcterms:created xsi:type="dcterms:W3CDTF">2016-10-06T23:04:54Z</dcterms:created>
  <dcterms:modified xsi:type="dcterms:W3CDTF">2018-07-25T18:14:12Z</dcterms:modified>
</cp:coreProperties>
</file>