
<file path=[Content_Types].xml><?xml version="1.0" encoding="utf-8"?>
<Types xmlns="http://schemas.openxmlformats.org/package/2006/content-types">
  <Default Extension="tmp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8" r:id="rId2"/>
    <p:sldId id="259" r:id="rId3"/>
    <p:sldId id="281" r:id="rId4"/>
    <p:sldId id="260" r:id="rId5"/>
    <p:sldId id="285" r:id="rId6"/>
    <p:sldId id="282" r:id="rId7"/>
    <p:sldId id="284" r:id="rId8"/>
    <p:sldId id="283" r:id="rId9"/>
    <p:sldId id="286" r:id="rId10"/>
    <p:sldId id="287" r:id="rId11"/>
    <p:sldId id="288" r:id="rId12"/>
    <p:sldId id="289" r:id="rId13"/>
    <p:sldId id="290" r:id="rId14"/>
    <p:sldId id="291" r:id="rId15"/>
    <p:sldId id="292" r:id="rId16"/>
    <p:sldId id="293" r:id="rId17"/>
    <p:sldId id="294" r:id="rId18"/>
    <p:sldId id="295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04" userDrawn="1">
          <p15:clr>
            <a:srgbClr val="A4A3A4"/>
          </p15:clr>
        </p15:guide>
        <p15:guide id="2" pos="3792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rin Cox" initials="KC" lastIdx="1" clrIdx="0">
    <p:extLst>
      <p:ext uri="{19B8F6BF-5375-455C-9EA6-DF929625EA0E}">
        <p15:presenceInfo xmlns:p15="http://schemas.microsoft.com/office/powerpoint/2012/main" userId="dd82fc35ea2bed9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20" autoAdjust="0"/>
    <p:restoredTop sz="94711" autoAdjust="0"/>
  </p:normalViewPr>
  <p:slideViewPr>
    <p:cSldViewPr snapToGrid="0" showGuides="1">
      <p:cViewPr varScale="1">
        <p:scale>
          <a:sx n="87" d="100"/>
          <a:sy n="87" d="100"/>
        </p:scale>
        <p:origin x="1590" y="84"/>
      </p:cViewPr>
      <p:guideLst>
        <p:guide orient="horz" pos="504"/>
        <p:guide pos="379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DACF82-7282-4538-9925-81D795D18BF0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AF9F6D-6F5B-4492-B20A-F0EFDC100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849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916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881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73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201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538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823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237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606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999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00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93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0F47B-3C72-48E5-9CD2-8B9AE0E9AFF7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341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c13/CS447TK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c13/CS447TK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CS447 Recitation #1: 5/16/18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00146" y="1756103"/>
            <a:ext cx="8201594" cy="120032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400" u="sng" dirty="0">
                <a:solidFill>
                  <a:srgbClr val="002060"/>
                </a:solidFill>
              </a:rPr>
              <a:t>Agenda for today</a:t>
            </a:r>
            <a:r>
              <a:rPr lang="en-US" sz="2400" dirty="0">
                <a:solidFill>
                  <a:srgbClr val="002060"/>
                </a:solidFill>
              </a:rPr>
              <a:t>:</a:t>
            </a:r>
            <a:endParaRPr lang="en-US" sz="2400" dirty="0"/>
          </a:p>
          <a:p>
            <a:pPr marL="457200" indent="-457200">
              <a:buAutoNum type="arabicPeriod"/>
            </a:pPr>
            <a:r>
              <a:rPr lang="en-US" sz="2400" dirty="0"/>
              <a:t>Overview of the recitation</a:t>
            </a:r>
          </a:p>
          <a:p>
            <a:pPr marL="457200" indent="-457200">
              <a:buAutoNum type="arabicPeriod"/>
            </a:pPr>
            <a:r>
              <a:rPr lang="en-US" sz="2400" dirty="0"/>
              <a:t>Review of Lab #1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148856" y="702634"/>
            <a:ext cx="7761768" cy="83099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lvl="1"/>
            <a:r>
              <a:rPr lang="en-US" sz="2400" dirty="0">
                <a:sym typeface="Wingdings" panose="05000000000000000000" pitchFamily="2" charset="2"/>
              </a:rPr>
              <a:t>These slides are available online: </a:t>
            </a:r>
            <a:r>
              <a:rPr lang="en-US" sz="2400" dirty="0"/>
              <a:t> </a:t>
            </a:r>
          </a:p>
          <a:p>
            <a:pPr lvl="1"/>
            <a:r>
              <a:rPr lang="en-US" sz="2400" dirty="0">
                <a:hlinkClick r:id="rId2"/>
              </a:rPr>
              <a:t>https://github.com/kc13/CS447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220451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Installing and using a MARS tool: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D11BC3-8EB8-4EA4-887A-594FEBE6C8BD}"/>
              </a:ext>
            </a:extLst>
          </p:cNvPr>
          <p:cNvSpPr txBox="1"/>
          <p:nvPr/>
        </p:nvSpPr>
        <p:spPr>
          <a:xfrm>
            <a:off x="435315" y="709246"/>
            <a:ext cx="7698752" cy="267765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u="sng" dirty="0"/>
              <a:t>MARS tools</a:t>
            </a:r>
            <a:r>
              <a:rPr lang="en-US" sz="2400" dirty="0"/>
              <a:t> are Java programs that allow the addition of extra functionality to the simulator.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They often display some kind of graphical output that is conditionalized on the value of a designated register.</a:t>
            </a:r>
          </a:p>
          <a:p>
            <a:endParaRPr lang="en-US" sz="2400" u="sng" dirty="0"/>
          </a:p>
          <a:p>
            <a:endParaRPr lang="en-US" sz="2400" u="sng" dirty="0"/>
          </a:p>
        </p:txBody>
      </p:sp>
    </p:spTree>
    <p:extLst>
      <p:ext uri="{BB962C8B-B14F-4D97-AF65-F5344CB8AC3E}">
        <p14:creationId xmlns:p14="http://schemas.microsoft.com/office/powerpoint/2010/main" val="4756800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>
                <a:solidFill>
                  <a:srgbClr val="002060"/>
                </a:solidFill>
              </a:rPr>
              <a:t>Installing and using a MARS tool:</a:t>
            </a:r>
            <a:endParaRPr lang="en-US" sz="2800" dirty="0">
              <a:solidFill>
                <a:srgbClr val="00206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D11BC3-8EB8-4EA4-887A-594FEBE6C8BD}"/>
              </a:ext>
            </a:extLst>
          </p:cNvPr>
          <p:cNvSpPr txBox="1"/>
          <p:nvPr/>
        </p:nvSpPr>
        <p:spPr>
          <a:xfrm>
            <a:off x="435315" y="709246"/>
            <a:ext cx="7698752" cy="489364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400" dirty="0"/>
              <a:t>Extract the PositiveZeroNegative.zip contents (a set of .class files) into the “tools” folder under “mars”.</a:t>
            </a:r>
          </a:p>
          <a:p>
            <a:endParaRPr lang="en-US" sz="2400" dirty="0"/>
          </a:p>
          <a:p>
            <a:r>
              <a:rPr lang="en-US" sz="2400" dirty="0"/>
              <a:t>Relaunch MARS.</a:t>
            </a:r>
          </a:p>
          <a:p>
            <a:endParaRPr lang="en-US" sz="2400" dirty="0"/>
          </a:p>
          <a:p>
            <a:r>
              <a:rPr lang="en-US" sz="2400" dirty="0"/>
              <a:t>Choose the Smiley Face tool from the Tools menu.</a:t>
            </a:r>
          </a:p>
          <a:p>
            <a:endParaRPr lang="en-US" sz="2400" dirty="0"/>
          </a:p>
          <a:p>
            <a:r>
              <a:rPr lang="en-US" sz="2400" dirty="0"/>
              <a:t>The expression of the face will change,</a:t>
            </a:r>
          </a:p>
          <a:p>
            <a:r>
              <a:rPr lang="en-US" sz="2400" dirty="0"/>
              <a:t>depending on whether $t9 &lt;, &gt;, or = 0.</a:t>
            </a:r>
          </a:p>
          <a:p>
            <a:endParaRPr lang="en-US" sz="2400" dirty="0"/>
          </a:p>
          <a:p>
            <a:r>
              <a:rPr lang="en-US" sz="2400" dirty="0"/>
              <a:t> </a:t>
            </a:r>
          </a:p>
          <a:p>
            <a:endParaRPr lang="en-US" sz="2400" dirty="0"/>
          </a:p>
          <a:p>
            <a:endParaRPr lang="en-US" sz="2400" u="sng" dirty="0"/>
          </a:p>
        </p:txBody>
      </p:sp>
      <p:pic>
        <p:nvPicPr>
          <p:cNvPr id="3" name="Picture 2" descr="Smiley Face (Register) V0.1">
            <a:extLst>
              <a:ext uri="{FF2B5EF4-FFF2-40B4-BE49-F238E27FC236}">
                <a16:creationId xmlns:a16="http://schemas.microsoft.com/office/drawing/2014/main" id="{5D3EBB15-F115-4675-967E-7439EAB29B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7838" y="3188013"/>
            <a:ext cx="2834640" cy="3247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8630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>
                <a:solidFill>
                  <a:srgbClr val="002060"/>
                </a:solidFill>
              </a:rPr>
              <a:t>Installing and using a MARS tool:</a:t>
            </a:r>
            <a:endParaRPr lang="en-US" sz="2800" dirty="0">
              <a:solidFill>
                <a:srgbClr val="002060"/>
              </a:solidFill>
            </a:endParaRPr>
          </a:p>
        </p:txBody>
      </p:sp>
      <p:pic>
        <p:nvPicPr>
          <p:cNvPr id="4" name="Picture 3" descr="C:\Users\Karin\Google Drive\CS\CS447\mars4_5\mars4_5\lab01.asm  - MARS 4.5">
            <a:extLst>
              <a:ext uri="{FF2B5EF4-FFF2-40B4-BE49-F238E27FC236}">
                <a16:creationId xmlns:a16="http://schemas.microsoft.com/office/drawing/2014/main" id="{9C436855-8C4D-4B7D-A837-B7DF2A4C3A7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70"/>
          <a:stretch/>
        </p:blipFill>
        <p:spPr>
          <a:xfrm>
            <a:off x="228600" y="1763389"/>
            <a:ext cx="8686800" cy="455494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E87B941-950C-4D12-BC9C-C68851203F81}"/>
              </a:ext>
            </a:extLst>
          </p:cNvPr>
          <p:cNvSpPr txBox="1"/>
          <p:nvPr/>
        </p:nvSpPr>
        <p:spPr>
          <a:xfrm>
            <a:off x="358196" y="539664"/>
            <a:ext cx="7698752" cy="193899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400" dirty="0"/>
              <a:t>You can watch the expression change by running the program gradually with the step or slider options.</a:t>
            </a:r>
          </a:p>
          <a:p>
            <a:r>
              <a:rPr lang="en-US" sz="2400" dirty="0"/>
              <a:t> </a:t>
            </a:r>
          </a:p>
          <a:p>
            <a:endParaRPr lang="en-US" sz="2400" dirty="0"/>
          </a:p>
          <a:p>
            <a:endParaRPr lang="en-US" sz="2400" u="sng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2BB77F2-B9EA-48DB-917E-531F9B64200C}"/>
              </a:ext>
            </a:extLst>
          </p:cNvPr>
          <p:cNvCxnSpPr>
            <a:cxnSpLocks/>
          </p:cNvCxnSpPr>
          <p:nvPr/>
        </p:nvCxnSpPr>
        <p:spPr>
          <a:xfrm flipH="1">
            <a:off x="3151421" y="1344058"/>
            <a:ext cx="340926" cy="59424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3E68072-3C19-4B81-9048-652F96420A2D}"/>
              </a:ext>
            </a:extLst>
          </p:cNvPr>
          <p:cNvCxnSpPr>
            <a:cxnSpLocks/>
          </p:cNvCxnSpPr>
          <p:nvPr/>
        </p:nvCxnSpPr>
        <p:spPr>
          <a:xfrm flipH="1">
            <a:off x="4724997" y="1344057"/>
            <a:ext cx="340926" cy="59424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163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>
                <a:solidFill>
                  <a:srgbClr val="002060"/>
                </a:solidFill>
              </a:rPr>
              <a:t>Installing and using a MARS tool:</a:t>
            </a:r>
            <a:endParaRPr lang="en-US" sz="2800" dirty="0">
              <a:solidFill>
                <a:srgbClr val="00206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87B941-950C-4D12-BC9C-C68851203F81}"/>
              </a:ext>
            </a:extLst>
          </p:cNvPr>
          <p:cNvSpPr txBox="1"/>
          <p:nvPr/>
        </p:nvSpPr>
        <p:spPr>
          <a:xfrm>
            <a:off x="435314" y="751901"/>
            <a:ext cx="7698752" cy="378565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400" u="sng" dirty="0"/>
              <a:t>Final task</a:t>
            </a:r>
            <a:r>
              <a:rPr lang="en-US" sz="2400" dirty="0"/>
              <a:t>:</a:t>
            </a:r>
          </a:p>
          <a:p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Add instructions that will automatically loop through the arithmetic program you’ve created.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Add short delays between instructions, so the expression changes can be observed. </a:t>
            </a:r>
            <a:endParaRPr lang="en-US" sz="2400" u="sng" dirty="0"/>
          </a:p>
          <a:p>
            <a:r>
              <a:rPr lang="en-US" sz="2400" dirty="0"/>
              <a:t> </a:t>
            </a:r>
          </a:p>
          <a:p>
            <a:endParaRPr lang="en-US" sz="2400" dirty="0"/>
          </a:p>
          <a:p>
            <a:endParaRPr lang="en-US" sz="2400" u="sng" dirty="0"/>
          </a:p>
        </p:txBody>
      </p:sp>
    </p:spTree>
    <p:extLst>
      <p:ext uri="{BB962C8B-B14F-4D97-AF65-F5344CB8AC3E}">
        <p14:creationId xmlns:p14="http://schemas.microsoft.com/office/powerpoint/2010/main" val="25734356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To add a loop: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87B941-950C-4D12-BC9C-C68851203F81}"/>
              </a:ext>
            </a:extLst>
          </p:cNvPr>
          <p:cNvSpPr txBox="1"/>
          <p:nvPr/>
        </p:nvSpPr>
        <p:spPr>
          <a:xfrm>
            <a:off x="435314" y="751901"/>
            <a:ext cx="8334113" cy="34163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400" b="1" dirty="0"/>
              <a:t>j</a:t>
            </a:r>
            <a:r>
              <a:rPr lang="en-US" sz="2400" dirty="0"/>
              <a:t> (“jump”) instructions can be used to create unconditional loops:</a:t>
            </a:r>
          </a:p>
          <a:p>
            <a:endParaRPr lang="en-US" sz="2400" dirty="0"/>
          </a:p>
          <a:p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top_of_loop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label for jump target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				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arbitrarily named, with : at end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i="1" dirty="0">
                <a:latin typeface="Consolas" panose="020B0609020204030204" pitchFamily="49" charset="0"/>
                <a:cs typeface="Consolas" panose="020B0609020204030204" pitchFamily="49" charset="0"/>
              </a:rPr>
              <a:t>&lt;loop body here&gt;</a:t>
            </a:r>
          </a:p>
          <a:p>
            <a:endParaRPr lang="en-US" sz="2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j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top_of_loop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400" dirty="0"/>
          </a:p>
          <a:p>
            <a:endParaRPr lang="en-US" sz="2400" u="sng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71CD54-64C4-4AFF-8D32-6BB4FA4678A0}"/>
              </a:ext>
            </a:extLst>
          </p:cNvPr>
          <p:cNvSpPr txBox="1"/>
          <p:nvPr/>
        </p:nvSpPr>
        <p:spPr>
          <a:xfrm>
            <a:off x="605928" y="4043190"/>
            <a:ext cx="75281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Note</a:t>
            </a:r>
            <a:r>
              <a:rPr lang="en-US" dirty="0"/>
              <a:t>: If you want to test this loop before you add the pauses, you might want to use the Step or Slider options.  A full speed infinite loop might cause MARS to freeze (requiring a forced exit).  </a:t>
            </a:r>
          </a:p>
        </p:txBody>
      </p:sp>
    </p:spTree>
    <p:extLst>
      <p:ext uri="{BB962C8B-B14F-4D97-AF65-F5344CB8AC3E}">
        <p14:creationId xmlns:p14="http://schemas.microsoft.com/office/powerpoint/2010/main" val="33793405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To add the pauses: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BAC7AA-9C5A-4B32-A8F7-E64D2136003C}"/>
              </a:ext>
            </a:extLst>
          </p:cNvPr>
          <p:cNvSpPr txBox="1"/>
          <p:nvPr/>
        </p:nvSpPr>
        <p:spPr>
          <a:xfrm>
            <a:off x="435314" y="751901"/>
            <a:ext cx="7067173" cy="415498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To “sleep” in MARS, we will need a system call (i.e., a function beyond the capabilities of the MIPS instruction set).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See the “</a:t>
            </a:r>
            <a:r>
              <a:rPr lang="en-US" sz="2400" dirty="0" err="1"/>
              <a:t>Syscalls</a:t>
            </a:r>
            <a:r>
              <a:rPr lang="en-US" sz="2400" dirty="0"/>
              <a:t>” tab under Help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 Typical </a:t>
            </a:r>
            <a:r>
              <a:rPr lang="en-US" sz="2400" dirty="0" err="1"/>
              <a:t>syscall</a:t>
            </a:r>
            <a:r>
              <a:rPr lang="en-US" sz="2400" dirty="0"/>
              <a:t> routine: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Load the </a:t>
            </a:r>
            <a:r>
              <a:rPr lang="en-US" sz="2400" dirty="0" err="1"/>
              <a:t>syscall’s</a:t>
            </a:r>
            <a:r>
              <a:rPr lang="en-US" sz="2400" dirty="0"/>
              <a:t> code number (e.g., by adding) into $v0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Load any required arguments into the specified registers (often $a0, $a1)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Type “</a:t>
            </a:r>
            <a:r>
              <a:rPr lang="en-US" sz="2400" dirty="0" err="1"/>
              <a:t>syscall</a:t>
            </a:r>
            <a:r>
              <a:rPr lang="en-US" sz="24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109307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To add the pauses: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BAC7AA-9C5A-4B32-A8F7-E64D2136003C}"/>
              </a:ext>
            </a:extLst>
          </p:cNvPr>
          <p:cNvSpPr txBox="1"/>
          <p:nvPr/>
        </p:nvSpPr>
        <p:spPr>
          <a:xfrm>
            <a:off x="435314" y="751901"/>
            <a:ext cx="7067173" cy="489364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To “sleep” in MARS, we will need a system call (i.e., a function beyond the capabilities of the MIPS instruction set).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See the “</a:t>
            </a:r>
            <a:r>
              <a:rPr lang="en-US" sz="2400" dirty="0" err="1"/>
              <a:t>Syscalls</a:t>
            </a:r>
            <a:r>
              <a:rPr lang="en-US" sz="2400" dirty="0"/>
              <a:t>” tab under Help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 Typical </a:t>
            </a:r>
            <a:r>
              <a:rPr lang="en-US" sz="2400" dirty="0" err="1"/>
              <a:t>syscall</a:t>
            </a:r>
            <a:r>
              <a:rPr lang="en-US" sz="2400" dirty="0"/>
              <a:t> routine: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Load the </a:t>
            </a:r>
            <a:r>
              <a:rPr lang="en-US" sz="2400" dirty="0" err="1"/>
              <a:t>syscall’s</a:t>
            </a:r>
            <a:r>
              <a:rPr lang="en-US" sz="2400" dirty="0"/>
              <a:t> code number (e.g., by adding) into $v0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Load any required arguments into the specified registers (often $a0, $a1)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Type “</a:t>
            </a:r>
            <a:r>
              <a:rPr lang="en-US" sz="2400" dirty="0" err="1"/>
              <a:t>syscall</a:t>
            </a:r>
            <a:r>
              <a:rPr lang="en-US" sz="2400" dirty="0"/>
              <a:t>”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For the sleep </a:t>
            </a:r>
            <a:r>
              <a:rPr lang="en-US" sz="2400" dirty="0" err="1"/>
              <a:t>syscall</a:t>
            </a:r>
            <a:r>
              <a:rPr lang="en-US" sz="2400" dirty="0"/>
              <a:t>: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FE90CBE-A63E-4933-9292-20F20DA650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954" y="5645548"/>
            <a:ext cx="7174980" cy="8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5060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To finish the lab: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BAC7AA-9C5A-4B32-A8F7-E64D2136003C}"/>
              </a:ext>
            </a:extLst>
          </p:cNvPr>
          <p:cNvSpPr txBox="1"/>
          <p:nvPr/>
        </p:nvSpPr>
        <p:spPr>
          <a:xfrm>
            <a:off x="435314" y="751901"/>
            <a:ext cx="7067173" cy="230832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Within your loop body, add the sleep </a:t>
            </a:r>
            <a:r>
              <a:rPr lang="en-US" sz="2400" dirty="0" err="1"/>
              <a:t>syscall</a:t>
            </a:r>
            <a:r>
              <a:rPr lang="en-US" sz="2400" dirty="0"/>
              <a:t> lines to pause after each of the instructions within your loop. 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You should be able to run at full speed and watch the facial expressions change.</a:t>
            </a:r>
          </a:p>
        </p:txBody>
      </p:sp>
    </p:spTree>
    <p:extLst>
      <p:ext uri="{BB962C8B-B14F-4D97-AF65-F5344CB8AC3E}">
        <p14:creationId xmlns:p14="http://schemas.microsoft.com/office/powerpoint/2010/main" val="6296989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Reminders: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BAC7AA-9C5A-4B32-A8F7-E64D2136003C}"/>
              </a:ext>
            </a:extLst>
          </p:cNvPr>
          <p:cNvSpPr txBox="1"/>
          <p:nvPr/>
        </p:nvSpPr>
        <p:spPr>
          <a:xfrm>
            <a:off x="435314" y="751901"/>
            <a:ext cx="7067173" cy="34163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Remember to sign in!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You can get your lab checked off, if you are done.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Submit the lab via </a:t>
            </a:r>
            <a:r>
              <a:rPr lang="en-US" sz="2400" dirty="0" err="1"/>
              <a:t>Courseweb</a:t>
            </a:r>
            <a:r>
              <a:rPr lang="en-US" sz="2400" dirty="0"/>
              <a:t> by the posted deadline, </a:t>
            </a:r>
            <a:r>
              <a:rPr lang="en-US" sz="2400" u="sng" dirty="0"/>
              <a:t>even if you get your lab checked off in class</a:t>
            </a:r>
            <a:r>
              <a:rPr lang="en-US" sz="2400" dirty="0"/>
              <a:t>.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15874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Contact info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35314" y="709246"/>
            <a:ext cx="7383469" cy="34163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400" u="sng" dirty="0"/>
              <a:t>TA</a:t>
            </a:r>
            <a:r>
              <a:rPr lang="en-US" sz="2400" dirty="0"/>
              <a:t>: Karin Cox </a:t>
            </a:r>
          </a:p>
          <a:p>
            <a:endParaRPr lang="en-US" sz="2400" u="sng" dirty="0"/>
          </a:p>
          <a:p>
            <a:r>
              <a:rPr lang="en-US" sz="2400" u="sng" dirty="0"/>
              <a:t>Recitations</a:t>
            </a:r>
            <a:r>
              <a:rPr lang="en-US" sz="2400" dirty="0"/>
              <a:t>: W 2:30-3:20 pm, 3:30 - 4:20 pm </a:t>
            </a:r>
          </a:p>
          <a:p>
            <a:endParaRPr lang="en-US" sz="2400" u="sng" dirty="0"/>
          </a:p>
          <a:p>
            <a:r>
              <a:rPr lang="en-US" sz="2400" u="sng" dirty="0"/>
              <a:t>Email</a:t>
            </a:r>
            <a:r>
              <a:rPr lang="en-US" sz="2400" dirty="0"/>
              <a:t>: kmc51@pitt.edu</a:t>
            </a:r>
            <a:endParaRPr lang="en-US" sz="2400" u="sng" dirty="0"/>
          </a:p>
          <a:p>
            <a:endParaRPr lang="en-US" sz="2400" u="sng" dirty="0"/>
          </a:p>
          <a:p>
            <a:r>
              <a:rPr lang="en-US" sz="2400" u="sng" dirty="0"/>
              <a:t>Office</a:t>
            </a:r>
            <a:r>
              <a:rPr lang="en-US" sz="2400" dirty="0"/>
              <a:t>: 6150 </a:t>
            </a:r>
            <a:r>
              <a:rPr lang="en-US" sz="2400" dirty="0" err="1"/>
              <a:t>Sennott</a:t>
            </a:r>
            <a:r>
              <a:rPr lang="en-US" sz="2400" dirty="0"/>
              <a:t> Square</a:t>
            </a:r>
          </a:p>
          <a:p>
            <a:endParaRPr lang="en-US" sz="2400" dirty="0"/>
          </a:p>
          <a:p>
            <a:r>
              <a:rPr lang="en-US" sz="2400" u="sng" dirty="0"/>
              <a:t>Office hours</a:t>
            </a:r>
            <a:r>
              <a:rPr lang="en-US" sz="2400" dirty="0"/>
              <a:t>: TBD</a:t>
            </a:r>
          </a:p>
        </p:txBody>
      </p:sp>
    </p:spTree>
    <p:extLst>
      <p:ext uri="{BB962C8B-B14F-4D97-AF65-F5344CB8AC3E}">
        <p14:creationId xmlns:p14="http://schemas.microsoft.com/office/powerpoint/2010/main" val="3067878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954107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Recitation format (following from the Labs/Recitation section of the syllabus):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2844" y="1059781"/>
            <a:ext cx="8798312" cy="526297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 sign in sheet will be passed around at the beginning of lab.  Be sure to sign in!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If you do not attend the recitation corresponding to a lab, 50% will be deducted from that lab.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u="sng" dirty="0"/>
              <a:t>Submit all labs, via </a:t>
            </a:r>
            <a:r>
              <a:rPr lang="en-US" sz="2400" u="sng" dirty="0" err="1"/>
              <a:t>Courseweb</a:t>
            </a:r>
            <a:r>
              <a:rPr lang="en-US" sz="2400" u="sng" dirty="0"/>
              <a:t>, by the deadline</a:t>
            </a:r>
            <a:r>
              <a:rPr lang="en-US" sz="24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Labs can also be “checked off” during recitation. However, the lab </a:t>
            </a:r>
            <a:r>
              <a:rPr lang="en-US" sz="2400" u="sng" dirty="0"/>
              <a:t>should still be submitted through </a:t>
            </a:r>
            <a:r>
              <a:rPr lang="en-US" sz="2400" u="sng" dirty="0" err="1"/>
              <a:t>Courseweb</a:t>
            </a:r>
            <a:r>
              <a:rPr lang="en-US" sz="24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 brief presentation on the lab will be given at the start of class.  The rest of the time will be available for individual questions.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76087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Where to access recitation slides (optional):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35315" y="709246"/>
            <a:ext cx="8201594" cy="378565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400" u="sng" dirty="0" err="1"/>
              <a:t>Github</a:t>
            </a:r>
            <a:r>
              <a:rPr lang="en-US" sz="2400" u="sng" dirty="0"/>
              <a:t> repository</a:t>
            </a:r>
            <a:r>
              <a:rPr lang="en-US" sz="2400" dirty="0"/>
              <a:t>:</a:t>
            </a:r>
          </a:p>
          <a:p>
            <a:r>
              <a:rPr lang="en-US" sz="2400" dirty="0">
                <a:hlinkClick r:id="rId2"/>
              </a:rPr>
              <a:t>https://github.com/kc13/CS447</a:t>
            </a:r>
            <a:endParaRPr lang="en-US" sz="2400" dirty="0"/>
          </a:p>
          <a:p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en-US" sz="2400" dirty="0">
                <a:sym typeface="Wingdings" panose="05000000000000000000" pitchFamily="2" charset="2"/>
              </a:rPr>
              <a:t>This repository will include recitation slides, and possibly other material.   Use of this information is optional.  The lab instructions provide all the information that is essential for completing the lab.</a:t>
            </a:r>
          </a:p>
          <a:p>
            <a:pPr marL="342900" indent="-342900">
              <a:buFont typeface="Wingdings" panose="05000000000000000000" pitchFamily="2" charset="2"/>
              <a:buChar char="à"/>
            </a:pPr>
            <a:endParaRPr lang="en-US" sz="2400" dirty="0">
              <a:sym typeface="Wingdings" panose="05000000000000000000" pitchFamily="2" charset="2"/>
            </a:endParaRP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en-US" sz="2400" dirty="0">
                <a:sym typeface="Wingdings" panose="05000000000000000000" pitchFamily="2" charset="2"/>
              </a:rPr>
              <a:t>Be sure to choose the “CS447” repository (other repositories are for older sections or other courses).</a:t>
            </a:r>
          </a:p>
        </p:txBody>
      </p:sp>
    </p:spTree>
    <p:extLst>
      <p:ext uri="{BB962C8B-B14F-4D97-AF65-F5344CB8AC3E}">
        <p14:creationId xmlns:p14="http://schemas.microsoft.com/office/powerpoint/2010/main" val="1881884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FYI: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6842" y="582471"/>
            <a:ext cx="8201594" cy="83099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400" dirty="0">
                <a:sym typeface="Wingdings" panose="05000000000000000000" pitchFamily="2" charset="2"/>
              </a:rPr>
              <a:t>The 4</a:t>
            </a:r>
            <a:r>
              <a:rPr lang="en-US" sz="2400" baseline="30000" dirty="0">
                <a:sym typeface="Wingdings" panose="05000000000000000000" pitchFamily="2" charset="2"/>
              </a:rPr>
              <a:t>th</a:t>
            </a:r>
            <a:r>
              <a:rPr lang="en-US" sz="2400" dirty="0">
                <a:sym typeface="Wingdings" panose="05000000000000000000" pitchFamily="2" charset="2"/>
              </a:rPr>
              <a:t> edition of the textbook is available as an e-book through the library:</a:t>
            </a:r>
          </a:p>
        </p:txBody>
      </p:sp>
      <p:pic>
        <p:nvPicPr>
          <p:cNvPr id="3" name="Picture 2" descr="Results for &quot;computer organization and design&quot; - PITTCat+ - Mozilla Firefox">
            <a:extLst>
              <a:ext uri="{FF2B5EF4-FFF2-40B4-BE49-F238E27FC236}">
                <a16:creationId xmlns:a16="http://schemas.microsoft.com/office/drawing/2014/main" id="{41CEE02D-6048-4AF3-A171-D33D378387C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96" b="4048"/>
          <a:stretch/>
        </p:blipFill>
        <p:spPr>
          <a:xfrm>
            <a:off x="0" y="1540244"/>
            <a:ext cx="9144000" cy="416649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BD689A3-92E7-424E-ACEB-2657EBE2FE9A}"/>
              </a:ext>
            </a:extLst>
          </p:cNvPr>
          <p:cNvSpPr txBox="1"/>
          <p:nvPr/>
        </p:nvSpPr>
        <p:spPr>
          <a:xfrm>
            <a:off x="126842" y="5833514"/>
            <a:ext cx="8201594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400" dirty="0">
                <a:sym typeface="Wingdings" panose="05000000000000000000" pitchFamily="2" charset="2"/>
              </a:rPr>
              <a:t>Note that the 2017 e-book is for ARM (not MIPS).</a:t>
            </a:r>
          </a:p>
        </p:txBody>
      </p:sp>
    </p:spTree>
    <p:extLst>
      <p:ext uri="{BB962C8B-B14F-4D97-AF65-F5344CB8AC3E}">
        <p14:creationId xmlns:p14="http://schemas.microsoft.com/office/powerpoint/2010/main" val="2878924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Lab #1 highlights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82E7DC-FE30-4AE7-B38A-A32475F8D4D8}"/>
              </a:ext>
            </a:extLst>
          </p:cNvPr>
          <p:cNvSpPr txBox="1"/>
          <p:nvPr/>
        </p:nvSpPr>
        <p:spPr>
          <a:xfrm>
            <a:off x="435315" y="709246"/>
            <a:ext cx="7698752" cy="267765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400" u="sng" dirty="0"/>
              <a:t>Handout organization</a:t>
            </a:r>
            <a:r>
              <a:rPr lang="en-US" sz="2400" dirty="0"/>
              <a:t>: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Page 1: MARS installation info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Pages 1-2: Write and run a simple MIPS program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Page 3-5: Installing and using a MARS tool</a:t>
            </a:r>
          </a:p>
        </p:txBody>
      </p:sp>
    </p:spTree>
    <p:extLst>
      <p:ext uri="{BB962C8B-B14F-4D97-AF65-F5344CB8AC3E}">
        <p14:creationId xmlns:p14="http://schemas.microsoft.com/office/powerpoint/2010/main" val="458783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Lab #1: Launching MARS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82E7DC-FE30-4AE7-B38A-A32475F8D4D8}"/>
              </a:ext>
            </a:extLst>
          </p:cNvPr>
          <p:cNvSpPr txBox="1"/>
          <p:nvPr/>
        </p:nvSpPr>
        <p:spPr>
          <a:xfrm>
            <a:off x="336163" y="616233"/>
            <a:ext cx="7698752" cy="113877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400" dirty="0"/>
              <a:t>Please ask for help if you’re having trouble with installation.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MARS should also be present on the lab machines.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It can be opened from the command line:</a:t>
            </a:r>
          </a:p>
        </p:txBody>
      </p:sp>
      <p:pic>
        <p:nvPicPr>
          <p:cNvPr id="3" name="Picture 2" descr="Command Prompt - java  Mars">
            <a:extLst>
              <a:ext uri="{FF2B5EF4-FFF2-40B4-BE49-F238E27FC236}">
                <a16:creationId xmlns:a16="http://schemas.microsoft.com/office/drawing/2014/main" id="{5787E09C-C30D-4D67-ABE0-142D2EDFD1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202" y="1848019"/>
            <a:ext cx="5394960" cy="2828973"/>
          </a:xfrm>
          <a:prstGeom prst="rect">
            <a:avLst/>
          </a:prstGeom>
        </p:spPr>
      </p:pic>
      <p:pic>
        <p:nvPicPr>
          <p:cNvPr id="7" name="Picture 6" descr="MARS 4.5">
            <a:extLst>
              <a:ext uri="{FF2B5EF4-FFF2-40B4-BE49-F238E27FC236}">
                <a16:creationId xmlns:a16="http://schemas.microsoft.com/office/drawing/2014/main" id="{9FFD7692-58EA-4D44-8FBE-A63F9CB146D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" t="3048" r="367" b="936"/>
          <a:stretch/>
        </p:blipFill>
        <p:spPr>
          <a:xfrm>
            <a:off x="3139807" y="3392050"/>
            <a:ext cx="5815437" cy="304233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7142391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>
                <a:solidFill>
                  <a:srgbClr val="002060"/>
                </a:solidFill>
              </a:rPr>
              <a:t>Lab #1: Writing a simple MIPS assembly program</a:t>
            </a:r>
            <a:endParaRPr lang="en-US" sz="2800" dirty="0">
              <a:solidFill>
                <a:srgbClr val="002060"/>
              </a:solidFill>
            </a:endParaRPr>
          </a:p>
        </p:txBody>
      </p:sp>
      <p:pic>
        <p:nvPicPr>
          <p:cNvPr id="11" name="Picture 10" descr="C:\Users\Karin\Google Drive\CS\CS447\mars4_5\mars4_5\lab01.asm* - MARS 4.5">
            <a:extLst>
              <a:ext uri="{FF2B5EF4-FFF2-40B4-BE49-F238E27FC236}">
                <a16:creationId xmlns:a16="http://schemas.microsoft.com/office/drawing/2014/main" id="{9E45C94B-4EAE-4510-8778-EA1615CE19A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03"/>
          <a:stretch/>
        </p:blipFill>
        <p:spPr>
          <a:xfrm>
            <a:off x="548640" y="1266940"/>
            <a:ext cx="8046720" cy="4248409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36A24C9C-6D99-490C-957F-555F8B0F5B29}"/>
              </a:ext>
            </a:extLst>
          </p:cNvPr>
          <p:cNvGrpSpPr/>
          <p:nvPr/>
        </p:nvGrpSpPr>
        <p:grpSpPr>
          <a:xfrm>
            <a:off x="2005070" y="501245"/>
            <a:ext cx="5797075" cy="948392"/>
            <a:chOff x="2005070" y="501245"/>
            <a:chExt cx="5797075" cy="948392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0765DA5C-2F05-442E-AE5C-BB25E545A53C}"/>
                </a:ext>
              </a:extLst>
            </p:cNvPr>
            <p:cNvCxnSpPr/>
            <p:nvPr/>
          </p:nvCxnSpPr>
          <p:spPr>
            <a:xfrm flipH="1">
              <a:off x="2919470" y="854725"/>
              <a:ext cx="319489" cy="53982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F3728A6-0819-4DFA-8E1F-57D19B09CB27}"/>
                </a:ext>
              </a:extLst>
            </p:cNvPr>
            <p:cNvSpPr txBox="1"/>
            <p:nvPr/>
          </p:nvSpPr>
          <p:spPr>
            <a:xfrm>
              <a:off x="2005070" y="501245"/>
              <a:ext cx="38999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Assemble (convert to machine code)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878A220E-AE73-4E20-BE52-69EB5248011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61841" y="1068533"/>
              <a:ext cx="666520" cy="38110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6971861-673A-4202-B427-D38A4C05A681}"/>
                </a:ext>
              </a:extLst>
            </p:cNvPr>
            <p:cNvSpPr txBox="1"/>
            <p:nvPr/>
          </p:nvSpPr>
          <p:spPr>
            <a:xfrm>
              <a:off x="3902174" y="838200"/>
              <a:ext cx="38999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Execute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1D273FD-47EC-4A16-85B7-9AAB800D5742}"/>
              </a:ext>
            </a:extLst>
          </p:cNvPr>
          <p:cNvGrpSpPr/>
          <p:nvPr/>
        </p:nvGrpSpPr>
        <p:grpSpPr>
          <a:xfrm>
            <a:off x="6668434" y="531559"/>
            <a:ext cx="2475566" cy="1099922"/>
            <a:chOff x="2513812" y="231759"/>
            <a:chExt cx="4512620" cy="864481"/>
          </a:xfrm>
        </p:grpSpPr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080CFA52-BAD6-4ECA-8561-204FAD831BD0}"/>
                </a:ext>
              </a:extLst>
            </p:cNvPr>
            <p:cNvCxnSpPr/>
            <p:nvPr/>
          </p:nvCxnSpPr>
          <p:spPr>
            <a:xfrm flipH="1">
              <a:off x="2513812" y="556413"/>
              <a:ext cx="319490" cy="53982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7BEE753-1B50-4C6E-8840-59E3094F2026}"/>
                </a:ext>
              </a:extLst>
            </p:cNvPr>
            <p:cNvSpPr txBox="1"/>
            <p:nvPr/>
          </p:nvSpPr>
          <p:spPr>
            <a:xfrm>
              <a:off x="2889489" y="231759"/>
              <a:ext cx="4136943" cy="5079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32-bit registers (not all general purpose)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74DA919-081D-45B9-A572-98291D84119D}"/>
              </a:ext>
            </a:extLst>
          </p:cNvPr>
          <p:cNvGrpSpPr/>
          <p:nvPr/>
        </p:nvGrpSpPr>
        <p:grpSpPr>
          <a:xfrm>
            <a:off x="328302" y="2038120"/>
            <a:ext cx="6006399" cy="2129085"/>
            <a:chOff x="-709253" y="109751"/>
            <a:chExt cx="10948849" cy="1673352"/>
          </a:xfrm>
        </p:grpSpPr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F5E0249E-F46E-412B-A6FC-A53F674B6E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-709253" y="109751"/>
              <a:ext cx="803292" cy="100198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A2685F0-B514-467B-A038-ED4DB777AE35}"/>
                </a:ext>
              </a:extLst>
            </p:cNvPr>
            <p:cNvSpPr txBox="1"/>
            <p:nvPr/>
          </p:nvSpPr>
          <p:spPr>
            <a:xfrm>
              <a:off x="-307609" y="839706"/>
              <a:ext cx="10547205" cy="9433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.text is a directive that indicates that the following lines are program instructions; see Help menu for the full list of directives (which may be helpful later in the term), and also for a detailed list of MIPS instructions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64C3116-E09A-47DB-A441-EE164FCDA093}"/>
              </a:ext>
            </a:extLst>
          </p:cNvPr>
          <p:cNvGrpSpPr/>
          <p:nvPr/>
        </p:nvGrpSpPr>
        <p:grpSpPr>
          <a:xfrm>
            <a:off x="548639" y="5249999"/>
            <a:ext cx="7493674" cy="1450108"/>
            <a:chOff x="548639" y="5249999"/>
            <a:chExt cx="7493674" cy="1450108"/>
          </a:xfrm>
        </p:grpSpPr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32701EAC-B091-4707-886D-01C9D88CBCF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46122" y="5249999"/>
              <a:ext cx="308105" cy="46375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18AEE0B-C3CD-48CA-991C-0D3EF00A0C40}"/>
                </a:ext>
              </a:extLst>
            </p:cNvPr>
            <p:cNvSpPr txBox="1"/>
            <p:nvPr/>
          </p:nvSpPr>
          <p:spPr>
            <a:xfrm>
              <a:off x="548639" y="5776777"/>
              <a:ext cx="749367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I/O window will output both useful status messages and anything your program prints to the display (nothing for this lab); note the triangles above the box will hide/unhide this.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CB38A99-A1AB-4288-9DF0-6870B413B1BF}"/>
              </a:ext>
            </a:extLst>
          </p:cNvPr>
          <p:cNvGrpSpPr/>
          <p:nvPr/>
        </p:nvGrpSpPr>
        <p:grpSpPr>
          <a:xfrm>
            <a:off x="1300174" y="1468960"/>
            <a:ext cx="5034526" cy="1226053"/>
            <a:chOff x="1300175" y="1484353"/>
            <a:chExt cx="5034526" cy="1226053"/>
          </a:xfrm>
        </p:grpSpPr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D2E38645-722C-4CB7-8B9C-3248668BD53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300175" y="1484353"/>
              <a:ext cx="1509126" cy="61119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19B74A2-3FB1-4DC5-9F3D-6CFDC238097C}"/>
                </a:ext>
              </a:extLst>
            </p:cNvPr>
            <p:cNvSpPr txBox="1"/>
            <p:nvPr/>
          </p:nvSpPr>
          <p:spPr>
            <a:xfrm>
              <a:off x="2809301" y="2064075"/>
              <a:ext cx="3525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Settings </a:t>
              </a:r>
              <a:r>
                <a:rPr lang="en-US" dirty="0">
                  <a:solidFill>
                    <a:schemeClr val="accent6">
                      <a:lumMod val="50000"/>
                    </a:schemeClr>
                  </a:solidFill>
                  <a:sym typeface="Wingdings" panose="05000000000000000000" pitchFamily="2" charset="2"/>
                </a:rPr>
                <a:t> Editor allows increase of font size</a:t>
              </a:r>
              <a:endParaRPr lang="en-US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10264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Under the Execute tab (after assembling):</a:t>
            </a:r>
          </a:p>
        </p:txBody>
      </p:sp>
      <p:pic>
        <p:nvPicPr>
          <p:cNvPr id="3" name="Picture 2" descr="C:\Users\Karin\Google Drive\CS\CS447\mars4_5\mars4_5\lab01.asm  - MARS 4.5">
            <a:extLst>
              <a:ext uri="{FF2B5EF4-FFF2-40B4-BE49-F238E27FC236}">
                <a16:creationId xmlns:a16="http://schemas.microsoft.com/office/drawing/2014/main" id="{B2DFA4D3-0110-4F88-A46B-114052E6CCA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36"/>
          <a:stretch/>
        </p:blipFill>
        <p:spPr>
          <a:xfrm>
            <a:off x="282031" y="1223821"/>
            <a:ext cx="8138160" cy="4326096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D3BADE75-477B-4131-A83D-6FD9BA6C35B9}"/>
              </a:ext>
            </a:extLst>
          </p:cNvPr>
          <p:cNvGrpSpPr/>
          <p:nvPr/>
        </p:nvGrpSpPr>
        <p:grpSpPr>
          <a:xfrm>
            <a:off x="471382" y="695740"/>
            <a:ext cx="7191301" cy="1301528"/>
            <a:chOff x="1654198" y="365402"/>
            <a:chExt cx="6588993" cy="1022933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3880BE80-2F02-4E4D-871E-29E6032BC0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22425" y="713764"/>
              <a:ext cx="443597" cy="67457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5E131D0-A437-4A37-BD63-5E760332C71D}"/>
                </a:ext>
              </a:extLst>
            </p:cNvPr>
            <p:cNvSpPr txBox="1"/>
            <p:nvPr/>
          </p:nvSpPr>
          <p:spPr>
            <a:xfrm>
              <a:off x="1654198" y="365402"/>
              <a:ext cx="6588993" cy="2902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>
                      <a:lumMod val="50000"/>
                    </a:schemeClr>
                  </a:solidFill>
                </a:rPr>
                <a:t>Highlights executed instructions; shows addresses in instruction memory</a:t>
              </a:r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BC22890-2870-48E4-BA34-E110C03A9765}"/>
              </a:ext>
            </a:extLst>
          </p:cNvPr>
          <p:cNvCxnSpPr>
            <a:cxnSpLocks/>
          </p:cNvCxnSpPr>
          <p:nvPr/>
        </p:nvCxnSpPr>
        <p:spPr>
          <a:xfrm flipH="1" flipV="1">
            <a:off x="946211" y="4344096"/>
            <a:ext cx="662252" cy="13645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0A78A6E-789A-40F0-9B8D-835C7CB6E125}"/>
              </a:ext>
            </a:extLst>
          </p:cNvPr>
          <p:cNvSpPr txBox="1"/>
          <p:nvPr/>
        </p:nvSpPr>
        <p:spPr>
          <a:xfrm>
            <a:off x="579715" y="5773823"/>
            <a:ext cx="33092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Contents of main memory (more interesting later; this lab only uses registers)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36F616A-E26A-4AB2-8DF7-2D70915FC961}"/>
              </a:ext>
            </a:extLst>
          </p:cNvPr>
          <p:cNvCxnSpPr>
            <a:cxnSpLocks/>
          </p:cNvCxnSpPr>
          <p:nvPr/>
        </p:nvCxnSpPr>
        <p:spPr>
          <a:xfrm flipH="1" flipV="1">
            <a:off x="4120485" y="4671152"/>
            <a:ext cx="1802141" cy="11026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E7455F4B-696B-4FF0-A2D5-CE43646019B1}"/>
              </a:ext>
            </a:extLst>
          </p:cNvPr>
          <p:cNvSpPr txBox="1"/>
          <p:nvPr/>
        </p:nvSpPr>
        <p:spPr>
          <a:xfrm>
            <a:off x="5036517" y="5783988"/>
            <a:ext cx="33092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Options that affect the format in which register and memory values are displayed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0D638D0-3C88-40BD-9AD7-3371D18FE4C3}"/>
              </a:ext>
            </a:extLst>
          </p:cNvPr>
          <p:cNvCxnSpPr>
            <a:cxnSpLocks/>
          </p:cNvCxnSpPr>
          <p:nvPr/>
        </p:nvCxnSpPr>
        <p:spPr>
          <a:xfrm flipH="1" flipV="1">
            <a:off x="471382" y="2390053"/>
            <a:ext cx="566038" cy="3939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BDBB62C-C4D9-4186-A684-ED4802A0D7B4}"/>
              </a:ext>
            </a:extLst>
          </p:cNvPr>
          <p:cNvSpPr txBox="1"/>
          <p:nvPr/>
        </p:nvSpPr>
        <p:spPr>
          <a:xfrm>
            <a:off x="1037420" y="2709981"/>
            <a:ext cx="7191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Breakpoints can be set for debugging</a:t>
            </a:r>
          </a:p>
        </p:txBody>
      </p:sp>
    </p:spTree>
    <p:extLst>
      <p:ext uri="{BB962C8B-B14F-4D97-AF65-F5344CB8AC3E}">
        <p14:creationId xmlns:p14="http://schemas.microsoft.com/office/powerpoint/2010/main" val="41396582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2412</TotalTime>
  <Words>1011</Words>
  <Application>Microsoft Office PowerPoint</Application>
  <PresentationFormat>On-screen Show (4:3)</PresentationFormat>
  <Paragraphs>122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Consolas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Karin Cox</dc:creator>
  <cp:lastModifiedBy>Karin Cox</cp:lastModifiedBy>
  <cp:revision>183</cp:revision>
  <dcterms:created xsi:type="dcterms:W3CDTF">2016-10-06T23:04:54Z</dcterms:created>
  <dcterms:modified xsi:type="dcterms:W3CDTF">2018-05-15T18:32:16Z</dcterms:modified>
</cp:coreProperties>
</file>