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2"/>
  </p:notesMasterIdLst>
  <p:sldIdLst>
    <p:sldId id="257" r:id="rId2"/>
    <p:sldId id="258" r:id="rId3"/>
    <p:sldId id="259" r:id="rId4"/>
    <p:sldId id="260" r:id="rId5"/>
    <p:sldId id="261"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5" autoAdjust="0"/>
    <p:restoredTop sz="92250" autoAdjust="0"/>
  </p:normalViewPr>
  <p:slideViewPr>
    <p:cSldViewPr snapToGrid="0" showGuides="1">
      <p:cViewPr varScale="1">
        <p:scale>
          <a:sx n="66" d="100"/>
          <a:sy n="66" d="100"/>
        </p:scale>
        <p:origin x="1554" y="78"/>
      </p:cViewPr>
      <p:guideLst>
        <p:guide orient="horz" pos="2232"/>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6/30/2020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8</a:t>
            </a:fld>
            <a:endParaRPr lang="en-US"/>
          </a:p>
        </p:txBody>
      </p:sp>
    </p:spTree>
    <p:extLst>
      <p:ext uri="{BB962C8B-B14F-4D97-AF65-F5344CB8AC3E}">
        <p14:creationId xmlns:p14="http://schemas.microsoft.com/office/powerpoint/2010/main" val="136015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9</a:t>
            </a:fld>
            <a:endParaRPr lang="en-US"/>
          </a:p>
        </p:txBody>
      </p:sp>
    </p:spTree>
    <p:extLst>
      <p:ext uri="{BB962C8B-B14F-4D97-AF65-F5344CB8AC3E}">
        <p14:creationId xmlns:p14="http://schemas.microsoft.com/office/powerpoint/2010/main" val="4157090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10</a:t>
            </a:fld>
            <a:endParaRPr lang="en-US"/>
          </a:p>
        </p:txBody>
      </p:sp>
    </p:spTree>
    <p:extLst>
      <p:ext uri="{BB962C8B-B14F-4D97-AF65-F5344CB8AC3E}">
        <p14:creationId xmlns:p14="http://schemas.microsoft.com/office/powerpoint/2010/main" val="215402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6/30/2020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6/30/2020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 Id="rId4" Type="http://schemas.openxmlformats.org/officeDocument/2006/relationships/image" Target="../media/image34.tmp"/></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6/27/20 and 6/29/20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1938992"/>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marL="914400" lvl="1" indent="-457200">
              <a:buFont typeface="+mj-lt"/>
              <a:buAutoNum type="arabicPeriod"/>
            </a:pPr>
            <a:r>
              <a:rPr lang="en-US" sz="2400" dirty="0"/>
              <a:t>Review of answers to Cache Tutorial</a:t>
            </a:r>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91E274-6EC1-4AB9-B2DB-9F27A9BB047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TextBox 2">
            <a:extLst>
              <a:ext uri="{FF2B5EF4-FFF2-40B4-BE49-F238E27FC236}">
                <a16:creationId xmlns:a16="http://schemas.microsoft.com/office/drawing/2014/main" id="{A3B303BF-40AD-4BC2-8E73-1E8A910B6BAC}"/>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2	</a:t>
            </a:r>
          </a:p>
        </p:txBody>
      </p:sp>
      <p:pic>
        <p:nvPicPr>
          <p:cNvPr id="4" name="Picture 3">
            <a:extLst>
              <a:ext uri="{FF2B5EF4-FFF2-40B4-BE49-F238E27FC236}">
                <a16:creationId xmlns:a16="http://schemas.microsoft.com/office/drawing/2014/main" id="{8E4A67F5-264D-44BE-8405-6F29B282F569}"/>
              </a:ext>
            </a:extLst>
          </p:cNvPr>
          <p:cNvPicPr>
            <a:picLocks noChangeAspect="1"/>
          </p:cNvPicPr>
          <p:nvPr/>
        </p:nvPicPr>
        <p:blipFill rotWithShape="1">
          <a:blip r:embed="rId3"/>
          <a:srcRect t="1" b="-3635"/>
          <a:stretch/>
        </p:blipFill>
        <p:spPr>
          <a:xfrm>
            <a:off x="171311" y="523219"/>
            <a:ext cx="8778240" cy="3934554"/>
          </a:xfrm>
          <a:prstGeom prst="rect">
            <a:avLst/>
          </a:prstGeom>
        </p:spPr>
      </p:pic>
      <p:sp>
        <p:nvSpPr>
          <p:cNvPr id="6" name="Rectangle 5">
            <a:extLst>
              <a:ext uri="{FF2B5EF4-FFF2-40B4-BE49-F238E27FC236}">
                <a16:creationId xmlns:a16="http://schemas.microsoft.com/office/drawing/2014/main" id="{708FD964-5631-42CA-A46E-D129428D43A6}"/>
              </a:ext>
            </a:extLst>
          </p:cNvPr>
          <p:cNvSpPr/>
          <p:nvPr/>
        </p:nvSpPr>
        <p:spPr>
          <a:xfrm>
            <a:off x="274868" y="4853064"/>
            <a:ext cx="5972148" cy="923330"/>
          </a:xfrm>
          <a:prstGeom prst="rect">
            <a:avLst/>
          </a:prstGeom>
        </p:spPr>
        <p:txBody>
          <a:bodyPr wrap="none">
            <a:spAutoFit/>
          </a:bodyPr>
          <a:lstStyle/>
          <a:p>
            <a:pPr marL="342900" indent="-342900">
              <a:buAutoNum type="alphaLcParenBoth"/>
            </a:pPr>
            <a:r>
              <a:rPr lang="en-US" u="sng" dirty="0">
                <a:solidFill>
                  <a:srgbClr val="002060"/>
                </a:solidFill>
              </a:rPr>
              <a:t>tag: 21; set: 5, offset: 1</a:t>
            </a:r>
            <a:r>
              <a:rPr lang="en-US" dirty="0">
                <a:solidFill>
                  <a:srgbClr val="002060"/>
                </a:solidFill>
              </a:rPr>
              <a:t>: Valid, tag matches, return byte B1</a:t>
            </a:r>
          </a:p>
          <a:p>
            <a:pPr marL="342900" indent="-342900">
              <a:buAutoNum type="alphaLcParenBoth"/>
            </a:pPr>
            <a:r>
              <a:rPr lang="en-US" u="sng" dirty="0">
                <a:solidFill>
                  <a:srgbClr val="002060"/>
                </a:solidFill>
              </a:rPr>
              <a:t>tag: 1C; set: 2, offset: 0</a:t>
            </a:r>
            <a:r>
              <a:rPr lang="en-US" dirty="0">
                <a:solidFill>
                  <a:srgbClr val="002060"/>
                </a:solidFill>
              </a:rPr>
              <a:t>: Neither of the two tags match</a:t>
            </a:r>
          </a:p>
          <a:p>
            <a:pPr marL="342900" indent="-342900">
              <a:buAutoNum type="alphaLcParenBoth"/>
            </a:pPr>
            <a:r>
              <a:rPr lang="en-US" u="sng" dirty="0">
                <a:solidFill>
                  <a:srgbClr val="002060"/>
                </a:solidFill>
              </a:rPr>
              <a:t>tag: 6; set: 4, offset: 3</a:t>
            </a:r>
            <a:r>
              <a:rPr lang="en-US" dirty="0">
                <a:solidFill>
                  <a:srgbClr val="002060"/>
                </a:solidFill>
              </a:rPr>
              <a:t>: Tag matches, but not valid</a:t>
            </a:r>
            <a:endParaRPr lang="en-US" u="sng" dirty="0">
              <a:solidFill>
                <a:srgbClr val="002060"/>
              </a:solidFill>
            </a:endParaRPr>
          </a:p>
        </p:txBody>
      </p:sp>
    </p:spTree>
    <p:extLst>
      <p:ext uri="{BB962C8B-B14F-4D97-AF65-F5344CB8AC3E}">
        <p14:creationId xmlns:p14="http://schemas.microsoft.com/office/powerpoint/2010/main" val="384820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581BC7-9113-4417-BE64-905C3A3E1B5F}"/>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3" name="TextBox 2">
            <a:extLst>
              <a:ext uri="{FF2B5EF4-FFF2-40B4-BE49-F238E27FC236}">
                <a16:creationId xmlns:a16="http://schemas.microsoft.com/office/drawing/2014/main" id="{1EC8939B-D609-48CC-826C-0450CFB7599F}"/>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2	</a:t>
            </a:r>
          </a:p>
        </p:txBody>
      </p:sp>
      <p:pic>
        <p:nvPicPr>
          <p:cNvPr id="4" name="Picture 3">
            <a:extLst>
              <a:ext uri="{FF2B5EF4-FFF2-40B4-BE49-F238E27FC236}">
                <a16:creationId xmlns:a16="http://schemas.microsoft.com/office/drawing/2014/main" id="{A65814E6-357E-4066-A598-3378593FC3DA}"/>
              </a:ext>
            </a:extLst>
          </p:cNvPr>
          <p:cNvPicPr>
            <a:picLocks noChangeAspect="1"/>
          </p:cNvPicPr>
          <p:nvPr/>
        </p:nvPicPr>
        <p:blipFill rotWithShape="1">
          <a:blip r:embed="rId2"/>
          <a:srcRect b="33805"/>
          <a:stretch/>
        </p:blipFill>
        <p:spPr>
          <a:xfrm>
            <a:off x="285750" y="669523"/>
            <a:ext cx="8229600" cy="2329709"/>
          </a:xfrm>
          <a:prstGeom prst="rect">
            <a:avLst/>
          </a:prstGeom>
        </p:spPr>
      </p:pic>
      <p:sp>
        <p:nvSpPr>
          <p:cNvPr id="5" name="TextBox 4">
            <a:extLst>
              <a:ext uri="{FF2B5EF4-FFF2-40B4-BE49-F238E27FC236}">
                <a16:creationId xmlns:a16="http://schemas.microsoft.com/office/drawing/2014/main" id="{B6E61676-45B4-412A-9FED-F170F3D307B3}"/>
              </a:ext>
            </a:extLst>
          </p:cNvPr>
          <p:cNvSpPr txBox="1"/>
          <p:nvPr/>
        </p:nvSpPr>
        <p:spPr>
          <a:xfrm>
            <a:off x="295379" y="4945397"/>
            <a:ext cx="7957496" cy="923330"/>
          </a:xfrm>
          <a:prstGeom prst="rect">
            <a:avLst/>
          </a:prstGeom>
          <a:noFill/>
        </p:spPr>
        <p:txBody>
          <a:bodyPr wrap="square" rtlCol="0">
            <a:spAutoFit/>
          </a:bodyPr>
          <a:lstStyle/>
          <a:p>
            <a:r>
              <a:rPr lang="en-US" dirty="0">
                <a:solidFill>
                  <a:srgbClr val="002060"/>
                </a:solidFill>
              </a:rPr>
              <a:t>Index bits = 0 (fully associative – there is only 1 set)</a:t>
            </a:r>
          </a:p>
          <a:p>
            <a:r>
              <a:rPr lang="en-US" dirty="0">
                <a:solidFill>
                  <a:srgbClr val="002060"/>
                </a:solidFill>
              </a:rPr>
              <a:t>Offset bits = log2(# bytes per block) = 2</a:t>
            </a:r>
          </a:p>
          <a:p>
            <a:r>
              <a:rPr lang="en-US" dirty="0">
                <a:solidFill>
                  <a:srgbClr val="002060"/>
                </a:solidFill>
              </a:rPr>
              <a:t>Tag bits = address width </a:t>
            </a:r>
            <a:r>
              <a:rPr lang="en-US" i="1" dirty="0">
                <a:solidFill>
                  <a:srgbClr val="002060"/>
                </a:solidFill>
              </a:rPr>
              <a:t>m</a:t>
            </a:r>
            <a:r>
              <a:rPr lang="en-US" dirty="0">
                <a:solidFill>
                  <a:srgbClr val="002060"/>
                </a:solidFill>
              </a:rPr>
              <a:t> - index bits </a:t>
            </a:r>
            <a:r>
              <a:rPr lang="en-US" i="1" dirty="0">
                <a:solidFill>
                  <a:srgbClr val="002060"/>
                </a:solidFill>
              </a:rPr>
              <a:t>s</a:t>
            </a:r>
            <a:r>
              <a:rPr lang="en-US" dirty="0">
                <a:solidFill>
                  <a:srgbClr val="002060"/>
                </a:solidFill>
              </a:rPr>
              <a:t> - offset bits </a:t>
            </a:r>
            <a:r>
              <a:rPr lang="en-US" i="1" dirty="0">
                <a:solidFill>
                  <a:srgbClr val="002060"/>
                </a:solidFill>
              </a:rPr>
              <a:t>b</a:t>
            </a:r>
            <a:r>
              <a:rPr lang="en-US" dirty="0">
                <a:solidFill>
                  <a:srgbClr val="002060"/>
                </a:solidFill>
              </a:rPr>
              <a:t> = 10</a:t>
            </a:r>
          </a:p>
        </p:txBody>
      </p:sp>
    </p:spTree>
    <p:extLst>
      <p:ext uri="{BB962C8B-B14F-4D97-AF65-F5344CB8AC3E}">
        <p14:creationId xmlns:p14="http://schemas.microsoft.com/office/powerpoint/2010/main" val="200838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089A5-4B9E-498D-A578-279067E452EA}"/>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3" name="TextBox 2">
            <a:extLst>
              <a:ext uri="{FF2B5EF4-FFF2-40B4-BE49-F238E27FC236}">
                <a16:creationId xmlns:a16="http://schemas.microsoft.com/office/drawing/2014/main" id="{B83CB611-D1BE-4883-A27E-6BF508FB8B60}"/>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2	</a:t>
            </a:r>
          </a:p>
        </p:txBody>
      </p:sp>
      <p:pic>
        <p:nvPicPr>
          <p:cNvPr id="4" name="Picture 3">
            <a:extLst>
              <a:ext uri="{FF2B5EF4-FFF2-40B4-BE49-F238E27FC236}">
                <a16:creationId xmlns:a16="http://schemas.microsoft.com/office/drawing/2014/main" id="{165D4CE3-347E-48BC-889A-30327B38BF43}"/>
              </a:ext>
            </a:extLst>
          </p:cNvPr>
          <p:cNvPicPr>
            <a:picLocks noChangeAspect="1"/>
          </p:cNvPicPr>
          <p:nvPr/>
        </p:nvPicPr>
        <p:blipFill rotWithShape="1">
          <a:blip r:embed="rId2"/>
          <a:srcRect t="1" b="-144"/>
          <a:stretch/>
        </p:blipFill>
        <p:spPr>
          <a:xfrm>
            <a:off x="285750" y="669523"/>
            <a:ext cx="8229600" cy="3524525"/>
          </a:xfrm>
          <a:prstGeom prst="rect">
            <a:avLst/>
          </a:prstGeom>
        </p:spPr>
      </p:pic>
      <p:sp>
        <p:nvSpPr>
          <p:cNvPr id="5" name="Rectangle 4">
            <a:extLst>
              <a:ext uri="{FF2B5EF4-FFF2-40B4-BE49-F238E27FC236}">
                <a16:creationId xmlns:a16="http://schemas.microsoft.com/office/drawing/2014/main" id="{A59119DD-93B4-4B9E-B60D-6CBD9565F969}"/>
              </a:ext>
            </a:extLst>
          </p:cNvPr>
          <p:cNvSpPr/>
          <p:nvPr/>
        </p:nvSpPr>
        <p:spPr>
          <a:xfrm>
            <a:off x="274868" y="4853064"/>
            <a:ext cx="6097823" cy="923330"/>
          </a:xfrm>
          <a:prstGeom prst="rect">
            <a:avLst/>
          </a:prstGeom>
        </p:spPr>
        <p:txBody>
          <a:bodyPr wrap="none">
            <a:spAutoFit/>
          </a:bodyPr>
          <a:lstStyle/>
          <a:p>
            <a:pPr marL="342900" indent="-342900">
              <a:buAutoNum type="alphaLcParenBoth"/>
            </a:pPr>
            <a:r>
              <a:rPr lang="en-US" u="sng" dirty="0">
                <a:solidFill>
                  <a:srgbClr val="002060"/>
                </a:solidFill>
              </a:rPr>
              <a:t>tag: 77; set: 0, offset: 1</a:t>
            </a:r>
            <a:r>
              <a:rPr lang="en-US" dirty="0">
                <a:solidFill>
                  <a:srgbClr val="002060"/>
                </a:solidFill>
              </a:rPr>
              <a:t>: Tag matches, valid, return byte B1</a:t>
            </a:r>
          </a:p>
          <a:p>
            <a:pPr marL="342900" indent="-342900">
              <a:buAutoNum type="alphaLcParenBoth"/>
            </a:pPr>
            <a:r>
              <a:rPr lang="en-US" u="sng" dirty="0">
                <a:solidFill>
                  <a:srgbClr val="002060"/>
                </a:solidFill>
              </a:rPr>
              <a:t>tag: 1C6; set: 0, offset: 1</a:t>
            </a:r>
            <a:r>
              <a:rPr lang="en-US" dirty="0">
                <a:solidFill>
                  <a:srgbClr val="002060"/>
                </a:solidFill>
              </a:rPr>
              <a:t>: Tag matches, valid, return byte B1</a:t>
            </a:r>
          </a:p>
          <a:p>
            <a:pPr marL="342900" indent="-342900">
              <a:buAutoNum type="alphaLcParenBoth"/>
            </a:pPr>
            <a:r>
              <a:rPr lang="en-US" u="sng" dirty="0">
                <a:solidFill>
                  <a:srgbClr val="002060"/>
                </a:solidFill>
              </a:rPr>
              <a:t>tag: AA; set: 0, offset: 2</a:t>
            </a:r>
            <a:r>
              <a:rPr lang="en-US" dirty="0">
                <a:solidFill>
                  <a:srgbClr val="002060"/>
                </a:solidFill>
              </a:rPr>
              <a:t>: None of the tags match AA</a:t>
            </a:r>
            <a:endParaRPr lang="en-US" u="sng" dirty="0">
              <a:solidFill>
                <a:srgbClr val="002060"/>
              </a:solidFill>
            </a:endParaRPr>
          </a:p>
        </p:txBody>
      </p:sp>
    </p:spTree>
    <p:extLst>
      <p:ext uri="{BB962C8B-B14F-4D97-AF65-F5344CB8AC3E}">
        <p14:creationId xmlns:p14="http://schemas.microsoft.com/office/powerpoint/2010/main" val="126789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C0EBAA-1848-49CB-95B0-ABD97246092E}"/>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3" name="TextBox 2">
            <a:extLst>
              <a:ext uri="{FF2B5EF4-FFF2-40B4-BE49-F238E27FC236}">
                <a16:creationId xmlns:a16="http://schemas.microsoft.com/office/drawing/2014/main" id="{A1AE6922-52B5-455D-98CD-1D343EA9C820}"/>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2 – Code analysis section	</a:t>
            </a:r>
          </a:p>
        </p:txBody>
      </p:sp>
      <p:pic>
        <p:nvPicPr>
          <p:cNvPr id="6" name="Picture 5">
            <a:extLst>
              <a:ext uri="{FF2B5EF4-FFF2-40B4-BE49-F238E27FC236}">
                <a16:creationId xmlns:a16="http://schemas.microsoft.com/office/drawing/2014/main" id="{9BC4D6BB-D622-4F11-97DB-1220107667EB}"/>
              </a:ext>
            </a:extLst>
          </p:cNvPr>
          <p:cNvPicPr>
            <a:picLocks noChangeAspect="1"/>
          </p:cNvPicPr>
          <p:nvPr/>
        </p:nvPicPr>
        <p:blipFill>
          <a:blip r:embed="rId2"/>
          <a:stretch>
            <a:fillRect/>
          </a:stretch>
        </p:blipFill>
        <p:spPr>
          <a:xfrm>
            <a:off x="341376" y="798957"/>
            <a:ext cx="7924800" cy="2114550"/>
          </a:xfrm>
          <a:prstGeom prst="rect">
            <a:avLst/>
          </a:prstGeom>
        </p:spPr>
      </p:pic>
      <p:sp>
        <p:nvSpPr>
          <p:cNvPr id="7" name="TextBox 6">
            <a:extLst>
              <a:ext uri="{FF2B5EF4-FFF2-40B4-BE49-F238E27FC236}">
                <a16:creationId xmlns:a16="http://schemas.microsoft.com/office/drawing/2014/main" id="{8B1A6255-EE18-4806-8CF5-17891EB55FF6}"/>
              </a:ext>
            </a:extLst>
          </p:cNvPr>
          <p:cNvSpPr txBox="1"/>
          <p:nvPr/>
        </p:nvSpPr>
        <p:spPr>
          <a:xfrm>
            <a:off x="499872" y="3164681"/>
            <a:ext cx="6864096" cy="3693319"/>
          </a:xfrm>
          <a:prstGeom prst="rect">
            <a:avLst/>
          </a:prstGeom>
          <a:noFill/>
        </p:spPr>
        <p:txBody>
          <a:bodyPr wrap="square" rtlCol="0">
            <a:spAutoFit/>
          </a:bodyPr>
          <a:lstStyle/>
          <a:p>
            <a:pPr marL="285750" indent="-285750">
              <a:buFont typeface="Wingdings" panose="05000000000000000000" pitchFamily="2" charset="2"/>
              <a:buChar char="à"/>
            </a:pPr>
            <a:r>
              <a:rPr lang="en-US" dirty="0">
                <a:sym typeface="Wingdings" panose="05000000000000000000" pitchFamily="2" charset="2"/>
              </a:rPr>
              <a:t>Assume cache starts empty</a:t>
            </a:r>
          </a:p>
          <a:p>
            <a:pPr marL="285750" indent="-285750">
              <a:buFont typeface="Wingdings" panose="05000000000000000000" pitchFamily="2" charset="2"/>
              <a:buChar char="à"/>
            </a:pPr>
            <a:r>
              <a:rPr lang="en-US" dirty="0">
                <a:sym typeface="Wingdings" panose="05000000000000000000" pitchFamily="2" charset="2"/>
              </a:rPr>
              <a:t>Remember how 2D arrays are laid out in memory (image from lecture slides, for a 3 x 4 array).  The miss rate would be higher if we iterated through rows in each column.</a:t>
            </a: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Miss rate = #misses/#references, we’ll miss once for every 4 </a:t>
            </a:r>
            <a:r>
              <a:rPr lang="en-US" dirty="0" err="1">
                <a:sym typeface="Wingdings" panose="05000000000000000000" pitchFamily="2" charset="2"/>
              </a:rPr>
              <a:t>ints</a:t>
            </a:r>
            <a:r>
              <a:rPr lang="en-US" dirty="0">
                <a:sym typeface="Wingdings" panose="05000000000000000000" pitchFamily="2" charset="2"/>
              </a:rPr>
              <a:t> we read in</a:t>
            </a:r>
          </a:p>
        </p:txBody>
      </p:sp>
      <p:pic>
        <p:nvPicPr>
          <p:cNvPr id="8" name="Picture 7">
            <a:extLst>
              <a:ext uri="{FF2B5EF4-FFF2-40B4-BE49-F238E27FC236}">
                <a16:creationId xmlns:a16="http://schemas.microsoft.com/office/drawing/2014/main" id="{CAC53755-605B-4D2D-89A2-B801D368AFA3}"/>
              </a:ext>
            </a:extLst>
          </p:cNvPr>
          <p:cNvPicPr>
            <a:picLocks noChangeAspect="1"/>
          </p:cNvPicPr>
          <p:nvPr/>
        </p:nvPicPr>
        <p:blipFill>
          <a:blip r:embed="rId3"/>
          <a:stretch>
            <a:fillRect/>
          </a:stretch>
        </p:blipFill>
        <p:spPr>
          <a:xfrm>
            <a:off x="499872" y="4408360"/>
            <a:ext cx="4591050" cy="1552575"/>
          </a:xfrm>
          <a:prstGeom prst="rect">
            <a:avLst/>
          </a:prstGeom>
        </p:spPr>
      </p:pic>
    </p:spTree>
    <p:extLst>
      <p:ext uri="{BB962C8B-B14F-4D97-AF65-F5344CB8AC3E}">
        <p14:creationId xmlns:p14="http://schemas.microsoft.com/office/powerpoint/2010/main" val="390295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A3EE8-07AD-4FCC-9E82-D066DC5CA7E7}"/>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3" name="TextBox 2">
            <a:extLst>
              <a:ext uri="{FF2B5EF4-FFF2-40B4-BE49-F238E27FC236}">
                <a16:creationId xmlns:a16="http://schemas.microsoft.com/office/drawing/2014/main" id="{5A003F2A-5FFE-4E26-84FC-DDD99E278B71}"/>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2 – Code analysis section	</a:t>
            </a:r>
          </a:p>
        </p:txBody>
      </p:sp>
      <p:pic>
        <p:nvPicPr>
          <p:cNvPr id="6" name="Picture 5">
            <a:extLst>
              <a:ext uri="{FF2B5EF4-FFF2-40B4-BE49-F238E27FC236}">
                <a16:creationId xmlns:a16="http://schemas.microsoft.com/office/drawing/2014/main" id="{4DC58EE9-5BEA-40C0-A370-EA4DA3C06990}"/>
              </a:ext>
            </a:extLst>
          </p:cNvPr>
          <p:cNvPicPr>
            <a:picLocks noChangeAspect="1"/>
          </p:cNvPicPr>
          <p:nvPr/>
        </p:nvPicPr>
        <p:blipFill>
          <a:blip r:embed="rId2"/>
          <a:stretch>
            <a:fillRect/>
          </a:stretch>
        </p:blipFill>
        <p:spPr>
          <a:xfrm>
            <a:off x="262890" y="719617"/>
            <a:ext cx="7223760" cy="1561253"/>
          </a:xfrm>
          <a:prstGeom prst="rect">
            <a:avLst/>
          </a:prstGeom>
        </p:spPr>
      </p:pic>
      <p:pic>
        <p:nvPicPr>
          <p:cNvPr id="8" name="Picture 7">
            <a:extLst>
              <a:ext uri="{FF2B5EF4-FFF2-40B4-BE49-F238E27FC236}">
                <a16:creationId xmlns:a16="http://schemas.microsoft.com/office/drawing/2014/main" id="{AD8D5A35-55F4-496D-8F83-636D48C397F3}"/>
              </a:ext>
            </a:extLst>
          </p:cNvPr>
          <p:cNvPicPr>
            <a:picLocks noChangeAspect="1"/>
          </p:cNvPicPr>
          <p:nvPr/>
        </p:nvPicPr>
        <p:blipFill>
          <a:blip r:embed="rId3"/>
          <a:stretch>
            <a:fillRect/>
          </a:stretch>
        </p:blipFill>
        <p:spPr>
          <a:xfrm>
            <a:off x="262890" y="2635377"/>
            <a:ext cx="7610475" cy="714375"/>
          </a:xfrm>
          <a:prstGeom prst="rect">
            <a:avLst/>
          </a:prstGeom>
        </p:spPr>
      </p:pic>
      <p:sp>
        <p:nvSpPr>
          <p:cNvPr id="10" name="TextBox 9">
            <a:extLst>
              <a:ext uri="{FF2B5EF4-FFF2-40B4-BE49-F238E27FC236}">
                <a16:creationId xmlns:a16="http://schemas.microsoft.com/office/drawing/2014/main" id="{32F78236-2882-413A-AFB2-461EC51C8534}"/>
              </a:ext>
            </a:extLst>
          </p:cNvPr>
          <p:cNvSpPr txBox="1"/>
          <p:nvPr/>
        </p:nvSpPr>
        <p:spPr>
          <a:xfrm>
            <a:off x="442722" y="3842447"/>
            <a:ext cx="7701534" cy="2308324"/>
          </a:xfrm>
          <a:prstGeom prst="rect">
            <a:avLst/>
          </a:prstGeom>
          <a:noFill/>
        </p:spPr>
        <p:txBody>
          <a:bodyPr wrap="square" rtlCol="0">
            <a:spAutoFit/>
          </a:bodyPr>
          <a:lstStyle/>
          <a:p>
            <a:pPr marL="285750" indent="-285750">
              <a:buFont typeface="Wingdings" panose="05000000000000000000" pitchFamily="2" charset="2"/>
              <a:buChar char="à"/>
            </a:pPr>
            <a:r>
              <a:rPr lang="en-US" dirty="0">
                <a:solidFill>
                  <a:srgbClr val="002060"/>
                </a:solidFill>
                <a:sym typeface="Wingdings" panose="05000000000000000000" pitchFamily="2" charset="2"/>
              </a:rPr>
              <a:t>See comments on loop switching on previous slide</a:t>
            </a:r>
          </a:p>
          <a:p>
            <a:pPr marL="285750" indent="-285750">
              <a:buFont typeface="Wingdings" panose="05000000000000000000" pitchFamily="2" charset="2"/>
              <a:buChar char="à"/>
            </a:pPr>
            <a:endParaRPr lang="en-US" dirty="0">
              <a:solidFill>
                <a:srgbClr val="002060"/>
              </a:solidFill>
              <a:sym typeface="Wingdings" panose="05000000000000000000" pitchFamily="2" charset="2"/>
            </a:endParaRPr>
          </a:p>
          <a:p>
            <a:pPr marL="285750" indent="-285750">
              <a:buFont typeface="Wingdings" panose="05000000000000000000" pitchFamily="2" charset="2"/>
              <a:buChar char="à"/>
            </a:pPr>
            <a:r>
              <a:rPr lang="en-US" dirty="0">
                <a:solidFill>
                  <a:srgbClr val="002060"/>
                </a:solidFill>
                <a:sym typeface="Wingdings" panose="05000000000000000000" pitchFamily="2" charset="2"/>
              </a:rPr>
              <a:t>Switching to a narrower/wider datatype would imply that more/fewer values would fit within each block, implying a lower/higher miss rate.</a:t>
            </a:r>
          </a:p>
          <a:p>
            <a:pPr marL="285750" indent="-285750">
              <a:buFont typeface="Wingdings" panose="05000000000000000000" pitchFamily="2" charset="2"/>
              <a:buChar char="à"/>
            </a:pPr>
            <a:endParaRPr lang="en-US" dirty="0">
              <a:solidFill>
                <a:srgbClr val="002060"/>
              </a:solidFill>
              <a:sym typeface="Wingdings" panose="05000000000000000000" pitchFamily="2" charset="2"/>
            </a:endParaRPr>
          </a:p>
          <a:p>
            <a:pPr marL="285750" indent="-285750">
              <a:buFont typeface="Wingdings" panose="05000000000000000000" pitchFamily="2" charset="2"/>
              <a:buChar char="à"/>
            </a:pPr>
            <a:r>
              <a:rPr lang="en-US" dirty="0">
                <a:solidFill>
                  <a:srgbClr val="002060"/>
                </a:solidFill>
                <a:sym typeface="Wingdings" panose="05000000000000000000" pitchFamily="2" charset="2"/>
              </a:rPr>
              <a:t>Linked lists would make the situation less predictable (memory locations might not be contiguous…)</a:t>
            </a:r>
          </a:p>
          <a:p>
            <a:pPr marL="285750" indent="-285750">
              <a:buFont typeface="Wingdings" panose="05000000000000000000" pitchFamily="2" charset="2"/>
              <a:buChar char="à"/>
            </a:pPr>
            <a:endParaRPr lang="en-US" dirty="0">
              <a:sym typeface="Wingdings" panose="05000000000000000000" pitchFamily="2" charset="2"/>
            </a:endParaRPr>
          </a:p>
        </p:txBody>
      </p:sp>
    </p:spTree>
    <p:extLst>
      <p:ext uri="{BB962C8B-B14F-4D97-AF65-F5344CB8AC3E}">
        <p14:creationId xmlns:p14="http://schemas.microsoft.com/office/powerpoint/2010/main" val="424892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B174BA-D49A-4B6C-ABB8-7941AB350F80}"/>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3" name="TextBox 2">
            <a:extLst>
              <a:ext uri="{FF2B5EF4-FFF2-40B4-BE49-F238E27FC236}">
                <a16:creationId xmlns:a16="http://schemas.microsoft.com/office/drawing/2014/main" id="{0667FE67-1524-4DDB-9667-DBF7CC380837}"/>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pages 2-3 – Code analysis section	</a:t>
            </a:r>
          </a:p>
        </p:txBody>
      </p:sp>
      <p:pic>
        <p:nvPicPr>
          <p:cNvPr id="4" name="Picture 3">
            <a:extLst>
              <a:ext uri="{FF2B5EF4-FFF2-40B4-BE49-F238E27FC236}">
                <a16:creationId xmlns:a16="http://schemas.microsoft.com/office/drawing/2014/main" id="{2087191A-EA0C-46AB-BA1C-FADCE4833AF4}"/>
              </a:ext>
            </a:extLst>
          </p:cNvPr>
          <p:cNvPicPr>
            <a:picLocks noChangeAspect="1"/>
          </p:cNvPicPr>
          <p:nvPr/>
        </p:nvPicPr>
        <p:blipFill>
          <a:blip r:embed="rId2"/>
          <a:stretch>
            <a:fillRect/>
          </a:stretch>
        </p:blipFill>
        <p:spPr>
          <a:xfrm>
            <a:off x="262890" y="523220"/>
            <a:ext cx="7223760" cy="1561253"/>
          </a:xfrm>
          <a:prstGeom prst="rect">
            <a:avLst/>
          </a:prstGeom>
        </p:spPr>
      </p:pic>
      <p:pic>
        <p:nvPicPr>
          <p:cNvPr id="5" name="Picture 4">
            <a:extLst>
              <a:ext uri="{FF2B5EF4-FFF2-40B4-BE49-F238E27FC236}">
                <a16:creationId xmlns:a16="http://schemas.microsoft.com/office/drawing/2014/main" id="{CCA487CD-2524-41E5-8118-85BD7BA3E678}"/>
              </a:ext>
            </a:extLst>
          </p:cNvPr>
          <p:cNvPicPr>
            <a:picLocks noChangeAspect="1"/>
          </p:cNvPicPr>
          <p:nvPr/>
        </p:nvPicPr>
        <p:blipFill rotWithShape="1">
          <a:blip r:embed="rId3"/>
          <a:srcRect b="65993"/>
          <a:stretch/>
        </p:blipFill>
        <p:spPr>
          <a:xfrm>
            <a:off x="262890" y="2130459"/>
            <a:ext cx="7772400" cy="1561253"/>
          </a:xfrm>
          <a:prstGeom prst="rect">
            <a:avLst/>
          </a:prstGeom>
        </p:spPr>
      </p:pic>
      <p:sp>
        <p:nvSpPr>
          <p:cNvPr id="6" name="TextBox 5">
            <a:extLst>
              <a:ext uri="{FF2B5EF4-FFF2-40B4-BE49-F238E27FC236}">
                <a16:creationId xmlns:a16="http://schemas.microsoft.com/office/drawing/2014/main" id="{9317CB1E-D2F3-4F68-BB9E-980707900B62}"/>
              </a:ext>
            </a:extLst>
          </p:cNvPr>
          <p:cNvSpPr txBox="1"/>
          <p:nvPr/>
        </p:nvSpPr>
        <p:spPr>
          <a:xfrm>
            <a:off x="442722" y="3842447"/>
            <a:ext cx="7701534" cy="646331"/>
          </a:xfrm>
          <a:prstGeom prst="rect">
            <a:avLst/>
          </a:prstGeom>
          <a:noFill/>
        </p:spPr>
        <p:txBody>
          <a:bodyPr wrap="square" rtlCol="0">
            <a:spAutoFit/>
          </a:bodyPr>
          <a:lstStyle/>
          <a:p>
            <a:r>
              <a:rPr lang="en-US" u="sng" dirty="0">
                <a:sym typeface="Wingdings" panose="05000000000000000000" pitchFamily="2" charset="2"/>
              </a:rPr>
              <a:t>Summary</a:t>
            </a:r>
            <a:r>
              <a:rPr lang="en-US" dirty="0">
                <a:sym typeface="Wingdings" panose="05000000000000000000" pitchFamily="2" charset="2"/>
              </a:rPr>
              <a:t>: A larger cache won’t improve the miss rate, since we need to fetch each new block regardless.</a:t>
            </a:r>
          </a:p>
        </p:txBody>
      </p:sp>
    </p:spTree>
    <p:extLst>
      <p:ext uri="{BB962C8B-B14F-4D97-AF65-F5344CB8AC3E}">
        <p14:creationId xmlns:p14="http://schemas.microsoft.com/office/powerpoint/2010/main" val="173160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B174BA-D49A-4B6C-ABB8-7941AB350F80}"/>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3" name="TextBox 2">
            <a:extLst>
              <a:ext uri="{FF2B5EF4-FFF2-40B4-BE49-F238E27FC236}">
                <a16:creationId xmlns:a16="http://schemas.microsoft.com/office/drawing/2014/main" id="{0667FE67-1524-4DDB-9667-DBF7CC380837}"/>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pages 2-3 – Code analysis section	</a:t>
            </a:r>
          </a:p>
        </p:txBody>
      </p:sp>
      <p:pic>
        <p:nvPicPr>
          <p:cNvPr id="4" name="Picture 3">
            <a:extLst>
              <a:ext uri="{FF2B5EF4-FFF2-40B4-BE49-F238E27FC236}">
                <a16:creationId xmlns:a16="http://schemas.microsoft.com/office/drawing/2014/main" id="{2087191A-EA0C-46AB-BA1C-FADCE4833AF4}"/>
              </a:ext>
            </a:extLst>
          </p:cNvPr>
          <p:cNvPicPr>
            <a:picLocks noChangeAspect="1"/>
          </p:cNvPicPr>
          <p:nvPr/>
        </p:nvPicPr>
        <p:blipFill>
          <a:blip r:embed="rId2"/>
          <a:stretch>
            <a:fillRect/>
          </a:stretch>
        </p:blipFill>
        <p:spPr>
          <a:xfrm>
            <a:off x="262890" y="523220"/>
            <a:ext cx="7223760" cy="1561253"/>
          </a:xfrm>
          <a:prstGeom prst="rect">
            <a:avLst/>
          </a:prstGeom>
        </p:spPr>
      </p:pic>
      <p:pic>
        <p:nvPicPr>
          <p:cNvPr id="5" name="Picture 4">
            <a:extLst>
              <a:ext uri="{FF2B5EF4-FFF2-40B4-BE49-F238E27FC236}">
                <a16:creationId xmlns:a16="http://schemas.microsoft.com/office/drawing/2014/main" id="{CCA487CD-2524-41E5-8118-85BD7BA3E678}"/>
              </a:ext>
            </a:extLst>
          </p:cNvPr>
          <p:cNvPicPr>
            <a:picLocks noChangeAspect="1"/>
          </p:cNvPicPr>
          <p:nvPr/>
        </p:nvPicPr>
        <p:blipFill rotWithShape="1">
          <a:blip r:embed="rId3"/>
          <a:srcRect b="51059"/>
          <a:stretch/>
        </p:blipFill>
        <p:spPr>
          <a:xfrm>
            <a:off x="262890" y="2084473"/>
            <a:ext cx="7772400" cy="2246856"/>
          </a:xfrm>
          <a:prstGeom prst="rect">
            <a:avLst/>
          </a:prstGeom>
        </p:spPr>
      </p:pic>
      <p:sp>
        <p:nvSpPr>
          <p:cNvPr id="6" name="TextBox 5">
            <a:extLst>
              <a:ext uri="{FF2B5EF4-FFF2-40B4-BE49-F238E27FC236}">
                <a16:creationId xmlns:a16="http://schemas.microsoft.com/office/drawing/2014/main" id="{9317CB1E-D2F3-4F68-BB9E-980707900B62}"/>
              </a:ext>
            </a:extLst>
          </p:cNvPr>
          <p:cNvSpPr txBox="1"/>
          <p:nvPr/>
        </p:nvSpPr>
        <p:spPr>
          <a:xfrm>
            <a:off x="262890" y="4414765"/>
            <a:ext cx="7701534" cy="1200329"/>
          </a:xfrm>
          <a:prstGeom prst="rect">
            <a:avLst/>
          </a:prstGeom>
          <a:noFill/>
        </p:spPr>
        <p:txBody>
          <a:bodyPr wrap="square" rtlCol="0">
            <a:spAutoFit/>
          </a:bodyPr>
          <a:lstStyle/>
          <a:p>
            <a:r>
              <a:rPr lang="en-US" u="sng" dirty="0">
                <a:sym typeface="Wingdings" panose="05000000000000000000" pitchFamily="2" charset="2"/>
              </a:rPr>
              <a:t>Summary</a:t>
            </a:r>
            <a:r>
              <a:rPr lang="en-US" dirty="0">
                <a:sym typeface="Wingdings" panose="05000000000000000000" pitchFamily="2" charset="2"/>
              </a:rPr>
              <a:t>: Since we’re moving through contiguous locations in memory, the new blocks will map onto different sets (switching to 2-way associative would make more of a difference if we were frequently pulling in blocks with conflicting set indices). </a:t>
            </a:r>
          </a:p>
        </p:txBody>
      </p:sp>
    </p:spTree>
    <p:extLst>
      <p:ext uri="{BB962C8B-B14F-4D97-AF65-F5344CB8AC3E}">
        <p14:creationId xmlns:p14="http://schemas.microsoft.com/office/powerpoint/2010/main" val="178386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2AF409-3CF6-4108-8B1A-118E7044D43C}"/>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3" name="TextBox 2">
            <a:extLst>
              <a:ext uri="{FF2B5EF4-FFF2-40B4-BE49-F238E27FC236}">
                <a16:creationId xmlns:a16="http://schemas.microsoft.com/office/drawing/2014/main" id="{AF9D58FE-3E51-441F-A8CB-CFC3130D136B}"/>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pages 2-3 – Code analysis section	</a:t>
            </a:r>
          </a:p>
        </p:txBody>
      </p:sp>
      <p:pic>
        <p:nvPicPr>
          <p:cNvPr id="4" name="Picture 3">
            <a:extLst>
              <a:ext uri="{FF2B5EF4-FFF2-40B4-BE49-F238E27FC236}">
                <a16:creationId xmlns:a16="http://schemas.microsoft.com/office/drawing/2014/main" id="{32D58A7D-7A31-449B-AE13-D33371FD3776}"/>
              </a:ext>
            </a:extLst>
          </p:cNvPr>
          <p:cNvPicPr>
            <a:picLocks noChangeAspect="1"/>
          </p:cNvPicPr>
          <p:nvPr/>
        </p:nvPicPr>
        <p:blipFill>
          <a:blip r:embed="rId2"/>
          <a:stretch>
            <a:fillRect/>
          </a:stretch>
        </p:blipFill>
        <p:spPr>
          <a:xfrm>
            <a:off x="262890" y="523220"/>
            <a:ext cx="7223760" cy="1561253"/>
          </a:xfrm>
          <a:prstGeom prst="rect">
            <a:avLst/>
          </a:prstGeom>
        </p:spPr>
      </p:pic>
      <p:pic>
        <p:nvPicPr>
          <p:cNvPr id="5" name="Picture 4">
            <a:extLst>
              <a:ext uri="{FF2B5EF4-FFF2-40B4-BE49-F238E27FC236}">
                <a16:creationId xmlns:a16="http://schemas.microsoft.com/office/drawing/2014/main" id="{4CD32AD6-5996-4A0A-A1A8-640EC4A7A728}"/>
              </a:ext>
            </a:extLst>
          </p:cNvPr>
          <p:cNvPicPr>
            <a:picLocks noChangeAspect="1"/>
          </p:cNvPicPr>
          <p:nvPr/>
        </p:nvPicPr>
        <p:blipFill rotWithShape="1">
          <a:blip r:embed="rId3"/>
          <a:srcRect t="1" b="25899"/>
          <a:stretch/>
        </p:blipFill>
        <p:spPr>
          <a:xfrm>
            <a:off x="262890" y="2084472"/>
            <a:ext cx="7772400" cy="3401927"/>
          </a:xfrm>
          <a:prstGeom prst="rect">
            <a:avLst/>
          </a:prstGeom>
        </p:spPr>
      </p:pic>
      <p:sp>
        <p:nvSpPr>
          <p:cNvPr id="6" name="TextBox 5">
            <a:extLst>
              <a:ext uri="{FF2B5EF4-FFF2-40B4-BE49-F238E27FC236}">
                <a16:creationId xmlns:a16="http://schemas.microsoft.com/office/drawing/2014/main" id="{49CA026F-101C-4807-A313-F9FFCFC1D575}"/>
              </a:ext>
            </a:extLst>
          </p:cNvPr>
          <p:cNvSpPr txBox="1"/>
          <p:nvPr/>
        </p:nvSpPr>
        <p:spPr>
          <a:xfrm>
            <a:off x="421386" y="5486399"/>
            <a:ext cx="7701534" cy="646331"/>
          </a:xfrm>
          <a:prstGeom prst="rect">
            <a:avLst/>
          </a:prstGeom>
          <a:noFill/>
        </p:spPr>
        <p:txBody>
          <a:bodyPr wrap="square" rtlCol="0">
            <a:spAutoFit/>
          </a:bodyPr>
          <a:lstStyle/>
          <a:p>
            <a:r>
              <a:rPr lang="en-US" u="sng" dirty="0">
                <a:sym typeface="Wingdings" panose="05000000000000000000" pitchFamily="2" charset="2"/>
              </a:rPr>
              <a:t>Summary</a:t>
            </a:r>
            <a:r>
              <a:rPr lang="en-US" dirty="0">
                <a:sym typeface="Wingdings" panose="05000000000000000000" pitchFamily="2" charset="2"/>
              </a:rPr>
              <a:t>: Larger blocks  less frequent fetches from lower levels of memory hierarchy  lower miss rate.  </a:t>
            </a:r>
          </a:p>
        </p:txBody>
      </p:sp>
    </p:spTree>
    <p:extLst>
      <p:ext uri="{BB962C8B-B14F-4D97-AF65-F5344CB8AC3E}">
        <p14:creationId xmlns:p14="http://schemas.microsoft.com/office/powerpoint/2010/main" val="266257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EE65D1-A5F4-466A-A71E-2F48714B17C8}"/>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3" name="TextBox 2">
            <a:extLst>
              <a:ext uri="{FF2B5EF4-FFF2-40B4-BE49-F238E27FC236}">
                <a16:creationId xmlns:a16="http://schemas.microsoft.com/office/drawing/2014/main" id="{54B831A0-8E3A-4062-8B72-C3F4EA9408BE}"/>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pages 2-3 – Code analysis section	</a:t>
            </a:r>
          </a:p>
        </p:txBody>
      </p:sp>
      <p:pic>
        <p:nvPicPr>
          <p:cNvPr id="4" name="Picture 3">
            <a:extLst>
              <a:ext uri="{FF2B5EF4-FFF2-40B4-BE49-F238E27FC236}">
                <a16:creationId xmlns:a16="http://schemas.microsoft.com/office/drawing/2014/main" id="{697CD0FA-7D90-4239-B69C-44E83864E642}"/>
              </a:ext>
            </a:extLst>
          </p:cNvPr>
          <p:cNvPicPr>
            <a:picLocks noChangeAspect="1"/>
          </p:cNvPicPr>
          <p:nvPr/>
        </p:nvPicPr>
        <p:blipFill>
          <a:blip r:embed="rId2"/>
          <a:stretch>
            <a:fillRect/>
          </a:stretch>
        </p:blipFill>
        <p:spPr>
          <a:xfrm>
            <a:off x="262890" y="523220"/>
            <a:ext cx="7223760" cy="1561253"/>
          </a:xfrm>
          <a:prstGeom prst="rect">
            <a:avLst/>
          </a:prstGeom>
        </p:spPr>
      </p:pic>
      <p:pic>
        <p:nvPicPr>
          <p:cNvPr id="5" name="Picture 4">
            <a:extLst>
              <a:ext uri="{FF2B5EF4-FFF2-40B4-BE49-F238E27FC236}">
                <a16:creationId xmlns:a16="http://schemas.microsoft.com/office/drawing/2014/main" id="{F393A58B-05F9-469B-84D4-2C975B3276FD}"/>
              </a:ext>
            </a:extLst>
          </p:cNvPr>
          <p:cNvPicPr>
            <a:picLocks noChangeAspect="1"/>
          </p:cNvPicPr>
          <p:nvPr/>
        </p:nvPicPr>
        <p:blipFill rotWithShape="1">
          <a:blip r:embed="rId3"/>
          <a:srcRect t="1" b="936"/>
          <a:stretch/>
        </p:blipFill>
        <p:spPr>
          <a:xfrm>
            <a:off x="262890" y="2084472"/>
            <a:ext cx="7772400" cy="4547976"/>
          </a:xfrm>
          <a:prstGeom prst="rect">
            <a:avLst/>
          </a:prstGeom>
        </p:spPr>
      </p:pic>
      <p:sp>
        <p:nvSpPr>
          <p:cNvPr id="6" name="Rectangle 5">
            <a:extLst>
              <a:ext uri="{FF2B5EF4-FFF2-40B4-BE49-F238E27FC236}">
                <a16:creationId xmlns:a16="http://schemas.microsoft.com/office/drawing/2014/main" id="{394DECBA-F840-4315-A7EE-BE6CB1455D37}"/>
              </a:ext>
            </a:extLst>
          </p:cNvPr>
          <p:cNvSpPr/>
          <p:nvPr/>
        </p:nvSpPr>
        <p:spPr>
          <a:xfrm>
            <a:off x="536448" y="5498592"/>
            <a:ext cx="7632192" cy="1222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24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922249-B47F-45B8-9C03-949D497E1E98}"/>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3" name="TextBox 2">
            <a:extLst>
              <a:ext uri="{FF2B5EF4-FFF2-40B4-BE49-F238E27FC236}">
                <a16:creationId xmlns:a16="http://schemas.microsoft.com/office/drawing/2014/main" id="{96A1ED63-BA03-4468-BA51-80E17C00E799}"/>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4" name="Picture 3">
            <a:extLst>
              <a:ext uri="{FF2B5EF4-FFF2-40B4-BE49-F238E27FC236}">
                <a16:creationId xmlns:a16="http://schemas.microsoft.com/office/drawing/2014/main" id="{40382AD9-E4AF-463C-B14C-740BE31B902B}"/>
              </a:ext>
            </a:extLst>
          </p:cNvPr>
          <p:cNvPicPr>
            <a:picLocks noChangeAspect="1"/>
          </p:cNvPicPr>
          <p:nvPr/>
        </p:nvPicPr>
        <p:blipFill>
          <a:blip r:embed="rId2"/>
          <a:stretch>
            <a:fillRect/>
          </a:stretch>
        </p:blipFill>
        <p:spPr>
          <a:xfrm>
            <a:off x="171312" y="523225"/>
            <a:ext cx="7223760" cy="2120108"/>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492A096F-8E48-4C5E-B51E-F7A60E0DD589}"/>
              </a:ext>
            </a:extLst>
          </p:cNvPr>
          <p:cNvPicPr>
            <a:picLocks noChangeAspect="1"/>
          </p:cNvPicPr>
          <p:nvPr/>
        </p:nvPicPr>
        <p:blipFill rotWithShape="1">
          <a:blip r:embed="rId3">
            <a:extLst>
              <a:ext uri="{28A0092B-C50C-407E-A947-70E740481C1C}">
                <a14:useLocalDpi xmlns:a14="http://schemas.microsoft.com/office/drawing/2010/main" val="0"/>
              </a:ext>
            </a:extLst>
          </a:blip>
          <a:srcRect t="6288" r="40159" b="6732"/>
          <a:stretch/>
        </p:blipFill>
        <p:spPr>
          <a:xfrm>
            <a:off x="0" y="2576286"/>
            <a:ext cx="5471886" cy="4281714"/>
          </a:xfrm>
          <a:prstGeom prst="rect">
            <a:avLst/>
          </a:prstGeom>
        </p:spPr>
      </p:pic>
    </p:spTree>
    <p:extLst>
      <p:ext uri="{BB962C8B-B14F-4D97-AF65-F5344CB8AC3E}">
        <p14:creationId xmlns:p14="http://schemas.microsoft.com/office/powerpoint/2010/main" val="116441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tutorial</a:t>
            </a:r>
          </a:p>
        </p:txBody>
      </p:sp>
      <p:pic>
        <p:nvPicPr>
          <p:cNvPr id="8" name="Picture 7">
            <a:extLst>
              <a:ext uri="{FF2B5EF4-FFF2-40B4-BE49-F238E27FC236}">
                <a16:creationId xmlns:a16="http://schemas.microsoft.com/office/drawing/2014/main" id="{72EFF2F8-AD44-4A50-9529-D35AF6AC7F8C}"/>
              </a:ext>
            </a:extLst>
          </p:cNvPr>
          <p:cNvPicPr>
            <a:picLocks noChangeAspect="1"/>
          </p:cNvPicPr>
          <p:nvPr/>
        </p:nvPicPr>
        <p:blipFill>
          <a:blip r:embed="rId2"/>
          <a:stretch>
            <a:fillRect/>
          </a:stretch>
        </p:blipFill>
        <p:spPr>
          <a:xfrm>
            <a:off x="271064" y="827253"/>
            <a:ext cx="8138160" cy="3423048"/>
          </a:xfrm>
          <a:prstGeom prst="rect">
            <a:avLst/>
          </a:prstGeom>
        </p:spPr>
      </p:pic>
      <p:sp>
        <p:nvSpPr>
          <p:cNvPr id="9" name="TextBox 8">
            <a:extLst>
              <a:ext uri="{FF2B5EF4-FFF2-40B4-BE49-F238E27FC236}">
                <a16:creationId xmlns:a16="http://schemas.microsoft.com/office/drawing/2014/main" id="{F50D9F94-F1D7-44A2-A2EE-A5523EB05875}"/>
              </a:ext>
            </a:extLst>
          </p:cNvPr>
          <p:cNvSpPr txBox="1"/>
          <p:nvPr/>
        </p:nvSpPr>
        <p:spPr>
          <a:xfrm>
            <a:off x="-91706" y="4554334"/>
            <a:ext cx="8607056" cy="830997"/>
          </a:xfrm>
          <a:prstGeom prst="rect">
            <a:avLst/>
          </a:prstGeom>
        </p:spPr>
        <p:txBody>
          <a:bodyPr wrap="square" rtlCol="0">
            <a:spAutoFit/>
          </a:bodyPr>
          <a:lstStyle/>
          <a:p>
            <a:pPr lvl="1"/>
            <a:r>
              <a:rPr lang="en-US" sz="2400" dirty="0">
                <a:solidFill>
                  <a:srgbClr val="002060"/>
                </a:solidFill>
              </a:rPr>
              <a:t>Example:</a:t>
            </a:r>
          </a:p>
          <a:p>
            <a:pPr lvl="1"/>
            <a:r>
              <a:rPr lang="en-US" sz="2400" dirty="0">
                <a:solidFill>
                  <a:srgbClr val="002060"/>
                </a:solidFill>
              </a:rPr>
              <a:t>64 Gi-bits = 2</a:t>
            </a:r>
            <a:r>
              <a:rPr lang="en-US" sz="2400" baseline="30000" dirty="0">
                <a:solidFill>
                  <a:srgbClr val="002060"/>
                </a:solidFill>
              </a:rPr>
              <a:t>log2(64)</a:t>
            </a:r>
            <a:r>
              <a:rPr lang="en-US" sz="2400" dirty="0">
                <a:solidFill>
                  <a:srgbClr val="002060"/>
                </a:solidFill>
              </a:rPr>
              <a:t> x 2</a:t>
            </a:r>
            <a:r>
              <a:rPr lang="en-US" sz="2400" baseline="30000" dirty="0">
                <a:solidFill>
                  <a:srgbClr val="002060"/>
                </a:solidFill>
              </a:rPr>
              <a:t>30</a:t>
            </a:r>
            <a:r>
              <a:rPr lang="en-US" sz="2400" baseline="-25000" dirty="0">
                <a:solidFill>
                  <a:srgbClr val="002060"/>
                </a:solidFill>
              </a:rPr>
              <a:t> </a:t>
            </a:r>
            <a:r>
              <a:rPr lang="en-US" sz="2400" dirty="0">
                <a:solidFill>
                  <a:srgbClr val="002060"/>
                </a:solidFill>
              </a:rPr>
              <a:t>= 2</a:t>
            </a:r>
            <a:r>
              <a:rPr lang="en-US" sz="2400" baseline="30000" dirty="0">
                <a:solidFill>
                  <a:srgbClr val="002060"/>
                </a:solidFill>
              </a:rPr>
              <a:t>36  </a:t>
            </a:r>
            <a:endParaRPr lang="en-US" sz="2400" dirty="0">
              <a:solidFill>
                <a:srgbClr val="002060"/>
              </a:solidFill>
            </a:endParaRPr>
          </a:p>
        </p:txBody>
      </p:sp>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B1C09C-CED7-4918-86CA-60038BD4D96E}"/>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extBox 2">
            <a:extLst>
              <a:ext uri="{FF2B5EF4-FFF2-40B4-BE49-F238E27FC236}">
                <a16:creationId xmlns:a16="http://schemas.microsoft.com/office/drawing/2014/main" id="{70551687-EE88-4D09-86DD-9DC4E4EE4B29}"/>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4" name="Picture 3">
            <a:extLst>
              <a:ext uri="{FF2B5EF4-FFF2-40B4-BE49-F238E27FC236}">
                <a16:creationId xmlns:a16="http://schemas.microsoft.com/office/drawing/2014/main" id="{2D3FA9C2-69EF-4FBB-9C99-B98D46282EB4}"/>
              </a:ext>
            </a:extLst>
          </p:cNvPr>
          <p:cNvPicPr>
            <a:picLocks noChangeAspect="1"/>
          </p:cNvPicPr>
          <p:nvPr/>
        </p:nvPicPr>
        <p:blipFill>
          <a:blip r:embed="rId2"/>
          <a:stretch>
            <a:fillRect/>
          </a:stretch>
        </p:blipFill>
        <p:spPr>
          <a:xfrm>
            <a:off x="0" y="523220"/>
            <a:ext cx="9017251" cy="4418091"/>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97D8B53E-3A17-4CB0-AACE-F99577D36EEB}"/>
              </a:ext>
            </a:extLst>
          </p:cNvPr>
          <p:cNvPicPr>
            <a:picLocks noChangeAspect="1"/>
          </p:cNvPicPr>
          <p:nvPr/>
        </p:nvPicPr>
        <p:blipFill rotWithShape="1">
          <a:blip r:embed="rId3">
            <a:extLst>
              <a:ext uri="{28A0092B-C50C-407E-A947-70E740481C1C}">
                <a14:useLocalDpi xmlns:a14="http://schemas.microsoft.com/office/drawing/2010/main" val="0"/>
              </a:ext>
            </a:extLst>
          </a:blip>
          <a:srcRect t="11263" r="79524" b="50171"/>
          <a:stretch/>
        </p:blipFill>
        <p:spPr>
          <a:xfrm>
            <a:off x="5936343" y="4696331"/>
            <a:ext cx="1872343" cy="1905000"/>
          </a:xfrm>
          <a:prstGeom prst="rect">
            <a:avLst/>
          </a:prstGeom>
        </p:spPr>
      </p:pic>
      <p:sp>
        <p:nvSpPr>
          <p:cNvPr id="8" name="TextBox 7">
            <a:extLst>
              <a:ext uri="{FF2B5EF4-FFF2-40B4-BE49-F238E27FC236}">
                <a16:creationId xmlns:a16="http://schemas.microsoft.com/office/drawing/2014/main" id="{BB535A9C-B8A4-44FA-AE35-DE4FB87FC6AB}"/>
              </a:ext>
            </a:extLst>
          </p:cNvPr>
          <p:cNvSpPr txBox="1"/>
          <p:nvPr/>
        </p:nvSpPr>
        <p:spPr>
          <a:xfrm>
            <a:off x="290286" y="4941311"/>
            <a:ext cx="5254171" cy="1477328"/>
          </a:xfrm>
          <a:prstGeom prst="rect">
            <a:avLst/>
          </a:prstGeom>
          <a:noFill/>
        </p:spPr>
        <p:txBody>
          <a:bodyPr wrap="square" rtlCol="0">
            <a:spAutoFit/>
          </a:bodyPr>
          <a:lstStyle/>
          <a:p>
            <a:r>
              <a:rPr lang="en-US" dirty="0"/>
              <a:t>Address Width of 6 bits implies largest address will be 63 (0011 1111).  Cache size formula is C = block size * associativity * # of sets, so here # of sets = 16/8 = 2.</a:t>
            </a:r>
          </a:p>
          <a:p>
            <a:endParaRPr lang="en-US" dirty="0"/>
          </a:p>
          <a:p>
            <a:r>
              <a:rPr lang="en-US" dirty="0"/>
              <a:t>This can be confirmed by clicking “Generate System.”</a:t>
            </a:r>
          </a:p>
        </p:txBody>
      </p:sp>
    </p:spTree>
    <p:extLst>
      <p:ext uri="{BB962C8B-B14F-4D97-AF65-F5344CB8AC3E}">
        <p14:creationId xmlns:p14="http://schemas.microsoft.com/office/powerpoint/2010/main" val="407241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65CEEA-DFDE-4009-BC0A-F62400A50798}"/>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3" name="TextBox 2">
            <a:extLst>
              <a:ext uri="{FF2B5EF4-FFF2-40B4-BE49-F238E27FC236}">
                <a16:creationId xmlns:a16="http://schemas.microsoft.com/office/drawing/2014/main" id="{B8EBDC0F-C5DC-4588-B8FC-844E073E2A57}"/>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6" name="Picture 5">
            <a:extLst>
              <a:ext uri="{FF2B5EF4-FFF2-40B4-BE49-F238E27FC236}">
                <a16:creationId xmlns:a16="http://schemas.microsoft.com/office/drawing/2014/main" id="{5D8762DB-38A8-478B-B187-E7141CD4B37A}"/>
              </a:ext>
            </a:extLst>
          </p:cNvPr>
          <p:cNvPicPr>
            <a:picLocks noChangeAspect="1"/>
          </p:cNvPicPr>
          <p:nvPr/>
        </p:nvPicPr>
        <p:blipFill>
          <a:blip r:embed="rId2"/>
          <a:stretch>
            <a:fillRect/>
          </a:stretch>
        </p:blipFill>
        <p:spPr>
          <a:xfrm>
            <a:off x="99022" y="5540934"/>
            <a:ext cx="7387628" cy="950614"/>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49863933-65C5-412F-8981-C48D8E888C58}"/>
              </a:ext>
            </a:extLst>
          </p:cNvPr>
          <p:cNvPicPr>
            <a:picLocks noChangeAspect="1"/>
          </p:cNvPicPr>
          <p:nvPr/>
        </p:nvPicPr>
        <p:blipFill rotWithShape="1">
          <a:blip r:embed="rId3">
            <a:extLst>
              <a:ext uri="{28A0092B-C50C-407E-A947-70E740481C1C}">
                <a14:useLocalDpi xmlns:a14="http://schemas.microsoft.com/office/drawing/2010/main" val="0"/>
              </a:ext>
            </a:extLst>
          </a:blip>
          <a:srcRect r="38702" b="2644"/>
          <a:stretch/>
        </p:blipFill>
        <p:spPr>
          <a:xfrm>
            <a:off x="99022" y="635811"/>
            <a:ext cx="5605092" cy="4792532"/>
          </a:xfrm>
          <a:prstGeom prst="rect">
            <a:avLst/>
          </a:prstGeom>
        </p:spPr>
      </p:pic>
      <p:sp>
        <p:nvSpPr>
          <p:cNvPr id="13" name="TextBox 12">
            <a:extLst>
              <a:ext uri="{FF2B5EF4-FFF2-40B4-BE49-F238E27FC236}">
                <a16:creationId xmlns:a16="http://schemas.microsoft.com/office/drawing/2014/main" id="{3C2BC31C-1A27-455D-9D60-68252A56A175}"/>
              </a:ext>
            </a:extLst>
          </p:cNvPr>
          <p:cNvSpPr txBox="1"/>
          <p:nvPr/>
        </p:nvSpPr>
        <p:spPr>
          <a:xfrm>
            <a:off x="5944651" y="597386"/>
            <a:ext cx="3123149" cy="5078313"/>
          </a:xfrm>
          <a:prstGeom prst="rect">
            <a:avLst/>
          </a:prstGeom>
          <a:noFill/>
        </p:spPr>
        <p:txBody>
          <a:bodyPr wrap="square" rtlCol="0">
            <a:spAutoFit/>
          </a:bodyPr>
          <a:lstStyle/>
          <a:p>
            <a:r>
              <a:rPr lang="en-US" dirty="0"/>
              <a:t>To the left: view of simulator before submitting the read.  How to predict for (b)?</a:t>
            </a:r>
          </a:p>
          <a:p>
            <a:endParaRPr lang="en-US" dirty="0"/>
          </a:p>
          <a:p>
            <a:r>
              <a:rPr lang="en-US" dirty="0"/>
              <a:t>0x2A as 6-bit binary = </a:t>
            </a:r>
          </a:p>
          <a:p>
            <a:r>
              <a:rPr lang="en-US" dirty="0"/>
              <a:t>101010</a:t>
            </a:r>
          </a:p>
          <a:p>
            <a:r>
              <a:rPr lang="en-US" dirty="0"/>
              <a:t>2 bits for offset and 1 bit for set implies 3 bits for tag. </a:t>
            </a:r>
          </a:p>
          <a:p>
            <a:endParaRPr lang="en-US" dirty="0"/>
          </a:p>
          <a:p>
            <a:r>
              <a:rPr lang="en-US" dirty="0"/>
              <a:t>First 3 bits = 101 (answer to ii)</a:t>
            </a:r>
          </a:p>
          <a:p>
            <a:r>
              <a:rPr lang="en-US" dirty="0"/>
              <a:t>Set bit = 0 (answer to (</a:t>
            </a:r>
            <a:r>
              <a:rPr lang="en-US" dirty="0" err="1"/>
              <a:t>i</a:t>
            </a:r>
            <a:r>
              <a:rPr lang="en-US" dirty="0"/>
              <a:t>))</a:t>
            </a:r>
          </a:p>
          <a:p>
            <a:endParaRPr lang="en-US" dirty="0"/>
          </a:p>
          <a:p>
            <a:r>
              <a:rPr lang="en-US" dirty="0"/>
              <a:t>Blocks are aligned at multiples of 4 bytes; the byte at address 0x2A falls within the block spanned by bytes 0x28-0x2B.</a:t>
            </a:r>
          </a:p>
          <a:p>
            <a:endParaRPr lang="en-US" dirty="0"/>
          </a:p>
          <a:p>
            <a:endParaRPr lang="en-US" dirty="0"/>
          </a:p>
        </p:txBody>
      </p:sp>
    </p:spTree>
    <p:extLst>
      <p:ext uri="{BB962C8B-B14F-4D97-AF65-F5344CB8AC3E}">
        <p14:creationId xmlns:p14="http://schemas.microsoft.com/office/powerpoint/2010/main" val="548168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C9E81A-1A32-4E2F-BB64-D704C3F27C26}"/>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3" name="TextBox 2">
            <a:extLst>
              <a:ext uri="{FF2B5EF4-FFF2-40B4-BE49-F238E27FC236}">
                <a16:creationId xmlns:a16="http://schemas.microsoft.com/office/drawing/2014/main" id="{DF274AAA-5432-44BA-BA43-4D3A1861A328}"/>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7" name="Picture 6" descr="A screenshot of a social media post&#10;&#10;Description automatically generated">
            <a:extLst>
              <a:ext uri="{FF2B5EF4-FFF2-40B4-BE49-F238E27FC236}">
                <a16:creationId xmlns:a16="http://schemas.microsoft.com/office/drawing/2014/main" id="{91015945-74A5-4412-8F75-D17501500D2B}"/>
              </a:ext>
            </a:extLst>
          </p:cNvPr>
          <p:cNvPicPr>
            <a:picLocks noChangeAspect="1"/>
          </p:cNvPicPr>
          <p:nvPr/>
        </p:nvPicPr>
        <p:blipFill rotWithShape="1">
          <a:blip r:embed="rId2">
            <a:extLst>
              <a:ext uri="{28A0092B-C50C-407E-A947-70E740481C1C}">
                <a14:useLocalDpi xmlns:a14="http://schemas.microsoft.com/office/drawing/2010/main" val="0"/>
              </a:ext>
            </a:extLst>
          </a:blip>
          <a:srcRect r="39047" b="2426"/>
          <a:stretch/>
        </p:blipFill>
        <p:spPr>
          <a:xfrm>
            <a:off x="200341" y="552530"/>
            <a:ext cx="5573486" cy="4803241"/>
          </a:xfrm>
          <a:prstGeom prst="rect">
            <a:avLst/>
          </a:prstGeom>
        </p:spPr>
      </p:pic>
      <p:sp>
        <p:nvSpPr>
          <p:cNvPr id="11" name="TextBox 10">
            <a:extLst>
              <a:ext uri="{FF2B5EF4-FFF2-40B4-BE49-F238E27FC236}">
                <a16:creationId xmlns:a16="http://schemas.microsoft.com/office/drawing/2014/main" id="{3FBE90D3-5BD8-4B09-B433-9C976A748B06}"/>
              </a:ext>
            </a:extLst>
          </p:cNvPr>
          <p:cNvSpPr txBox="1"/>
          <p:nvPr/>
        </p:nvSpPr>
        <p:spPr>
          <a:xfrm>
            <a:off x="5944651" y="597386"/>
            <a:ext cx="3123149" cy="3693319"/>
          </a:xfrm>
          <a:prstGeom prst="rect">
            <a:avLst/>
          </a:prstGeom>
          <a:noFill/>
        </p:spPr>
        <p:txBody>
          <a:bodyPr wrap="square" rtlCol="0">
            <a:spAutoFit/>
          </a:bodyPr>
          <a:lstStyle/>
          <a:p>
            <a:r>
              <a:rPr lang="en-US" dirty="0"/>
              <a:t>To the left: view of simulator after submitting the read of 0x2A.</a:t>
            </a:r>
          </a:p>
          <a:p>
            <a:endParaRPr lang="en-US" dirty="0"/>
          </a:p>
          <a:p>
            <a:r>
              <a:rPr lang="en-US" dirty="0"/>
              <a:t>How do we make the predictions for (c)(</a:t>
            </a:r>
            <a:r>
              <a:rPr lang="en-US" dirty="0" err="1"/>
              <a:t>i</a:t>
            </a:r>
            <a:r>
              <a:rPr lang="en-US" dirty="0"/>
              <a:t>) and (ii)?</a:t>
            </a:r>
          </a:p>
          <a:p>
            <a:endParaRPr lang="en-US" dirty="0"/>
          </a:p>
          <a:p>
            <a:r>
              <a:rPr lang="en-US" dirty="0"/>
              <a:t>Again, just break down the address into six bit binary:</a:t>
            </a:r>
          </a:p>
          <a:p>
            <a:r>
              <a:rPr lang="en-US" dirty="0"/>
              <a:t>0x1B = 011011 </a:t>
            </a:r>
          </a:p>
          <a:p>
            <a:r>
              <a:rPr lang="en-US" dirty="0"/>
              <a:t>Tag bits are 011, set = 0</a:t>
            </a:r>
          </a:p>
          <a:p>
            <a:endParaRPr lang="en-US" dirty="0"/>
          </a:p>
          <a:p>
            <a:endParaRPr lang="en-US" dirty="0"/>
          </a:p>
        </p:txBody>
      </p:sp>
      <p:pic>
        <p:nvPicPr>
          <p:cNvPr id="4" name="Picture 3">
            <a:extLst>
              <a:ext uri="{FF2B5EF4-FFF2-40B4-BE49-F238E27FC236}">
                <a16:creationId xmlns:a16="http://schemas.microsoft.com/office/drawing/2014/main" id="{4ABEEAE5-B9A8-494F-ADC8-1917BAEDC9D6}"/>
              </a:ext>
            </a:extLst>
          </p:cNvPr>
          <p:cNvPicPr>
            <a:picLocks noChangeAspect="1"/>
          </p:cNvPicPr>
          <p:nvPr/>
        </p:nvPicPr>
        <p:blipFill>
          <a:blip r:embed="rId3"/>
          <a:stretch>
            <a:fillRect/>
          </a:stretch>
        </p:blipFill>
        <p:spPr>
          <a:xfrm>
            <a:off x="200340" y="5355769"/>
            <a:ext cx="7863840" cy="892756"/>
          </a:xfrm>
          <a:prstGeom prst="rect">
            <a:avLst/>
          </a:prstGeom>
        </p:spPr>
      </p:pic>
    </p:spTree>
    <p:extLst>
      <p:ext uri="{BB962C8B-B14F-4D97-AF65-F5344CB8AC3E}">
        <p14:creationId xmlns:p14="http://schemas.microsoft.com/office/powerpoint/2010/main" val="151904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B7008E-E8B7-4F4E-AFEA-09F07FDF6BCD}"/>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3" name="TextBox 2">
            <a:extLst>
              <a:ext uri="{FF2B5EF4-FFF2-40B4-BE49-F238E27FC236}">
                <a16:creationId xmlns:a16="http://schemas.microsoft.com/office/drawing/2014/main" id="{6831EB90-05F3-4814-A00B-D11DF5FFE784}"/>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6" name="Picture 5" descr="A screenshot of a social media post&#10;&#10;Description automatically generated">
            <a:extLst>
              <a:ext uri="{FF2B5EF4-FFF2-40B4-BE49-F238E27FC236}">
                <a16:creationId xmlns:a16="http://schemas.microsoft.com/office/drawing/2014/main" id="{AE728AA7-1BE8-4147-BF25-194807D92297}"/>
              </a:ext>
            </a:extLst>
          </p:cNvPr>
          <p:cNvPicPr>
            <a:picLocks noChangeAspect="1"/>
          </p:cNvPicPr>
          <p:nvPr/>
        </p:nvPicPr>
        <p:blipFill rotWithShape="1">
          <a:blip r:embed="rId2">
            <a:extLst>
              <a:ext uri="{28A0092B-C50C-407E-A947-70E740481C1C}">
                <a14:useLocalDpi xmlns:a14="http://schemas.microsoft.com/office/drawing/2010/main" val="0"/>
              </a:ext>
            </a:extLst>
          </a:blip>
          <a:srcRect r="40159"/>
          <a:stretch/>
        </p:blipFill>
        <p:spPr>
          <a:xfrm>
            <a:off x="217714" y="648349"/>
            <a:ext cx="5471886" cy="4922674"/>
          </a:xfrm>
          <a:prstGeom prst="rect">
            <a:avLst/>
          </a:prstGeom>
        </p:spPr>
      </p:pic>
      <p:sp>
        <p:nvSpPr>
          <p:cNvPr id="7" name="TextBox 6">
            <a:extLst>
              <a:ext uri="{FF2B5EF4-FFF2-40B4-BE49-F238E27FC236}">
                <a16:creationId xmlns:a16="http://schemas.microsoft.com/office/drawing/2014/main" id="{6C34BDBF-5B08-4568-99D2-ADCA82B55A81}"/>
              </a:ext>
            </a:extLst>
          </p:cNvPr>
          <p:cNvSpPr txBox="1"/>
          <p:nvPr/>
        </p:nvSpPr>
        <p:spPr>
          <a:xfrm>
            <a:off x="5790270" y="648349"/>
            <a:ext cx="3123149" cy="3970318"/>
          </a:xfrm>
          <a:prstGeom prst="rect">
            <a:avLst/>
          </a:prstGeom>
          <a:noFill/>
        </p:spPr>
        <p:txBody>
          <a:bodyPr wrap="square" rtlCol="0">
            <a:spAutoFit/>
          </a:bodyPr>
          <a:lstStyle/>
          <a:p>
            <a:r>
              <a:rPr lang="en-US" dirty="0"/>
              <a:t>To the left: view of simulator after submitting the write of 0xb1 to 0x1b.</a:t>
            </a:r>
          </a:p>
          <a:p>
            <a:endParaRPr lang="en-US" dirty="0"/>
          </a:p>
          <a:p>
            <a:r>
              <a:rPr lang="en-US" dirty="0"/>
              <a:t>The dirty bit indicates that we have only written the new value in the cache memory, but not yet in main memory.  The value will be written to main memory when the block is evicted.  Note that the writing policies are set to write-allocate for misses and write back for hits.</a:t>
            </a:r>
          </a:p>
        </p:txBody>
      </p:sp>
      <p:pic>
        <p:nvPicPr>
          <p:cNvPr id="8" name="Picture 7">
            <a:extLst>
              <a:ext uri="{FF2B5EF4-FFF2-40B4-BE49-F238E27FC236}">
                <a16:creationId xmlns:a16="http://schemas.microsoft.com/office/drawing/2014/main" id="{3FB59AEC-4FC6-4CE5-B3A6-3BDAA85811C0}"/>
              </a:ext>
            </a:extLst>
          </p:cNvPr>
          <p:cNvPicPr>
            <a:picLocks noChangeAspect="1"/>
          </p:cNvPicPr>
          <p:nvPr/>
        </p:nvPicPr>
        <p:blipFill>
          <a:blip r:embed="rId3"/>
          <a:stretch>
            <a:fillRect/>
          </a:stretch>
        </p:blipFill>
        <p:spPr>
          <a:xfrm>
            <a:off x="217714" y="5360470"/>
            <a:ext cx="7134131" cy="995881"/>
          </a:xfrm>
          <a:prstGeom prst="rect">
            <a:avLst/>
          </a:prstGeom>
        </p:spPr>
      </p:pic>
    </p:spTree>
    <p:extLst>
      <p:ext uri="{BB962C8B-B14F-4D97-AF65-F5344CB8AC3E}">
        <p14:creationId xmlns:p14="http://schemas.microsoft.com/office/powerpoint/2010/main" val="29039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620DD-BB9C-4E60-A2D9-FC39C45F8265}"/>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3" name="TextBox 2">
            <a:extLst>
              <a:ext uri="{FF2B5EF4-FFF2-40B4-BE49-F238E27FC236}">
                <a16:creationId xmlns:a16="http://schemas.microsoft.com/office/drawing/2014/main" id="{80757595-4B33-4D24-AA07-4E98DA93B74D}"/>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4" name="Picture 3" descr="A screenshot of a social media post&#10;&#10;Description automatically generated">
            <a:extLst>
              <a:ext uri="{FF2B5EF4-FFF2-40B4-BE49-F238E27FC236}">
                <a16:creationId xmlns:a16="http://schemas.microsoft.com/office/drawing/2014/main" id="{17CA6F1E-7F26-4069-8AB5-8537646B79A3}"/>
              </a:ext>
            </a:extLst>
          </p:cNvPr>
          <p:cNvPicPr>
            <a:picLocks noChangeAspect="1"/>
          </p:cNvPicPr>
          <p:nvPr/>
        </p:nvPicPr>
        <p:blipFill rotWithShape="1">
          <a:blip r:embed="rId2">
            <a:extLst>
              <a:ext uri="{28A0092B-C50C-407E-A947-70E740481C1C}">
                <a14:useLocalDpi xmlns:a14="http://schemas.microsoft.com/office/drawing/2010/main" val="0"/>
              </a:ext>
            </a:extLst>
          </a:blip>
          <a:srcRect r="40159"/>
          <a:stretch/>
        </p:blipFill>
        <p:spPr>
          <a:xfrm>
            <a:off x="134257" y="432207"/>
            <a:ext cx="5471886" cy="4922674"/>
          </a:xfrm>
          <a:prstGeom prst="rect">
            <a:avLst/>
          </a:prstGeom>
        </p:spPr>
      </p:pic>
      <p:pic>
        <p:nvPicPr>
          <p:cNvPr id="5" name="Picture 4">
            <a:extLst>
              <a:ext uri="{FF2B5EF4-FFF2-40B4-BE49-F238E27FC236}">
                <a16:creationId xmlns:a16="http://schemas.microsoft.com/office/drawing/2014/main" id="{7BEEA201-6BE2-4D8F-BA12-3539FB94A2A5}"/>
              </a:ext>
            </a:extLst>
          </p:cNvPr>
          <p:cNvPicPr>
            <a:picLocks noChangeAspect="1"/>
          </p:cNvPicPr>
          <p:nvPr/>
        </p:nvPicPr>
        <p:blipFill>
          <a:blip r:embed="rId3"/>
          <a:stretch>
            <a:fillRect/>
          </a:stretch>
        </p:blipFill>
        <p:spPr>
          <a:xfrm>
            <a:off x="134257" y="5181395"/>
            <a:ext cx="7785980" cy="1457608"/>
          </a:xfrm>
          <a:prstGeom prst="rect">
            <a:avLst/>
          </a:prstGeom>
        </p:spPr>
      </p:pic>
      <p:sp>
        <p:nvSpPr>
          <p:cNvPr id="6" name="TextBox 5">
            <a:extLst>
              <a:ext uri="{FF2B5EF4-FFF2-40B4-BE49-F238E27FC236}">
                <a16:creationId xmlns:a16="http://schemas.microsoft.com/office/drawing/2014/main" id="{70478383-C6E3-4683-B2CF-D0AD2A4DE7F2}"/>
              </a:ext>
            </a:extLst>
          </p:cNvPr>
          <p:cNvSpPr txBox="1"/>
          <p:nvPr/>
        </p:nvSpPr>
        <p:spPr>
          <a:xfrm>
            <a:off x="5834743" y="523220"/>
            <a:ext cx="2801257" cy="3693319"/>
          </a:xfrm>
          <a:prstGeom prst="rect">
            <a:avLst/>
          </a:prstGeom>
          <a:noFill/>
        </p:spPr>
        <p:txBody>
          <a:bodyPr wrap="square" rtlCol="0">
            <a:spAutoFit/>
          </a:bodyPr>
          <a:lstStyle/>
          <a:p>
            <a:r>
              <a:rPr lang="en-US" dirty="0"/>
              <a:t>How do we  make the predictions for (d)?</a:t>
            </a:r>
          </a:p>
          <a:p>
            <a:endParaRPr lang="en-US" dirty="0"/>
          </a:p>
          <a:p>
            <a:r>
              <a:rPr lang="en-US" dirty="0"/>
              <a:t>Address is 0b000001</a:t>
            </a:r>
          </a:p>
          <a:p>
            <a:r>
              <a:rPr lang="en-US" dirty="0"/>
              <a:t>Tag bits = 000, set = 0.</a:t>
            </a:r>
          </a:p>
          <a:p>
            <a:endParaRPr lang="en-US" dirty="0"/>
          </a:p>
          <a:p>
            <a:r>
              <a:rPr lang="en-US" dirty="0"/>
              <a:t>Set 0 is full, one line will need to be replaced (so yes, conflict). </a:t>
            </a:r>
          </a:p>
          <a:p>
            <a:endParaRPr lang="en-US" dirty="0"/>
          </a:p>
          <a:p>
            <a:r>
              <a:rPr lang="en-US" dirty="0"/>
              <a:t>The read from (b) will be evicted (note LRU is our replacement policy).</a:t>
            </a:r>
          </a:p>
        </p:txBody>
      </p:sp>
    </p:spTree>
    <p:extLst>
      <p:ext uri="{BB962C8B-B14F-4D97-AF65-F5344CB8AC3E}">
        <p14:creationId xmlns:p14="http://schemas.microsoft.com/office/powerpoint/2010/main" val="420786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F4013-1D92-4BAC-9186-40A313A063B9}"/>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TextBox 2">
            <a:extLst>
              <a:ext uri="{FF2B5EF4-FFF2-40B4-BE49-F238E27FC236}">
                <a16:creationId xmlns:a16="http://schemas.microsoft.com/office/drawing/2014/main" id="{9D1233D1-5D16-457E-9AB6-253F6F6EC6BF}"/>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7" name="Picture 6" descr="A screenshot of a social media post&#10;&#10;Description automatically generated">
            <a:extLst>
              <a:ext uri="{FF2B5EF4-FFF2-40B4-BE49-F238E27FC236}">
                <a16:creationId xmlns:a16="http://schemas.microsoft.com/office/drawing/2014/main" id="{CDECA4E1-EF03-46BA-A7F3-9607F9590E6A}"/>
              </a:ext>
            </a:extLst>
          </p:cNvPr>
          <p:cNvPicPr>
            <a:picLocks noChangeAspect="1"/>
          </p:cNvPicPr>
          <p:nvPr/>
        </p:nvPicPr>
        <p:blipFill rotWithShape="1">
          <a:blip r:embed="rId2">
            <a:extLst>
              <a:ext uri="{28A0092B-C50C-407E-A947-70E740481C1C}">
                <a14:useLocalDpi xmlns:a14="http://schemas.microsoft.com/office/drawing/2010/main" val="0"/>
              </a:ext>
            </a:extLst>
          </a:blip>
          <a:srcRect t="5109" r="40952" b="5257"/>
          <a:stretch/>
        </p:blipFill>
        <p:spPr>
          <a:xfrm>
            <a:off x="171312" y="523219"/>
            <a:ext cx="5669280" cy="4632961"/>
          </a:xfrm>
          <a:prstGeom prst="rect">
            <a:avLst/>
          </a:prstGeom>
        </p:spPr>
      </p:pic>
      <p:sp>
        <p:nvSpPr>
          <p:cNvPr id="9" name="TextBox 8">
            <a:extLst>
              <a:ext uri="{FF2B5EF4-FFF2-40B4-BE49-F238E27FC236}">
                <a16:creationId xmlns:a16="http://schemas.microsoft.com/office/drawing/2014/main" id="{3E0EA0FA-EA76-4F69-ACA5-BE91313FAC78}"/>
              </a:ext>
            </a:extLst>
          </p:cNvPr>
          <p:cNvSpPr txBox="1"/>
          <p:nvPr/>
        </p:nvSpPr>
        <p:spPr>
          <a:xfrm>
            <a:off x="5790270" y="648349"/>
            <a:ext cx="3123149" cy="3139321"/>
          </a:xfrm>
          <a:prstGeom prst="rect">
            <a:avLst/>
          </a:prstGeom>
          <a:noFill/>
        </p:spPr>
        <p:txBody>
          <a:bodyPr wrap="square" rtlCol="0">
            <a:spAutoFit/>
          </a:bodyPr>
          <a:lstStyle/>
          <a:p>
            <a:r>
              <a:rPr lang="en-US" dirty="0"/>
              <a:t>To the left: view of simulator after reading from 0x01.</a:t>
            </a:r>
          </a:p>
          <a:p>
            <a:endParaRPr lang="en-US" dirty="0"/>
          </a:p>
          <a:p>
            <a:r>
              <a:rPr lang="en-US" dirty="0"/>
              <a:t>How do we make the predictions for (e)?   </a:t>
            </a:r>
          </a:p>
          <a:p>
            <a:endParaRPr lang="en-US" dirty="0"/>
          </a:p>
          <a:p>
            <a:r>
              <a:rPr lang="en-US" dirty="0"/>
              <a:t>0x1C = 011100</a:t>
            </a:r>
          </a:p>
          <a:p>
            <a:r>
              <a:rPr lang="en-US" dirty="0"/>
              <a:t>Tag = 011, set = 1</a:t>
            </a:r>
          </a:p>
          <a:p>
            <a:r>
              <a:rPr lang="en-US" dirty="0"/>
              <a:t>There are empty lines, so, no conflict. </a:t>
            </a:r>
          </a:p>
          <a:p>
            <a:endParaRPr lang="en-US" dirty="0"/>
          </a:p>
        </p:txBody>
      </p:sp>
      <p:pic>
        <p:nvPicPr>
          <p:cNvPr id="10" name="Picture 9">
            <a:extLst>
              <a:ext uri="{FF2B5EF4-FFF2-40B4-BE49-F238E27FC236}">
                <a16:creationId xmlns:a16="http://schemas.microsoft.com/office/drawing/2014/main" id="{F223B873-91E7-464E-B1A5-9022C451EBEA}"/>
              </a:ext>
            </a:extLst>
          </p:cNvPr>
          <p:cNvPicPr>
            <a:picLocks noChangeAspect="1"/>
          </p:cNvPicPr>
          <p:nvPr/>
        </p:nvPicPr>
        <p:blipFill>
          <a:blip r:embed="rId3"/>
          <a:stretch>
            <a:fillRect/>
          </a:stretch>
        </p:blipFill>
        <p:spPr>
          <a:xfrm>
            <a:off x="171312" y="5281309"/>
            <a:ext cx="7604911" cy="1457608"/>
          </a:xfrm>
          <a:prstGeom prst="rect">
            <a:avLst/>
          </a:prstGeom>
        </p:spPr>
      </p:pic>
    </p:spTree>
    <p:extLst>
      <p:ext uri="{BB962C8B-B14F-4D97-AF65-F5344CB8AC3E}">
        <p14:creationId xmlns:p14="http://schemas.microsoft.com/office/powerpoint/2010/main" val="257569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0C495B-E096-4CF7-B732-0AB85CD7547A}"/>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3" name="TextBox 2">
            <a:extLst>
              <a:ext uri="{FF2B5EF4-FFF2-40B4-BE49-F238E27FC236}">
                <a16:creationId xmlns:a16="http://schemas.microsoft.com/office/drawing/2014/main" id="{A468338A-8666-480A-A736-1C7640549AB8}"/>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4</a:t>
            </a:r>
          </a:p>
        </p:txBody>
      </p:sp>
      <p:pic>
        <p:nvPicPr>
          <p:cNvPr id="5" name="Picture 4" descr="A screenshot of a social media post&#10;&#10;Description automatically generated">
            <a:extLst>
              <a:ext uri="{FF2B5EF4-FFF2-40B4-BE49-F238E27FC236}">
                <a16:creationId xmlns:a16="http://schemas.microsoft.com/office/drawing/2014/main" id="{319590BE-4C50-49DE-8DB8-868D822B343C}"/>
              </a:ext>
            </a:extLst>
          </p:cNvPr>
          <p:cNvPicPr>
            <a:picLocks noChangeAspect="1"/>
          </p:cNvPicPr>
          <p:nvPr/>
        </p:nvPicPr>
        <p:blipFill rotWithShape="1">
          <a:blip r:embed="rId2">
            <a:extLst>
              <a:ext uri="{28A0092B-C50C-407E-A947-70E740481C1C}">
                <a14:useLocalDpi xmlns:a14="http://schemas.microsoft.com/office/drawing/2010/main" val="0"/>
              </a:ext>
            </a:extLst>
          </a:blip>
          <a:srcRect t="5993" r="40635" b="7027"/>
          <a:stretch/>
        </p:blipFill>
        <p:spPr>
          <a:xfrm>
            <a:off x="171312" y="523220"/>
            <a:ext cx="5428343" cy="4281714"/>
          </a:xfrm>
          <a:prstGeom prst="rect">
            <a:avLst/>
          </a:prstGeom>
        </p:spPr>
      </p:pic>
      <p:sp>
        <p:nvSpPr>
          <p:cNvPr id="6" name="TextBox 5">
            <a:extLst>
              <a:ext uri="{FF2B5EF4-FFF2-40B4-BE49-F238E27FC236}">
                <a16:creationId xmlns:a16="http://schemas.microsoft.com/office/drawing/2014/main" id="{02ABEFF7-545C-427F-A20B-ECF358685688}"/>
              </a:ext>
            </a:extLst>
          </p:cNvPr>
          <p:cNvSpPr txBox="1"/>
          <p:nvPr/>
        </p:nvSpPr>
        <p:spPr>
          <a:xfrm>
            <a:off x="5790270" y="648349"/>
            <a:ext cx="3123149" cy="1200329"/>
          </a:xfrm>
          <a:prstGeom prst="rect">
            <a:avLst/>
          </a:prstGeom>
          <a:noFill/>
        </p:spPr>
        <p:txBody>
          <a:bodyPr wrap="square" rtlCol="0">
            <a:spAutoFit/>
          </a:bodyPr>
          <a:lstStyle/>
          <a:p>
            <a:r>
              <a:rPr lang="en-US" dirty="0"/>
              <a:t>To the left: view of simulator after writing to 0x1c.</a:t>
            </a:r>
          </a:p>
          <a:p>
            <a:endParaRPr lang="en-US" dirty="0"/>
          </a:p>
          <a:p>
            <a:endParaRPr lang="en-US" dirty="0"/>
          </a:p>
        </p:txBody>
      </p:sp>
    </p:spTree>
    <p:extLst>
      <p:ext uri="{BB962C8B-B14F-4D97-AF65-F5344CB8AC3E}">
        <p14:creationId xmlns:p14="http://schemas.microsoft.com/office/powerpoint/2010/main" val="169321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623678-AFB6-4911-A047-84B79B031E17}"/>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3" name="TextBox 2">
            <a:extLst>
              <a:ext uri="{FF2B5EF4-FFF2-40B4-BE49-F238E27FC236}">
                <a16:creationId xmlns:a16="http://schemas.microsoft.com/office/drawing/2014/main" id="{B70B8D74-5A84-46EF-A5F3-D38832EC211B}"/>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5</a:t>
            </a:r>
          </a:p>
        </p:txBody>
      </p:sp>
      <p:pic>
        <p:nvPicPr>
          <p:cNvPr id="4" name="Picture 3">
            <a:extLst>
              <a:ext uri="{FF2B5EF4-FFF2-40B4-BE49-F238E27FC236}">
                <a16:creationId xmlns:a16="http://schemas.microsoft.com/office/drawing/2014/main" id="{40FE1490-385C-49F2-B7B2-C148C9AD7871}"/>
              </a:ext>
            </a:extLst>
          </p:cNvPr>
          <p:cNvPicPr>
            <a:picLocks noChangeAspect="1"/>
          </p:cNvPicPr>
          <p:nvPr/>
        </p:nvPicPr>
        <p:blipFill>
          <a:blip r:embed="rId2"/>
          <a:stretch>
            <a:fillRect/>
          </a:stretch>
        </p:blipFill>
        <p:spPr>
          <a:xfrm>
            <a:off x="232803" y="638521"/>
            <a:ext cx="7894622" cy="3548958"/>
          </a:xfrm>
          <a:prstGeom prst="rect">
            <a:avLst/>
          </a:prstGeom>
        </p:spPr>
      </p:pic>
      <p:sp>
        <p:nvSpPr>
          <p:cNvPr id="5" name="TextBox 4">
            <a:extLst>
              <a:ext uri="{FF2B5EF4-FFF2-40B4-BE49-F238E27FC236}">
                <a16:creationId xmlns:a16="http://schemas.microsoft.com/office/drawing/2014/main" id="{4A6EE8F7-9334-4CDD-9367-1E1D9CACFF98}"/>
              </a:ext>
            </a:extLst>
          </p:cNvPr>
          <p:cNvSpPr txBox="1"/>
          <p:nvPr/>
        </p:nvSpPr>
        <p:spPr>
          <a:xfrm>
            <a:off x="898956" y="4482956"/>
            <a:ext cx="5777616" cy="1200329"/>
          </a:xfrm>
          <a:prstGeom prst="rect">
            <a:avLst/>
          </a:prstGeom>
          <a:noFill/>
        </p:spPr>
        <p:txBody>
          <a:bodyPr wrap="square" rtlCol="0">
            <a:spAutoFit/>
          </a:bodyPr>
          <a:lstStyle/>
          <a:p>
            <a:r>
              <a:rPr lang="en-US" dirty="0"/>
              <a:t>Verifying these predictions follows the same process as shown on the previous slides – just pull out the set and tag bits and determine if the data are present in the cache.</a:t>
            </a:r>
          </a:p>
          <a:p>
            <a:endParaRPr lang="en-US" dirty="0"/>
          </a:p>
        </p:txBody>
      </p:sp>
    </p:spTree>
    <p:extLst>
      <p:ext uri="{BB962C8B-B14F-4D97-AF65-F5344CB8AC3E}">
        <p14:creationId xmlns:p14="http://schemas.microsoft.com/office/powerpoint/2010/main" val="2301207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423878-17CE-42D8-B8F2-8C325F824A86}"/>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3" name="TextBox 2">
            <a:extLst>
              <a:ext uri="{FF2B5EF4-FFF2-40B4-BE49-F238E27FC236}">
                <a16:creationId xmlns:a16="http://schemas.microsoft.com/office/drawing/2014/main" id="{9D445132-E14B-4A2F-BA73-E8CCCA0F3A8D}"/>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5</a:t>
            </a:r>
          </a:p>
        </p:txBody>
      </p:sp>
      <p:pic>
        <p:nvPicPr>
          <p:cNvPr id="4" name="Picture 3">
            <a:extLst>
              <a:ext uri="{FF2B5EF4-FFF2-40B4-BE49-F238E27FC236}">
                <a16:creationId xmlns:a16="http://schemas.microsoft.com/office/drawing/2014/main" id="{AFAA7E5C-2DB6-42B0-BC8F-8DEB29599674}"/>
              </a:ext>
            </a:extLst>
          </p:cNvPr>
          <p:cNvPicPr>
            <a:picLocks noChangeAspect="1"/>
          </p:cNvPicPr>
          <p:nvPr/>
        </p:nvPicPr>
        <p:blipFill>
          <a:blip r:embed="rId2"/>
          <a:stretch>
            <a:fillRect/>
          </a:stretch>
        </p:blipFill>
        <p:spPr>
          <a:xfrm>
            <a:off x="189261" y="733367"/>
            <a:ext cx="7894622" cy="4055952"/>
          </a:xfrm>
          <a:prstGeom prst="rect">
            <a:avLst/>
          </a:prstGeom>
        </p:spPr>
      </p:pic>
    </p:spTree>
    <p:extLst>
      <p:ext uri="{BB962C8B-B14F-4D97-AF65-F5344CB8AC3E}">
        <p14:creationId xmlns:p14="http://schemas.microsoft.com/office/powerpoint/2010/main" val="3445824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ACFA82-1F55-48B6-B99F-A96E9DD045E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3" name="TextBox 2">
            <a:extLst>
              <a:ext uri="{FF2B5EF4-FFF2-40B4-BE49-F238E27FC236}">
                <a16:creationId xmlns:a16="http://schemas.microsoft.com/office/drawing/2014/main" id="{CAA320E7-D722-4E99-9B4D-D56049CCCE8B}"/>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5</a:t>
            </a:r>
          </a:p>
        </p:txBody>
      </p:sp>
      <p:pic>
        <p:nvPicPr>
          <p:cNvPr id="4" name="Picture 3">
            <a:extLst>
              <a:ext uri="{FF2B5EF4-FFF2-40B4-BE49-F238E27FC236}">
                <a16:creationId xmlns:a16="http://schemas.microsoft.com/office/drawing/2014/main" id="{E781DA68-7CCC-4046-9E09-D5949FA6F8EE}"/>
              </a:ext>
            </a:extLst>
          </p:cNvPr>
          <p:cNvPicPr>
            <a:picLocks noChangeAspect="1"/>
          </p:cNvPicPr>
          <p:nvPr/>
        </p:nvPicPr>
        <p:blipFill>
          <a:blip r:embed="rId2"/>
          <a:stretch>
            <a:fillRect/>
          </a:stretch>
        </p:blipFill>
        <p:spPr>
          <a:xfrm>
            <a:off x="225618" y="764694"/>
            <a:ext cx="7967050" cy="2272420"/>
          </a:xfrm>
          <a:prstGeom prst="rect">
            <a:avLst/>
          </a:prstGeom>
        </p:spPr>
      </p:pic>
      <p:pic>
        <p:nvPicPr>
          <p:cNvPr id="5" name="Picture 4">
            <a:extLst>
              <a:ext uri="{FF2B5EF4-FFF2-40B4-BE49-F238E27FC236}">
                <a16:creationId xmlns:a16="http://schemas.microsoft.com/office/drawing/2014/main" id="{665E3080-8376-4C6F-B82E-A2614494146A}"/>
              </a:ext>
            </a:extLst>
          </p:cNvPr>
          <p:cNvPicPr>
            <a:picLocks noChangeAspect="1"/>
          </p:cNvPicPr>
          <p:nvPr/>
        </p:nvPicPr>
        <p:blipFill>
          <a:blip r:embed="rId3"/>
          <a:stretch>
            <a:fillRect/>
          </a:stretch>
        </p:blipFill>
        <p:spPr>
          <a:xfrm>
            <a:off x="2528503" y="2939143"/>
            <a:ext cx="3041964" cy="1620570"/>
          </a:xfrm>
          <a:prstGeom prst="rect">
            <a:avLst/>
          </a:prstGeom>
        </p:spPr>
      </p:pic>
      <p:sp>
        <p:nvSpPr>
          <p:cNvPr id="6" name="TextBox 5">
            <a:extLst>
              <a:ext uri="{FF2B5EF4-FFF2-40B4-BE49-F238E27FC236}">
                <a16:creationId xmlns:a16="http://schemas.microsoft.com/office/drawing/2014/main" id="{9A3FD0C9-9F49-4D61-92A8-51DDA008DCFA}"/>
              </a:ext>
            </a:extLst>
          </p:cNvPr>
          <p:cNvSpPr txBox="1"/>
          <p:nvPr/>
        </p:nvSpPr>
        <p:spPr>
          <a:xfrm>
            <a:off x="4049485" y="293914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4FA5099C-F046-4053-A825-3BE742CF3AF2}"/>
              </a:ext>
            </a:extLst>
          </p:cNvPr>
          <p:cNvSpPr txBox="1"/>
          <p:nvPr/>
        </p:nvSpPr>
        <p:spPr>
          <a:xfrm>
            <a:off x="124017" y="4511809"/>
            <a:ext cx="4839867" cy="1754326"/>
          </a:xfrm>
          <a:prstGeom prst="rect">
            <a:avLst/>
          </a:prstGeom>
          <a:noFill/>
        </p:spPr>
        <p:txBody>
          <a:bodyPr wrap="square" rtlCol="0">
            <a:spAutoFit/>
          </a:bodyPr>
          <a:lstStyle/>
          <a:p>
            <a:r>
              <a:rPr lang="en-US" dirty="0"/>
              <a:t>We have performed a write to 0x03 that has not yet been written to memory (0xff vs. 0xea) and writes to 0x1c and 0x1d (e9 vs 8e and 00 vs f3).  Note the dirty bit is on for both blocks.  The write back/write allocate policies imply that writes will only occur upon eviction.</a:t>
            </a:r>
          </a:p>
        </p:txBody>
      </p:sp>
      <p:pic>
        <p:nvPicPr>
          <p:cNvPr id="11" name="Picture 10" descr="A screenshot of a social media post&#10;&#10;Description automatically generated">
            <a:extLst>
              <a:ext uri="{FF2B5EF4-FFF2-40B4-BE49-F238E27FC236}">
                <a16:creationId xmlns:a16="http://schemas.microsoft.com/office/drawing/2014/main" id="{4B7A0897-4901-41B5-AD46-C452A84A66ED}"/>
              </a:ext>
            </a:extLst>
          </p:cNvPr>
          <p:cNvPicPr>
            <a:picLocks noChangeAspect="1"/>
          </p:cNvPicPr>
          <p:nvPr/>
        </p:nvPicPr>
        <p:blipFill rotWithShape="1">
          <a:blip r:embed="rId4">
            <a:extLst>
              <a:ext uri="{28A0092B-C50C-407E-A947-70E740481C1C}">
                <a14:useLocalDpi xmlns:a14="http://schemas.microsoft.com/office/drawing/2010/main" val="0"/>
              </a:ext>
            </a:extLst>
          </a:blip>
          <a:srcRect l="36031" t="49540" r="43651" b="17540"/>
          <a:stretch/>
        </p:blipFill>
        <p:spPr>
          <a:xfrm>
            <a:off x="5719849" y="3273091"/>
            <a:ext cx="2743200" cy="2392880"/>
          </a:xfrm>
          <a:prstGeom prst="rect">
            <a:avLst/>
          </a:prstGeom>
        </p:spPr>
      </p:pic>
    </p:spTree>
    <p:extLst>
      <p:ext uri="{BB962C8B-B14F-4D97-AF65-F5344CB8AC3E}">
        <p14:creationId xmlns:p14="http://schemas.microsoft.com/office/powerpoint/2010/main" val="115915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8C3D03-8DC7-402D-8DD9-C515D573BC0C}"/>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TextBox 2">
            <a:extLst>
              <a:ext uri="{FF2B5EF4-FFF2-40B4-BE49-F238E27FC236}">
                <a16:creationId xmlns:a16="http://schemas.microsoft.com/office/drawing/2014/main" id="{052D2597-67CA-4896-9149-FD825CF4431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tutorial</a:t>
            </a:r>
          </a:p>
        </p:txBody>
      </p:sp>
      <p:pic>
        <p:nvPicPr>
          <p:cNvPr id="4" name="Picture 3">
            <a:extLst>
              <a:ext uri="{FF2B5EF4-FFF2-40B4-BE49-F238E27FC236}">
                <a16:creationId xmlns:a16="http://schemas.microsoft.com/office/drawing/2014/main" id="{0D2912E3-AA02-4FDB-8E0B-A80CB0954652}"/>
              </a:ext>
            </a:extLst>
          </p:cNvPr>
          <p:cNvPicPr>
            <a:picLocks noChangeAspect="1"/>
          </p:cNvPicPr>
          <p:nvPr/>
        </p:nvPicPr>
        <p:blipFill>
          <a:blip r:embed="rId2"/>
          <a:stretch>
            <a:fillRect/>
          </a:stretch>
        </p:blipFill>
        <p:spPr>
          <a:xfrm>
            <a:off x="255270" y="747075"/>
            <a:ext cx="8138160" cy="1795140"/>
          </a:xfrm>
          <a:prstGeom prst="rect">
            <a:avLst/>
          </a:prstGeom>
        </p:spPr>
      </p:pic>
      <p:pic>
        <p:nvPicPr>
          <p:cNvPr id="5" name="Picture 4">
            <a:extLst>
              <a:ext uri="{FF2B5EF4-FFF2-40B4-BE49-F238E27FC236}">
                <a16:creationId xmlns:a16="http://schemas.microsoft.com/office/drawing/2014/main" id="{D6390001-2935-4C02-AD51-726704EFD8F5}"/>
              </a:ext>
            </a:extLst>
          </p:cNvPr>
          <p:cNvPicPr>
            <a:picLocks noChangeAspect="1"/>
          </p:cNvPicPr>
          <p:nvPr/>
        </p:nvPicPr>
        <p:blipFill>
          <a:blip r:embed="rId3"/>
          <a:stretch>
            <a:fillRect/>
          </a:stretch>
        </p:blipFill>
        <p:spPr>
          <a:xfrm>
            <a:off x="255270" y="2696310"/>
            <a:ext cx="8229600" cy="1628191"/>
          </a:xfrm>
          <a:prstGeom prst="rect">
            <a:avLst/>
          </a:prstGeom>
        </p:spPr>
      </p:pic>
      <p:sp>
        <p:nvSpPr>
          <p:cNvPr id="6" name="TextBox 5">
            <a:extLst>
              <a:ext uri="{FF2B5EF4-FFF2-40B4-BE49-F238E27FC236}">
                <a16:creationId xmlns:a16="http://schemas.microsoft.com/office/drawing/2014/main" id="{5F66EBC0-BDB7-49E2-A6A2-47FA27FF434A}"/>
              </a:ext>
            </a:extLst>
          </p:cNvPr>
          <p:cNvSpPr txBox="1"/>
          <p:nvPr/>
        </p:nvSpPr>
        <p:spPr>
          <a:xfrm>
            <a:off x="-91706" y="4554334"/>
            <a:ext cx="8607056" cy="830997"/>
          </a:xfrm>
          <a:prstGeom prst="rect">
            <a:avLst/>
          </a:prstGeom>
        </p:spPr>
        <p:txBody>
          <a:bodyPr wrap="square" rtlCol="0">
            <a:spAutoFit/>
          </a:bodyPr>
          <a:lstStyle/>
          <a:p>
            <a:pPr lvl="1"/>
            <a:r>
              <a:rPr lang="en-US" sz="2400" dirty="0">
                <a:solidFill>
                  <a:srgbClr val="002060"/>
                </a:solidFill>
              </a:rPr>
              <a:t>Example:</a:t>
            </a:r>
          </a:p>
          <a:p>
            <a:pPr lvl="1"/>
            <a:r>
              <a:rPr lang="en-US" sz="2400" dirty="0">
                <a:solidFill>
                  <a:srgbClr val="002060"/>
                </a:solidFill>
              </a:rPr>
              <a:t>2</a:t>
            </a:r>
            <a:r>
              <a:rPr lang="en-US" sz="2400" baseline="30000" dirty="0">
                <a:solidFill>
                  <a:srgbClr val="002060"/>
                </a:solidFill>
              </a:rPr>
              <a:t>34</a:t>
            </a:r>
            <a:r>
              <a:rPr lang="en-US" sz="2400" dirty="0">
                <a:solidFill>
                  <a:srgbClr val="002060"/>
                </a:solidFill>
              </a:rPr>
              <a:t> birds = 2</a:t>
            </a:r>
            <a:r>
              <a:rPr lang="en-US" sz="2400" baseline="30000" dirty="0">
                <a:solidFill>
                  <a:srgbClr val="002060"/>
                </a:solidFill>
              </a:rPr>
              <a:t>4 </a:t>
            </a:r>
            <a:r>
              <a:rPr lang="en-US" sz="2400" dirty="0">
                <a:solidFill>
                  <a:srgbClr val="002060"/>
                </a:solidFill>
              </a:rPr>
              <a:t>x</a:t>
            </a:r>
            <a:r>
              <a:rPr lang="en-US" sz="2400" baseline="30000" dirty="0">
                <a:solidFill>
                  <a:srgbClr val="002060"/>
                </a:solidFill>
              </a:rPr>
              <a:t> </a:t>
            </a:r>
            <a:r>
              <a:rPr lang="en-US" sz="2400" dirty="0">
                <a:solidFill>
                  <a:srgbClr val="002060"/>
                </a:solidFill>
              </a:rPr>
              <a:t>2</a:t>
            </a:r>
            <a:r>
              <a:rPr lang="en-US" sz="2400" baseline="30000" dirty="0">
                <a:solidFill>
                  <a:srgbClr val="002060"/>
                </a:solidFill>
              </a:rPr>
              <a:t>30</a:t>
            </a:r>
            <a:r>
              <a:rPr lang="en-US" sz="2400" baseline="-25000" dirty="0">
                <a:solidFill>
                  <a:srgbClr val="002060"/>
                </a:solidFill>
              </a:rPr>
              <a:t> </a:t>
            </a:r>
            <a:r>
              <a:rPr lang="en-US" sz="2400" dirty="0">
                <a:solidFill>
                  <a:srgbClr val="002060"/>
                </a:solidFill>
              </a:rPr>
              <a:t>= 16 Gi-birds</a:t>
            </a:r>
            <a:r>
              <a:rPr lang="en-US" sz="2400" baseline="-25000" dirty="0">
                <a:solidFill>
                  <a:srgbClr val="002060"/>
                </a:solidFill>
              </a:rPr>
              <a:t> </a:t>
            </a:r>
            <a:endParaRPr lang="en-US" sz="2400" dirty="0">
              <a:solidFill>
                <a:srgbClr val="002060"/>
              </a:solidFill>
            </a:endParaRPr>
          </a:p>
        </p:txBody>
      </p:sp>
    </p:spTree>
    <p:extLst>
      <p:ext uri="{BB962C8B-B14F-4D97-AF65-F5344CB8AC3E}">
        <p14:creationId xmlns:p14="http://schemas.microsoft.com/office/powerpoint/2010/main" val="3717862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5FDC59-8716-4B1D-8051-413B2A69AB56}"/>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3" name="TextBox 2">
            <a:extLst>
              <a:ext uri="{FF2B5EF4-FFF2-40B4-BE49-F238E27FC236}">
                <a16:creationId xmlns:a16="http://schemas.microsoft.com/office/drawing/2014/main" id="{9FE49E37-19D4-4C13-9C44-2EBC9877DC13}"/>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Questions?</a:t>
            </a:r>
          </a:p>
        </p:txBody>
      </p:sp>
    </p:spTree>
    <p:extLst>
      <p:ext uri="{BB962C8B-B14F-4D97-AF65-F5344CB8AC3E}">
        <p14:creationId xmlns:p14="http://schemas.microsoft.com/office/powerpoint/2010/main" val="138091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CF4F39-2282-4677-91BE-322DD6FCC94F}"/>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TextBox 2">
            <a:extLst>
              <a:ext uri="{FF2B5EF4-FFF2-40B4-BE49-F238E27FC236}">
                <a16:creationId xmlns:a16="http://schemas.microsoft.com/office/drawing/2014/main" id="{2FA87678-9E7A-4980-99F0-6C73C03EECC2}"/>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 Accessing a cache (from the lecture slides)</a:t>
            </a:r>
          </a:p>
        </p:txBody>
      </p:sp>
      <p:sp>
        <p:nvSpPr>
          <p:cNvPr id="4" name="TextBox 3">
            <a:extLst>
              <a:ext uri="{FF2B5EF4-FFF2-40B4-BE49-F238E27FC236}">
                <a16:creationId xmlns:a16="http://schemas.microsoft.com/office/drawing/2014/main" id="{621C67E2-6D8E-4CB4-9B9A-807E0A1FE995}"/>
              </a:ext>
            </a:extLst>
          </p:cNvPr>
          <p:cNvSpPr txBox="1"/>
          <p:nvPr/>
        </p:nvSpPr>
        <p:spPr>
          <a:xfrm>
            <a:off x="-298970" y="5525354"/>
            <a:ext cx="8607056" cy="830997"/>
          </a:xfrm>
          <a:prstGeom prst="rect">
            <a:avLst/>
          </a:prstGeom>
        </p:spPr>
        <p:txBody>
          <a:bodyPr wrap="square" rtlCol="0">
            <a:spAutoFit/>
          </a:bodyPr>
          <a:lstStyle/>
          <a:p>
            <a:pPr lvl="1"/>
            <a:r>
              <a:rPr lang="en-US" sz="2400" dirty="0">
                <a:solidFill>
                  <a:srgbClr val="002060"/>
                </a:solidFill>
              </a:rPr>
              <a:t>The cache is divided into sets, sets are divided into lines, each line contains 1 block, and blocks contain bytes.</a:t>
            </a:r>
          </a:p>
        </p:txBody>
      </p:sp>
      <p:pic>
        <p:nvPicPr>
          <p:cNvPr id="7" name="Picture 6">
            <a:extLst>
              <a:ext uri="{FF2B5EF4-FFF2-40B4-BE49-F238E27FC236}">
                <a16:creationId xmlns:a16="http://schemas.microsoft.com/office/drawing/2014/main" id="{E6B95540-0F18-48F2-8464-33669A808FA3}"/>
              </a:ext>
            </a:extLst>
          </p:cNvPr>
          <p:cNvPicPr>
            <a:picLocks noChangeAspect="1"/>
          </p:cNvPicPr>
          <p:nvPr/>
        </p:nvPicPr>
        <p:blipFill>
          <a:blip r:embed="rId2"/>
          <a:stretch>
            <a:fillRect/>
          </a:stretch>
        </p:blipFill>
        <p:spPr>
          <a:xfrm>
            <a:off x="171311" y="709718"/>
            <a:ext cx="6583680" cy="4582048"/>
          </a:xfrm>
          <a:prstGeom prst="rect">
            <a:avLst/>
          </a:prstGeom>
        </p:spPr>
      </p:pic>
    </p:spTree>
    <p:extLst>
      <p:ext uri="{BB962C8B-B14F-4D97-AF65-F5344CB8AC3E}">
        <p14:creationId xmlns:p14="http://schemas.microsoft.com/office/powerpoint/2010/main" val="188168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55235-929F-44D8-BF9F-8FF772AF1E0F}"/>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3" name="Picture 2">
            <a:extLst>
              <a:ext uri="{FF2B5EF4-FFF2-40B4-BE49-F238E27FC236}">
                <a16:creationId xmlns:a16="http://schemas.microsoft.com/office/drawing/2014/main" id="{5944BE77-6243-43DE-9BB2-F495C836788B}"/>
              </a:ext>
            </a:extLst>
          </p:cNvPr>
          <p:cNvPicPr>
            <a:picLocks noChangeAspect="1"/>
          </p:cNvPicPr>
          <p:nvPr/>
        </p:nvPicPr>
        <p:blipFill>
          <a:blip r:embed="rId2"/>
          <a:stretch>
            <a:fillRect/>
          </a:stretch>
        </p:blipFill>
        <p:spPr>
          <a:xfrm>
            <a:off x="257140" y="523220"/>
            <a:ext cx="5874327" cy="4460318"/>
          </a:xfrm>
          <a:prstGeom prst="rect">
            <a:avLst/>
          </a:prstGeom>
        </p:spPr>
      </p:pic>
      <p:sp>
        <p:nvSpPr>
          <p:cNvPr id="4" name="TextBox 3">
            <a:extLst>
              <a:ext uri="{FF2B5EF4-FFF2-40B4-BE49-F238E27FC236}">
                <a16:creationId xmlns:a16="http://schemas.microsoft.com/office/drawing/2014/main" id="{5D1BF929-E7C9-4EF4-86F6-96C344BD37C8}"/>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 Accessing a cache (from the lecture slides)</a:t>
            </a:r>
          </a:p>
        </p:txBody>
      </p:sp>
      <p:sp>
        <p:nvSpPr>
          <p:cNvPr id="5" name="TextBox 4">
            <a:extLst>
              <a:ext uri="{FF2B5EF4-FFF2-40B4-BE49-F238E27FC236}">
                <a16:creationId xmlns:a16="http://schemas.microsoft.com/office/drawing/2014/main" id="{EE1DFFF0-8AB3-45D7-ABCF-C6E90D26BBDA}"/>
              </a:ext>
            </a:extLst>
          </p:cNvPr>
          <p:cNvSpPr txBox="1"/>
          <p:nvPr/>
        </p:nvSpPr>
        <p:spPr>
          <a:xfrm>
            <a:off x="-182881" y="5226784"/>
            <a:ext cx="8832343" cy="1446550"/>
          </a:xfrm>
          <a:prstGeom prst="rect">
            <a:avLst/>
          </a:prstGeom>
        </p:spPr>
        <p:txBody>
          <a:bodyPr wrap="square" rtlCol="0">
            <a:spAutoFit/>
          </a:bodyPr>
          <a:lstStyle/>
          <a:p>
            <a:pPr lvl="1"/>
            <a:r>
              <a:rPr lang="en-US" sz="2200" dirty="0">
                <a:solidFill>
                  <a:srgbClr val="002060"/>
                </a:solidFill>
              </a:rPr>
              <a:t>The number of sets per cache, lines per set, and bytes per block is related to the bit width of the address used to retrieve data from the cache.  An address bit width of m bits can accommodate 2</a:t>
            </a:r>
            <a:r>
              <a:rPr lang="en-US" sz="2200" baseline="30000" dirty="0">
                <a:solidFill>
                  <a:srgbClr val="002060"/>
                </a:solidFill>
              </a:rPr>
              <a:t>m</a:t>
            </a:r>
            <a:r>
              <a:rPr lang="en-US" sz="2200" baseline="-25000" dirty="0">
                <a:solidFill>
                  <a:srgbClr val="002060"/>
                </a:solidFill>
              </a:rPr>
              <a:t> </a:t>
            </a:r>
            <a:r>
              <a:rPr lang="en-US" sz="2200" dirty="0">
                <a:solidFill>
                  <a:srgbClr val="002060"/>
                </a:solidFill>
              </a:rPr>
              <a:t>unique addresses.</a:t>
            </a:r>
          </a:p>
        </p:txBody>
      </p:sp>
    </p:spTree>
    <p:extLst>
      <p:ext uri="{BB962C8B-B14F-4D97-AF65-F5344CB8AC3E}">
        <p14:creationId xmlns:p14="http://schemas.microsoft.com/office/powerpoint/2010/main" val="197536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0AF538-B841-4DB5-81BE-C3D75E40EE6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a16="http://schemas.microsoft.com/office/drawing/2014/main" id="{CDD1C5BF-8E1C-407F-9B7D-7A37C8416BCD}"/>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 textbook table</a:t>
            </a:r>
          </a:p>
        </p:txBody>
      </p:sp>
      <p:pic>
        <p:nvPicPr>
          <p:cNvPr id="7" name="Picture 6" descr="A screenshot of a computer screen&#10;&#10;Description automatically generated">
            <a:extLst>
              <a:ext uri="{FF2B5EF4-FFF2-40B4-BE49-F238E27FC236}">
                <a16:creationId xmlns:a16="http://schemas.microsoft.com/office/drawing/2014/main" id="{374B52F2-2807-4B6B-94EF-9C614C272AFF}"/>
              </a:ext>
            </a:extLst>
          </p:cNvPr>
          <p:cNvPicPr>
            <a:picLocks noChangeAspect="1"/>
          </p:cNvPicPr>
          <p:nvPr/>
        </p:nvPicPr>
        <p:blipFill rotWithShape="1">
          <a:blip r:embed="rId2">
            <a:extLst>
              <a:ext uri="{28A0092B-C50C-407E-A947-70E740481C1C}">
                <a14:useLocalDpi xmlns:a14="http://schemas.microsoft.com/office/drawing/2010/main" val="0"/>
              </a:ext>
            </a:extLst>
          </a:blip>
          <a:srcRect l="6800" t="15995" r="4133" b="11200"/>
          <a:stretch/>
        </p:blipFill>
        <p:spPr>
          <a:xfrm>
            <a:off x="91440" y="682752"/>
            <a:ext cx="8961120" cy="3970793"/>
          </a:xfrm>
          <a:prstGeom prst="rect">
            <a:avLst/>
          </a:prstGeom>
        </p:spPr>
      </p:pic>
    </p:spTree>
    <p:extLst>
      <p:ext uri="{BB962C8B-B14F-4D97-AF65-F5344CB8AC3E}">
        <p14:creationId xmlns:p14="http://schemas.microsoft.com/office/powerpoint/2010/main" val="240207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D8A5B-6C42-4BF7-AAD2-5885451E17FB}"/>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extBox 2">
            <a:extLst>
              <a:ext uri="{FF2B5EF4-FFF2-40B4-BE49-F238E27FC236}">
                <a16:creationId xmlns:a16="http://schemas.microsoft.com/office/drawing/2014/main" id="{E50B05BC-ADA9-4B7F-A033-F095CA7A3A90}"/>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Returning to the cache tutorial questions</a:t>
            </a:r>
          </a:p>
        </p:txBody>
      </p:sp>
      <p:pic>
        <p:nvPicPr>
          <p:cNvPr id="4" name="Picture 3">
            <a:extLst>
              <a:ext uri="{FF2B5EF4-FFF2-40B4-BE49-F238E27FC236}">
                <a16:creationId xmlns:a16="http://schemas.microsoft.com/office/drawing/2014/main" id="{80E2D8AC-C695-4491-AD90-7C194B5C33A8}"/>
              </a:ext>
            </a:extLst>
          </p:cNvPr>
          <p:cNvPicPr>
            <a:picLocks noChangeAspect="1"/>
          </p:cNvPicPr>
          <p:nvPr/>
        </p:nvPicPr>
        <p:blipFill>
          <a:blip r:embed="rId2"/>
          <a:stretch>
            <a:fillRect/>
          </a:stretch>
        </p:blipFill>
        <p:spPr>
          <a:xfrm>
            <a:off x="295379" y="1472509"/>
            <a:ext cx="7680960" cy="3154529"/>
          </a:xfrm>
          <a:prstGeom prst="rect">
            <a:avLst/>
          </a:prstGeom>
        </p:spPr>
      </p:pic>
      <p:pic>
        <p:nvPicPr>
          <p:cNvPr id="5" name="Picture 4">
            <a:extLst>
              <a:ext uri="{FF2B5EF4-FFF2-40B4-BE49-F238E27FC236}">
                <a16:creationId xmlns:a16="http://schemas.microsoft.com/office/drawing/2014/main" id="{7A968E1A-1E6D-44CD-B333-C9266BFE761B}"/>
              </a:ext>
            </a:extLst>
          </p:cNvPr>
          <p:cNvPicPr>
            <a:picLocks noChangeAspect="1"/>
          </p:cNvPicPr>
          <p:nvPr/>
        </p:nvPicPr>
        <p:blipFill rotWithShape="1">
          <a:blip r:embed="rId3"/>
          <a:srcRect l="66396" t="33645" b="39021"/>
          <a:stretch/>
        </p:blipFill>
        <p:spPr>
          <a:xfrm>
            <a:off x="6278880" y="253309"/>
            <a:ext cx="1973995" cy="1219200"/>
          </a:xfrm>
          <a:prstGeom prst="rect">
            <a:avLst/>
          </a:prstGeom>
        </p:spPr>
      </p:pic>
      <p:sp>
        <p:nvSpPr>
          <p:cNvPr id="6" name="TextBox 5">
            <a:extLst>
              <a:ext uri="{FF2B5EF4-FFF2-40B4-BE49-F238E27FC236}">
                <a16:creationId xmlns:a16="http://schemas.microsoft.com/office/drawing/2014/main" id="{3E028D8F-8E29-41ED-A6D2-63423EA7081C}"/>
              </a:ext>
            </a:extLst>
          </p:cNvPr>
          <p:cNvSpPr txBox="1"/>
          <p:nvPr/>
        </p:nvSpPr>
        <p:spPr>
          <a:xfrm>
            <a:off x="295379" y="4945397"/>
            <a:ext cx="7957496" cy="923330"/>
          </a:xfrm>
          <a:prstGeom prst="rect">
            <a:avLst/>
          </a:prstGeom>
          <a:noFill/>
        </p:spPr>
        <p:txBody>
          <a:bodyPr wrap="square" rtlCol="0">
            <a:spAutoFit/>
          </a:bodyPr>
          <a:lstStyle/>
          <a:p>
            <a:r>
              <a:rPr lang="en-US" dirty="0">
                <a:solidFill>
                  <a:srgbClr val="002060"/>
                </a:solidFill>
              </a:rPr>
              <a:t>Index bits = log2(# sets)  = 4</a:t>
            </a:r>
            <a:endParaRPr lang="en-US" dirty="0">
              <a:solidFill>
                <a:srgbClr val="002060"/>
              </a:solidFill>
              <a:highlight>
                <a:srgbClr val="FF0000"/>
              </a:highlight>
            </a:endParaRPr>
          </a:p>
          <a:p>
            <a:r>
              <a:rPr lang="en-US" dirty="0">
                <a:solidFill>
                  <a:srgbClr val="002060"/>
                </a:solidFill>
              </a:rPr>
              <a:t>Offset bits = log2(# bytes per block) = 2</a:t>
            </a:r>
          </a:p>
          <a:p>
            <a:r>
              <a:rPr lang="en-US" dirty="0">
                <a:solidFill>
                  <a:srgbClr val="002060"/>
                </a:solidFill>
              </a:rPr>
              <a:t>Tag bits = address width </a:t>
            </a:r>
            <a:r>
              <a:rPr lang="en-US" i="1" dirty="0">
                <a:solidFill>
                  <a:srgbClr val="002060"/>
                </a:solidFill>
              </a:rPr>
              <a:t>m</a:t>
            </a:r>
            <a:r>
              <a:rPr lang="en-US" dirty="0">
                <a:solidFill>
                  <a:srgbClr val="002060"/>
                </a:solidFill>
              </a:rPr>
              <a:t> - index bits </a:t>
            </a:r>
            <a:r>
              <a:rPr lang="en-US" i="1" dirty="0">
                <a:solidFill>
                  <a:srgbClr val="002060"/>
                </a:solidFill>
              </a:rPr>
              <a:t>s</a:t>
            </a:r>
            <a:r>
              <a:rPr lang="en-US" dirty="0">
                <a:solidFill>
                  <a:srgbClr val="002060"/>
                </a:solidFill>
              </a:rPr>
              <a:t> - offset bits </a:t>
            </a:r>
            <a:r>
              <a:rPr lang="en-US" i="1" dirty="0">
                <a:solidFill>
                  <a:srgbClr val="002060"/>
                </a:solidFill>
              </a:rPr>
              <a:t>b</a:t>
            </a:r>
            <a:r>
              <a:rPr lang="en-US" dirty="0">
                <a:solidFill>
                  <a:srgbClr val="002060"/>
                </a:solidFill>
              </a:rPr>
              <a:t> = 6</a:t>
            </a:r>
          </a:p>
        </p:txBody>
      </p:sp>
    </p:spTree>
    <p:extLst>
      <p:ext uri="{BB962C8B-B14F-4D97-AF65-F5344CB8AC3E}">
        <p14:creationId xmlns:p14="http://schemas.microsoft.com/office/powerpoint/2010/main" val="296647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9FF454-1964-45FF-92B9-2509F9E182A1}"/>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TextBox 2">
            <a:extLst>
              <a:ext uri="{FF2B5EF4-FFF2-40B4-BE49-F238E27FC236}">
                <a16:creationId xmlns:a16="http://schemas.microsoft.com/office/drawing/2014/main" id="{71FEA1D3-4417-4FE1-9607-78ECD6BE997C}"/>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Returning to the cache tutorial questions</a:t>
            </a:r>
          </a:p>
        </p:txBody>
      </p:sp>
      <p:sp>
        <p:nvSpPr>
          <p:cNvPr id="7" name="Rectangle 6">
            <a:extLst>
              <a:ext uri="{FF2B5EF4-FFF2-40B4-BE49-F238E27FC236}">
                <a16:creationId xmlns:a16="http://schemas.microsoft.com/office/drawing/2014/main" id="{407B8EAF-03BF-4009-8BCE-4FB3CB40DBDC}"/>
              </a:ext>
            </a:extLst>
          </p:cNvPr>
          <p:cNvSpPr/>
          <p:nvPr/>
        </p:nvSpPr>
        <p:spPr>
          <a:xfrm>
            <a:off x="274868" y="5057516"/>
            <a:ext cx="8367099" cy="1200329"/>
          </a:xfrm>
          <a:prstGeom prst="rect">
            <a:avLst/>
          </a:prstGeom>
        </p:spPr>
        <p:txBody>
          <a:bodyPr wrap="none">
            <a:spAutoFit/>
          </a:bodyPr>
          <a:lstStyle/>
          <a:p>
            <a:pPr marL="342900" indent="-342900">
              <a:buAutoNum type="alphaLcParenBoth"/>
            </a:pPr>
            <a:r>
              <a:rPr lang="en-US" u="sng" dirty="0">
                <a:solidFill>
                  <a:srgbClr val="002060"/>
                </a:solidFill>
              </a:rPr>
              <a:t>tag: 1E; set: B, offset: 0</a:t>
            </a:r>
            <a:r>
              <a:rPr lang="en-US" dirty="0">
                <a:solidFill>
                  <a:srgbClr val="002060"/>
                </a:solidFill>
              </a:rPr>
              <a:t>: The tag matches, but the block is not valid </a:t>
            </a:r>
            <a:r>
              <a:rPr lang="en-US" dirty="0">
                <a:solidFill>
                  <a:srgbClr val="002060"/>
                </a:solidFill>
                <a:sym typeface="Wingdings" panose="05000000000000000000" pitchFamily="2" charset="2"/>
              </a:rPr>
              <a:t> Miss/no data</a:t>
            </a:r>
          </a:p>
          <a:p>
            <a:pPr marL="342900" indent="-342900">
              <a:buAutoNum type="alphaLcParenBoth"/>
            </a:pPr>
            <a:r>
              <a:rPr lang="en-US" u="sng" dirty="0">
                <a:solidFill>
                  <a:srgbClr val="002060"/>
                </a:solidFill>
                <a:sym typeface="Wingdings" panose="05000000000000000000" pitchFamily="2" charset="2"/>
              </a:rPr>
              <a:t>tag: 0; set: 9, offset: 0</a:t>
            </a:r>
            <a:r>
              <a:rPr lang="en-US" dirty="0">
                <a:solidFill>
                  <a:srgbClr val="002060"/>
                </a:solidFill>
                <a:sym typeface="Wingdings" panose="05000000000000000000" pitchFamily="2" charset="2"/>
              </a:rPr>
              <a:t>: Tag matches, block is valid, return byte B0</a:t>
            </a:r>
          </a:p>
          <a:p>
            <a:pPr marL="342900" indent="-342900">
              <a:buAutoNum type="alphaLcParenBoth"/>
            </a:pPr>
            <a:r>
              <a:rPr lang="en-US" u="sng" dirty="0">
                <a:solidFill>
                  <a:srgbClr val="002060"/>
                </a:solidFill>
                <a:sym typeface="Wingdings" panose="05000000000000000000" pitchFamily="2" charset="2"/>
              </a:rPr>
              <a:t>tag: 26; set: 7, offset: 3</a:t>
            </a:r>
            <a:r>
              <a:rPr lang="en-US" dirty="0">
                <a:solidFill>
                  <a:srgbClr val="002060"/>
                </a:solidFill>
                <a:sym typeface="Wingdings" panose="05000000000000000000" pitchFamily="2" charset="2"/>
              </a:rPr>
              <a:t>: Not valid and no data </a:t>
            </a:r>
            <a:endParaRPr lang="en-US" u="sng" dirty="0">
              <a:solidFill>
                <a:srgbClr val="002060"/>
              </a:solidFill>
              <a:sym typeface="Wingdings" panose="05000000000000000000" pitchFamily="2" charset="2"/>
            </a:endParaRPr>
          </a:p>
          <a:p>
            <a:endParaRPr lang="en-US" dirty="0">
              <a:solidFill>
                <a:srgbClr val="002060"/>
              </a:solidFill>
            </a:endParaRPr>
          </a:p>
        </p:txBody>
      </p:sp>
      <p:pic>
        <p:nvPicPr>
          <p:cNvPr id="8" name="Picture 7">
            <a:extLst>
              <a:ext uri="{FF2B5EF4-FFF2-40B4-BE49-F238E27FC236}">
                <a16:creationId xmlns:a16="http://schemas.microsoft.com/office/drawing/2014/main" id="{DC228EB5-60B5-4977-AAE6-5AC8C6C2B339}"/>
              </a:ext>
            </a:extLst>
          </p:cNvPr>
          <p:cNvPicPr>
            <a:picLocks noChangeAspect="1"/>
          </p:cNvPicPr>
          <p:nvPr/>
        </p:nvPicPr>
        <p:blipFill>
          <a:blip r:embed="rId3"/>
          <a:stretch>
            <a:fillRect/>
          </a:stretch>
        </p:blipFill>
        <p:spPr>
          <a:xfrm>
            <a:off x="274868" y="680367"/>
            <a:ext cx="7680960" cy="4220002"/>
          </a:xfrm>
          <a:prstGeom prst="rect">
            <a:avLst/>
          </a:prstGeom>
        </p:spPr>
      </p:pic>
    </p:spTree>
    <p:extLst>
      <p:ext uri="{BB962C8B-B14F-4D97-AF65-F5344CB8AC3E}">
        <p14:creationId xmlns:p14="http://schemas.microsoft.com/office/powerpoint/2010/main" val="334156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91E274-6EC1-4AB9-B2DB-9F27A9BB047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TextBox 2">
            <a:extLst>
              <a:ext uri="{FF2B5EF4-FFF2-40B4-BE49-F238E27FC236}">
                <a16:creationId xmlns:a16="http://schemas.microsoft.com/office/drawing/2014/main" id="{A3B303BF-40AD-4BC2-8E73-1E8A910B6BAC}"/>
              </a:ext>
            </a:extLst>
          </p:cNvPr>
          <p:cNvSpPr txBox="1"/>
          <p:nvPr/>
        </p:nvSpPr>
        <p:spPr>
          <a:xfrm>
            <a:off x="-1" y="0"/>
            <a:ext cx="8972689" cy="523220"/>
          </a:xfrm>
          <a:prstGeom prst="rect">
            <a:avLst/>
          </a:prstGeom>
        </p:spPr>
        <p:txBody>
          <a:bodyPr wrap="square" rtlCol="0">
            <a:spAutoFit/>
          </a:bodyPr>
          <a:lstStyle/>
          <a:p>
            <a:r>
              <a:rPr lang="en-US" sz="2800" dirty="0">
                <a:solidFill>
                  <a:srgbClr val="002060"/>
                </a:solidFill>
              </a:rPr>
              <a:t>Cache tutorial page 2	</a:t>
            </a:r>
          </a:p>
        </p:txBody>
      </p:sp>
      <p:pic>
        <p:nvPicPr>
          <p:cNvPr id="4" name="Picture 3">
            <a:extLst>
              <a:ext uri="{FF2B5EF4-FFF2-40B4-BE49-F238E27FC236}">
                <a16:creationId xmlns:a16="http://schemas.microsoft.com/office/drawing/2014/main" id="{8E4A67F5-264D-44BE-8405-6F29B282F569}"/>
              </a:ext>
            </a:extLst>
          </p:cNvPr>
          <p:cNvPicPr>
            <a:picLocks noChangeAspect="1"/>
          </p:cNvPicPr>
          <p:nvPr/>
        </p:nvPicPr>
        <p:blipFill rotWithShape="1">
          <a:blip r:embed="rId3"/>
          <a:srcRect b="32535"/>
          <a:stretch/>
        </p:blipFill>
        <p:spPr>
          <a:xfrm>
            <a:off x="171311" y="523219"/>
            <a:ext cx="8778240" cy="2561357"/>
          </a:xfrm>
          <a:prstGeom prst="rect">
            <a:avLst/>
          </a:prstGeom>
        </p:spPr>
      </p:pic>
      <p:sp>
        <p:nvSpPr>
          <p:cNvPr id="5" name="TextBox 4">
            <a:extLst>
              <a:ext uri="{FF2B5EF4-FFF2-40B4-BE49-F238E27FC236}">
                <a16:creationId xmlns:a16="http://schemas.microsoft.com/office/drawing/2014/main" id="{262AE2FB-22BB-4CAE-93CB-4A418EFAEE9E}"/>
              </a:ext>
            </a:extLst>
          </p:cNvPr>
          <p:cNvSpPr txBox="1"/>
          <p:nvPr/>
        </p:nvSpPr>
        <p:spPr>
          <a:xfrm>
            <a:off x="295379" y="4945397"/>
            <a:ext cx="7957496" cy="923330"/>
          </a:xfrm>
          <a:prstGeom prst="rect">
            <a:avLst/>
          </a:prstGeom>
          <a:noFill/>
        </p:spPr>
        <p:txBody>
          <a:bodyPr wrap="square" rtlCol="0">
            <a:spAutoFit/>
          </a:bodyPr>
          <a:lstStyle/>
          <a:p>
            <a:r>
              <a:rPr lang="en-US" dirty="0">
                <a:solidFill>
                  <a:srgbClr val="002060"/>
                </a:solidFill>
              </a:rPr>
              <a:t>Index bits = log2(# sets)  = 3</a:t>
            </a:r>
            <a:endParaRPr lang="en-US" dirty="0">
              <a:solidFill>
                <a:srgbClr val="002060"/>
              </a:solidFill>
              <a:highlight>
                <a:srgbClr val="FF0000"/>
              </a:highlight>
            </a:endParaRPr>
          </a:p>
          <a:p>
            <a:r>
              <a:rPr lang="en-US" dirty="0">
                <a:solidFill>
                  <a:srgbClr val="002060"/>
                </a:solidFill>
              </a:rPr>
              <a:t>Offset bits = log2(# bytes per block) = 2</a:t>
            </a:r>
          </a:p>
          <a:p>
            <a:r>
              <a:rPr lang="en-US" dirty="0">
                <a:solidFill>
                  <a:srgbClr val="002060"/>
                </a:solidFill>
              </a:rPr>
              <a:t>Tag bits = address width </a:t>
            </a:r>
            <a:r>
              <a:rPr lang="en-US" i="1" dirty="0">
                <a:solidFill>
                  <a:srgbClr val="002060"/>
                </a:solidFill>
              </a:rPr>
              <a:t>m</a:t>
            </a:r>
            <a:r>
              <a:rPr lang="en-US" dirty="0">
                <a:solidFill>
                  <a:srgbClr val="002060"/>
                </a:solidFill>
              </a:rPr>
              <a:t> - index bits </a:t>
            </a:r>
            <a:r>
              <a:rPr lang="en-US" i="1" dirty="0">
                <a:solidFill>
                  <a:srgbClr val="002060"/>
                </a:solidFill>
              </a:rPr>
              <a:t>s</a:t>
            </a:r>
            <a:r>
              <a:rPr lang="en-US" dirty="0">
                <a:solidFill>
                  <a:srgbClr val="002060"/>
                </a:solidFill>
              </a:rPr>
              <a:t> - offset bits </a:t>
            </a:r>
            <a:r>
              <a:rPr lang="en-US" i="1" dirty="0">
                <a:solidFill>
                  <a:srgbClr val="002060"/>
                </a:solidFill>
              </a:rPr>
              <a:t>b</a:t>
            </a:r>
            <a:r>
              <a:rPr lang="en-US" dirty="0">
                <a:solidFill>
                  <a:srgbClr val="002060"/>
                </a:solidFill>
              </a:rPr>
              <a:t> = 7</a:t>
            </a:r>
          </a:p>
        </p:txBody>
      </p:sp>
    </p:spTree>
    <p:extLst>
      <p:ext uri="{BB962C8B-B14F-4D97-AF65-F5344CB8AC3E}">
        <p14:creationId xmlns:p14="http://schemas.microsoft.com/office/powerpoint/2010/main" val="2457373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7864</TotalTime>
  <Words>1269</Words>
  <Application>Microsoft Office PowerPoint</Application>
  <PresentationFormat>On-screen Show (4:3)</PresentationFormat>
  <Paragraphs>152</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312</cp:revision>
  <dcterms:created xsi:type="dcterms:W3CDTF">2020-05-11T15:02:49Z</dcterms:created>
  <dcterms:modified xsi:type="dcterms:W3CDTF">2020-06-30T22:06:44Z</dcterms:modified>
</cp:coreProperties>
</file>