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5" autoAdjust="0"/>
    <p:restoredTop sz="92250" autoAdjust="0"/>
  </p:normalViewPr>
  <p:slideViewPr>
    <p:cSldViewPr snapToGrid="0" showGuides="1">
      <p:cViewPr varScale="1">
        <p:scale>
          <a:sx n="66" d="100"/>
          <a:sy n="66" d="100"/>
        </p:scale>
        <p:origin x="1554" y="78"/>
      </p:cViewPr>
      <p:guideLst>
        <p:guide orient="horz" pos="2232"/>
        <p:guide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7/21/2020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a:t>
            </a:fld>
            <a:endParaRPr lang="en-US"/>
          </a:p>
        </p:txBody>
      </p:sp>
    </p:spTree>
    <p:extLst>
      <p:ext uri="{BB962C8B-B14F-4D97-AF65-F5344CB8AC3E}">
        <p14:creationId xmlns:p14="http://schemas.microsoft.com/office/powerpoint/2010/main" val="59134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2</a:t>
            </a:fld>
            <a:endParaRPr lang="en-US"/>
          </a:p>
        </p:txBody>
      </p:sp>
    </p:spTree>
    <p:extLst>
      <p:ext uri="{BB962C8B-B14F-4D97-AF65-F5344CB8AC3E}">
        <p14:creationId xmlns:p14="http://schemas.microsoft.com/office/powerpoint/2010/main" val="393021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22</a:t>
            </a:fld>
            <a:endParaRPr lang="en-US"/>
          </a:p>
        </p:txBody>
      </p:sp>
    </p:spTree>
    <p:extLst>
      <p:ext uri="{BB962C8B-B14F-4D97-AF65-F5344CB8AC3E}">
        <p14:creationId xmlns:p14="http://schemas.microsoft.com/office/powerpoint/2010/main" val="422412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36</a:t>
            </a:fld>
            <a:endParaRPr lang="en-US"/>
          </a:p>
        </p:txBody>
      </p:sp>
    </p:spTree>
    <p:extLst>
      <p:ext uri="{BB962C8B-B14F-4D97-AF65-F5344CB8AC3E}">
        <p14:creationId xmlns:p14="http://schemas.microsoft.com/office/powerpoint/2010/main" val="320642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10361-B20F-4EA5-8639-C36D0C4B430D}"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983F-CEFC-448A-A96D-1119C8B735A2}"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6CBE2-C557-4B76-AAE0-12A7D88DE4A5}"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55AB0-8555-492B-889C-9C3CE0765D5F}"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0972-75DC-4185-AE97-0366BB751D52}"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2E03-F89F-4C70-B928-D6F8CA29040F}" type="datetime1">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84F1-E2C1-4251-8264-833ED38B95DC}" type="datetime1">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EEB-E328-4B14-BBF0-8275371CB8DA}" type="datetime1">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9F16-0F7F-4EA5-9D96-3E55F41A707B}" type="datetime1">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52073-9859-40BA-B74F-9B60BF7A3CB6}" type="datetime1">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FB24C-90D4-40EE-A426-D68137023CD0}" type="datetime1">
              <a:rPr lang="en-US" smtClean="0"/>
              <a:t>7/21/2020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85C3-D677-43B0-BA79-6E753B62A8D9}" type="datetime1">
              <a:rPr lang="en-US" smtClean="0"/>
              <a:t>7/21/2020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44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0.tmp"/></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7/21/20 and 7/23/20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3416320"/>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3"/>
              </a:rPr>
              <a:t>https://github.com/kc13/CS449</a:t>
            </a:r>
            <a:endParaRPr lang="en-US" sz="2400" dirty="0"/>
          </a:p>
          <a:p>
            <a:pPr lvl="1"/>
            <a:endParaRPr lang="en-US" sz="2400" dirty="0"/>
          </a:p>
          <a:p>
            <a:pPr lvl="1"/>
            <a:r>
              <a:rPr lang="en-US" sz="2400" u="sng" dirty="0"/>
              <a:t>Agenda for today</a:t>
            </a:r>
          </a:p>
          <a:p>
            <a:pPr lvl="1"/>
            <a:r>
              <a:rPr lang="en-US" sz="2400" dirty="0"/>
              <a:t>Overview of the Malloc Lab</a:t>
            </a:r>
          </a:p>
          <a:p>
            <a:pPr marL="1371600" lvl="2" indent="-457200">
              <a:buFont typeface="+mj-lt"/>
              <a:buAutoNum type="arabicPeriod"/>
            </a:pPr>
            <a:r>
              <a:rPr lang="en-US" sz="2400" dirty="0"/>
              <a:t>Relevant material from the lecture slides</a:t>
            </a:r>
          </a:p>
          <a:p>
            <a:pPr marL="1371600" lvl="2" indent="-457200">
              <a:buFont typeface="+mj-lt"/>
              <a:buAutoNum type="arabicPeriod"/>
            </a:pPr>
            <a:r>
              <a:rPr lang="en-US" sz="2400" dirty="0"/>
              <a:t>Lab handout</a:t>
            </a:r>
          </a:p>
          <a:p>
            <a:pPr lvl="1"/>
            <a:r>
              <a:rPr lang="en-US" sz="2400" dirty="0"/>
              <a:t>Please see </a:t>
            </a:r>
            <a:r>
              <a:rPr lang="en-US" sz="2400" dirty="0" err="1"/>
              <a:t>Github</a:t>
            </a:r>
            <a:r>
              <a:rPr lang="en-US" sz="2400" dirty="0"/>
              <a:t> for some additional slides from the professor – these might be covered in the future if time permits.</a:t>
            </a:r>
          </a:p>
        </p:txBody>
      </p:sp>
      <p:sp>
        <p:nvSpPr>
          <p:cNvPr id="2" name="Slide Number Placeholder 1">
            <a:extLst>
              <a:ext uri="{FF2B5EF4-FFF2-40B4-BE49-F238E27FC236}">
                <a16:creationId xmlns:a16="http://schemas.microsoft.com/office/drawing/2014/main" id="{3D2DBD8B-1D4A-487F-9833-56435851686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CA9C1C-9FD1-4A51-A3F5-76042A73FCB5}"/>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TextBox 3">
            <a:extLst>
              <a:ext uri="{FF2B5EF4-FFF2-40B4-BE49-F238E27FC236}">
                <a16:creationId xmlns:a16="http://schemas.microsoft.com/office/drawing/2014/main" id="{C7886847-10A8-49EF-988E-635FC4F4EB3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 – jumping to slide 49</a:t>
            </a:r>
          </a:p>
        </p:txBody>
      </p:sp>
      <p:sp>
        <p:nvSpPr>
          <p:cNvPr id="6" name="TextBox 5">
            <a:extLst>
              <a:ext uri="{FF2B5EF4-FFF2-40B4-BE49-F238E27FC236}">
                <a16:creationId xmlns:a16="http://schemas.microsoft.com/office/drawing/2014/main" id="{7AF500FC-566C-4820-AFB9-9667E1D03AE5}"/>
              </a:ext>
            </a:extLst>
          </p:cNvPr>
          <p:cNvSpPr txBox="1"/>
          <p:nvPr/>
        </p:nvSpPr>
        <p:spPr>
          <a:xfrm>
            <a:off x="6457950" y="1559191"/>
            <a:ext cx="2264229" cy="646331"/>
          </a:xfrm>
          <a:prstGeom prst="rect">
            <a:avLst/>
          </a:prstGeom>
          <a:noFill/>
        </p:spPr>
        <p:txBody>
          <a:bodyPr wrap="square" rtlCol="0">
            <a:spAutoFit/>
          </a:bodyPr>
          <a:lstStyle/>
          <a:p>
            <a:r>
              <a:rPr lang="en-US" dirty="0">
                <a:sym typeface="Wingdings" panose="05000000000000000000" pitchFamily="2" charset="2"/>
              </a:rPr>
              <a:t> Used by mm-</a:t>
            </a:r>
            <a:r>
              <a:rPr lang="en-US" dirty="0" err="1">
                <a:sym typeface="Wingdings" panose="05000000000000000000" pitchFamily="2" charset="2"/>
              </a:rPr>
              <a:t>reference.c</a:t>
            </a:r>
            <a:endParaRPr lang="en-US" dirty="0"/>
          </a:p>
        </p:txBody>
      </p:sp>
      <p:sp>
        <p:nvSpPr>
          <p:cNvPr id="8" name="TextBox 7">
            <a:extLst>
              <a:ext uri="{FF2B5EF4-FFF2-40B4-BE49-F238E27FC236}">
                <a16:creationId xmlns:a16="http://schemas.microsoft.com/office/drawing/2014/main" id="{5515BD20-078C-4637-A34A-50239ACECA31}"/>
              </a:ext>
            </a:extLst>
          </p:cNvPr>
          <p:cNvSpPr txBox="1"/>
          <p:nvPr/>
        </p:nvSpPr>
        <p:spPr>
          <a:xfrm>
            <a:off x="6354535" y="2782669"/>
            <a:ext cx="2264229" cy="646331"/>
          </a:xfrm>
          <a:prstGeom prst="rect">
            <a:avLst/>
          </a:prstGeom>
          <a:noFill/>
        </p:spPr>
        <p:txBody>
          <a:bodyPr wrap="square" rtlCol="0">
            <a:spAutoFit/>
          </a:bodyPr>
          <a:lstStyle/>
          <a:p>
            <a:r>
              <a:rPr lang="en-US" dirty="0">
                <a:sym typeface="Wingdings" panose="05000000000000000000" pitchFamily="2" charset="2"/>
              </a:rPr>
              <a:t> You must implement this</a:t>
            </a:r>
            <a:endParaRPr lang="en-US" dirty="0"/>
          </a:p>
        </p:txBody>
      </p:sp>
      <p:pic>
        <p:nvPicPr>
          <p:cNvPr id="9" name="Picture 8">
            <a:extLst>
              <a:ext uri="{FF2B5EF4-FFF2-40B4-BE49-F238E27FC236}">
                <a16:creationId xmlns:a16="http://schemas.microsoft.com/office/drawing/2014/main" id="{AB17836A-4EB0-4DA8-9271-89CC0EE3336F}"/>
              </a:ext>
            </a:extLst>
          </p:cNvPr>
          <p:cNvPicPr>
            <a:picLocks noChangeAspect="1"/>
          </p:cNvPicPr>
          <p:nvPr/>
        </p:nvPicPr>
        <p:blipFill>
          <a:blip r:embed="rId2"/>
          <a:stretch>
            <a:fillRect/>
          </a:stretch>
        </p:blipFill>
        <p:spPr>
          <a:xfrm>
            <a:off x="270606" y="880667"/>
            <a:ext cx="6083929" cy="4399984"/>
          </a:xfrm>
          <a:prstGeom prst="rect">
            <a:avLst/>
          </a:prstGeom>
        </p:spPr>
      </p:pic>
      <p:sp>
        <p:nvSpPr>
          <p:cNvPr id="11" name="TextBox 10">
            <a:extLst>
              <a:ext uri="{FF2B5EF4-FFF2-40B4-BE49-F238E27FC236}">
                <a16:creationId xmlns:a16="http://schemas.microsoft.com/office/drawing/2014/main" id="{76FFA80F-9E66-4A1A-A661-F67F241989E1}"/>
              </a:ext>
            </a:extLst>
          </p:cNvPr>
          <p:cNvSpPr txBox="1"/>
          <p:nvPr/>
        </p:nvSpPr>
        <p:spPr>
          <a:xfrm>
            <a:off x="628650" y="5433021"/>
            <a:ext cx="7886700" cy="1477328"/>
          </a:xfrm>
          <a:prstGeom prst="rect">
            <a:avLst/>
          </a:prstGeom>
          <a:noFill/>
        </p:spPr>
        <p:txBody>
          <a:bodyPr wrap="square" rtlCol="0">
            <a:spAutoFit/>
          </a:bodyPr>
          <a:lstStyle/>
          <a:p>
            <a:r>
              <a:rPr lang="en-US" dirty="0"/>
              <a:t>In the lab, you will use an explicit free list: Each free block will contain a pointer to the next free block and also the preceding free block (that is, the pointers form a doubly-linked list…back pointers do not appear to be depicted in this slide).  Also note that next/previous should be thought of as part of a logical sequence here; the memory addresses need not be sequential (see later slide).</a:t>
            </a:r>
          </a:p>
        </p:txBody>
      </p:sp>
    </p:spTree>
    <p:extLst>
      <p:ext uri="{BB962C8B-B14F-4D97-AF65-F5344CB8AC3E}">
        <p14:creationId xmlns:p14="http://schemas.microsoft.com/office/powerpoint/2010/main" val="336289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C0A2EE-F4A3-4287-BAC6-5CEF4F38E838}"/>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4" name="TextBox 3">
            <a:extLst>
              <a:ext uri="{FF2B5EF4-FFF2-40B4-BE49-F238E27FC236}">
                <a16:creationId xmlns:a16="http://schemas.microsoft.com/office/drawing/2014/main" id="{A4097728-32F2-488C-82EC-E38AFDA6D22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0D0453AB-E574-43F9-A5DB-0FF3341628C1}"/>
              </a:ext>
            </a:extLst>
          </p:cNvPr>
          <p:cNvPicPr>
            <a:picLocks noChangeAspect="1"/>
          </p:cNvPicPr>
          <p:nvPr/>
        </p:nvPicPr>
        <p:blipFill>
          <a:blip r:embed="rId2"/>
          <a:stretch>
            <a:fillRect/>
          </a:stretch>
        </p:blipFill>
        <p:spPr>
          <a:xfrm>
            <a:off x="307387" y="523220"/>
            <a:ext cx="6264998" cy="4481465"/>
          </a:xfrm>
          <a:prstGeom prst="rect">
            <a:avLst/>
          </a:prstGeom>
        </p:spPr>
      </p:pic>
      <p:sp>
        <p:nvSpPr>
          <p:cNvPr id="7" name="TextBox 6">
            <a:extLst>
              <a:ext uri="{FF2B5EF4-FFF2-40B4-BE49-F238E27FC236}">
                <a16:creationId xmlns:a16="http://schemas.microsoft.com/office/drawing/2014/main" id="{558810ED-BD5E-47C8-8340-C111B348F53B}"/>
              </a:ext>
            </a:extLst>
          </p:cNvPr>
          <p:cNvSpPr txBox="1"/>
          <p:nvPr/>
        </p:nvSpPr>
        <p:spPr>
          <a:xfrm>
            <a:off x="307387" y="5134451"/>
            <a:ext cx="7826679" cy="2031325"/>
          </a:xfrm>
          <a:prstGeom prst="rect">
            <a:avLst/>
          </a:prstGeom>
          <a:noFill/>
        </p:spPr>
        <p:txBody>
          <a:bodyPr wrap="square" rtlCol="0">
            <a:spAutoFit/>
          </a:bodyPr>
          <a:lstStyle/>
          <a:p>
            <a:r>
              <a:rPr lang="en-US" dirty="0"/>
              <a:t>This slide shows how the region of the free blocks that follows the initial size/usage information can be used to store the pointers to the next and the preceding free blocks.  This illustration also depicts a “boundary/footer tag”: the replication of the size/usage info at a word following the </a:t>
            </a:r>
            <a:r>
              <a:rPr lang="en-US" dirty="0" err="1"/>
              <a:t>allocatable</a:t>
            </a:r>
            <a:r>
              <a:rPr lang="en-US" dirty="0"/>
              <a:t> block.  (Although it is shown to be optional, it is recommended that you use footer tags for this lab.)</a:t>
            </a:r>
          </a:p>
          <a:p>
            <a:endParaRPr lang="en-US" dirty="0"/>
          </a:p>
        </p:txBody>
      </p:sp>
    </p:spTree>
    <p:extLst>
      <p:ext uri="{BB962C8B-B14F-4D97-AF65-F5344CB8AC3E}">
        <p14:creationId xmlns:p14="http://schemas.microsoft.com/office/powerpoint/2010/main" val="372643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741A8E-0169-43F2-9C31-5D2908500B21}"/>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TextBox 3">
            <a:extLst>
              <a:ext uri="{FF2B5EF4-FFF2-40B4-BE49-F238E27FC236}">
                <a16:creationId xmlns:a16="http://schemas.microsoft.com/office/drawing/2014/main" id="{ED764FA0-2B27-4072-9EC2-7C8EACBA7D1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4D30ED61-EC5E-49AB-8E96-DE45760E7F30}"/>
              </a:ext>
            </a:extLst>
          </p:cNvPr>
          <p:cNvPicPr>
            <a:picLocks noChangeAspect="1"/>
          </p:cNvPicPr>
          <p:nvPr/>
        </p:nvPicPr>
        <p:blipFill>
          <a:blip r:embed="rId2"/>
          <a:stretch>
            <a:fillRect/>
          </a:stretch>
        </p:blipFill>
        <p:spPr>
          <a:xfrm>
            <a:off x="265380" y="632413"/>
            <a:ext cx="6766560" cy="4145015"/>
          </a:xfrm>
          <a:prstGeom prst="rect">
            <a:avLst/>
          </a:prstGeom>
        </p:spPr>
      </p:pic>
      <p:sp>
        <p:nvSpPr>
          <p:cNvPr id="7" name="TextBox 6">
            <a:extLst>
              <a:ext uri="{FF2B5EF4-FFF2-40B4-BE49-F238E27FC236}">
                <a16:creationId xmlns:a16="http://schemas.microsoft.com/office/drawing/2014/main" id="{133C11E3-5590-46FF-A3C2-71FD69D007DB}"/>
              </a:ext>
            </a:extLst>
          </p:cNvPr>
          <p:cNvSpPr txBox="1"/>
          <p:nvPr/>
        </p:nvSpPr>
        <p:spPr>
          <a:xfrm>
            <a:off x="153693" y="4828225"/>
            <a:ext cx="7826679" cy="1477328"/>
          </a:xfrm>
          <a:prstGeom prst="rect">
            <a:avLst/>
          </a:prstGeom>
          <a:noFill/>
        </p:spPr>
        <p:txBody>
          <a:bodyPr wrap="square" rtlCol="0">
            <a:spAutoFit/>
          </a:bodyPr>
          <a:lstStyle/>
          <a:p>
            <a:r>
              <a:rPr lang="en-US" dirty="0"/>
              <a:t>Summary: You can choose whether you want the path of pointers to “loop around” the ends, or whether to just use NULL pointers at the end.</a:t>
            </a:r>
          </a:p>
          <a:p>
            <a:endParaRPr lang="en-US" dirty="0"/>
          </a:p>
          <a:p>
            <a:r>
              <a:rPr lang="en-US" dirty="0"/>
              <a:t>The “fit” terms refer to methods for finding a free block to allocate (see slides 26-27 in lecture).</a:t>
            </a:r>
          </a:p>
        </p:txBody>
      </p:sp>
    </p:spTree>
    <p:extLst>
      <p:ext uri="{BB962C8B-B14F-4D97-AF65-F5344CB8AC3E}">
        <p14:creationId xmlns:p14="http://schemas.microsoft.com/office/powerpoint/2010/main" val="349988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54D3EB-E276-4320-A100-EC0226872342}"/>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4" name="TextBox 3">
            <a:extLst>
              <a:ext uri="{FF2B5EF4-FFF2-40B4-BE49-F238E27FC236}">
                <a16:creationId xmlns:a16="http://schemas.microsoft.com/office/drawing/2014/main" id="{DC47E5C7-0160-4F33-AC7F-3C4EFB73B54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BE83CA05-D258-472A-86B4-FDD1FB7C6528}"/>
              </a:ext>
            </a:extLst>
          </p:cNvPr>
          <p:cNvPicPr>
            <a:picLocks noChangeAspect="1"/>
          </p:cNvPicPr>
          <p:nvPr/>
        </p:nvPicPr>
        <p:blipFill>
          <a:blip r:embed="rId2"/>
          <a:stretch>
            <a:fillRect/>
          </a:stretch>
        </p:blipFill>
        <p:spPr>
          <a:xfrm>
            <a:off x="183799" y="774250"/>
            <a:ext cx="6047715" cy="4119327"/>
          </a:xfrm>
          <a:prstGeom prst="rect">
            <a:avLst/>
          </a:prstGeom>
        </p:spPr>
      </p:pic>
      <p:sp>
        <p:nvSpPr>
          <p:cNvPr id="7" name="TextBox 6">
            <a:extLst>
              <a:ext uri="{FF2B5EF4-FFF2-40B4-BE49-F238E27FC236}">
                <a16:creationId xmlns:a16="http://schemas.microsoft.com/office/drawing/2014/main" id="{7952FAD2-2D84-4A24-A287-507078729E28}"/>
              </a:ext>
            </a:extLst>
          </p:cNvPr>
          <p:cNvSpPr txBox="1"/>
          <p:nvPr/>
        </p:nvSpPr>
        <p:spPr>
          <a:xfrm>
            <a:off x="183799" y="4959941"/>
            <a:ext cx="7826679" cy="369332"/>
          </a:xfrm>
          <a:prstGeom prst="rect">
            <a:avLst/>
          </a:prstGeom>
          <a:noFill/>
        </p:spPr>
        <p:txBody>
          <a:bodyPr wrap="square" rtlCol="0">
            <a:spAutoFit/>
          </a:bodyPr>
          <a:lstStyle/>
          <a:p>
            <a:r>
              <a:rPr lang="en-US" dirty="0"/>
              <a:t>Recapping the point about logical vs. physical order.</a:t>
            </a:r>
          </a:p>
        </p:txBody>
      </p:sp>
    </p:spTree>
    <p:extLst>
      <p:ext uri="{BB962C8B-B14F-4D97-AF65-F5344CB8AC3E}">
        <p14:creationId xmlns:p14="http://schemas.microsoft.com/office/powerpoint/2010/main" val="344833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4B5B44-678D-4DE3-8C86-6744B27D81D5}"/>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6" name="TextBox 5">
            <a:extLst>
              <a:ext uri="{FF2B5EF4-FFF2-40B4-BE49-F238E27FC236}">
                <a16:creationId xmlns:a16="http://schemas.microsoft.com/office/drawing/2014/main" id="{282006A3-45FE-4CB8-A3DF-CB30294856C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7" name="Picture 6">
            <a:extLst>
              <a:ext uri="{FF2B5EF4-FFF2-40B4-BE49-F238E27FC236}">
                <a16:creationId xmlns:a16="http://schemas.microsoft.com/office/drawing/2014/main" id="{42EB2B4E-3AF1-4459-939D-56BCE3BDB04F}"/>
              </a:ext>
            </a:extLst>
          </p:cNvPr>
          <p:cNvPicPr>
            <a:picLocks noChangeAspect="1"/>
          </p:cNvPicPr>
          <p:nvPr/>
        </p:nvPicPr>
        <p:blipFill>
          <a:blip r:embed="rId2"/>
          <a:stretch>
            <a:fillRect/>
          </a:stretch>
        </p:blipFill>
        <p:spPr>
          <a:xfrm>
            <a:off x="-15660" y="523228"/>
            <a:ext cx="4572000" cy="3355038"/>
          </a:xfrm>
          <a:prstGeom prst="rect">
            <a:avLst/>
          </a:prstGeom>
        </p:spPr>
      </p:pic>
      <p:sp>
        <p:nvSpPr>
          <p:cNvPr id="11" name="TextBox 10">
            <a:extLst>
              <a:ext uri="{FF2B5EF4-FFF2-40B4-BE49-F238E27FC236}">
                <a16:creationId xmlns:a16="http://schemas.microsoft.com/office/drawing/2014/main" id="{3142C9F6-80A2-41EA-84AD-CB3E0DE580FC}"/>
              </a:ext>
            </a:extLst>
          </p:cNvPr>
          <p:cNvSpPr txBox="1"/>
          <p:nvPr/>
        </p:nvSpPr>
        <p:spPr>
          <a:xfrm>
            <a:off x="307387" y="4150152"/>
            <a:ext cx="7826679" cy="646331"/>
          </a:xfrm>
          <a:prstGeom prst="rect">
            <a:avLst/>
          </a:prstGeom>
          <a:noFill/>
        </p:spPr>
        <p:txBody>
          <a:bodyPr wrap="square" rtlCol="0">
            <a:spAutoFit/>
          </a:bodyPr>
          <a:lstStyle/>
          <a:p>
            <a:r>
              <a:rPr lang="en-US" dirty="0"/>
              <a:t>Depiction of free list after splitting off a part of a block to be allocated, and then later allocating the other chunk of that.</a:t>
            </a:r>
          </a:p>
        </p:txBody>
      </p:sp>
      <p:pic>
        <p:nvPicPr>
          <p:cNvPr id="12" name="Picture 11">
            <a:extLst>
              <a:ext uri="{FF2B5EF4-FFF2-40B4-BE49-F238E27FC236}">
                <a16:creationId xmlns:a16="http://schemas.microsoft.com/office/drawing/2014/main" id="{45A4D4D9-24AF-4778-A70C-F63761A75182}"/>
              </a:ext>
            </a:extLst>
          </p:cNvPr>
          <p:cNvPicPr>
            <a:picLocks noChangeAspect="1"/>
          </p:cNvPicPr>
          <p:nvPr/>
        </p:nvPicPr>
        <p:blipFill>
          <a:blip r:embed="rId3"/>
          <a:stretch>
            <a:fillRect/>
          </a:stretch>
        </p:blipFill>
        <p:spPr>
          <a:xfrm>
            <a:off x="4389120" y="523221"/>
            <a:ext cx="4572000" cy="3359725"/>
          </a:xfrm>
          <a:prstGeom prst="rect">
            <a:avLst/>
          </a:prstGeom>
        </p:spPr>
      </p:pic>
    </p:spTree>
    <p:extLst>
      <p:ext uri="{BB962C8B-B14F-4D97-AF65-F5344CB8AC3E}">
        <p14:creationId xmlns:p14="http://schemas.microsoft.com/office/powerpoint/2010/main" val="2314214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CB0489-0283-4FF8-A5E4-B1B2E9C13E8F}"/>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4" name="TextBox 3">
            <a:extLst>
              <a:ext uri="{FF2B5EF4-FFF2-40B4-BE49-F238E27FC236}">
                <a16:creationId xmlns:a16="http://schemas.microsoft.com/office/drawing/2014/main" id="{176B165B-66EB-4964-90DE-FF9F9B009C7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6FDF8D1E-D73A-4AB6-80D2-0FA8434E3EB0}"/>
              </a:ext>
            </a:extLst>
          </p:cNvPr>
          <p:cNvPicPr>
            <a:picLocks noChangeAspect="1"/>
          </p:cNvPicPr>
          <p:nvPr/>
        </p:nvPicPr>
        <p:blipFill>
          <a:blip r:embed="rId2"/>
          <a:stretch>
            <a:fillRect/>
          </a:stretch>
        </p:blipFill>
        <p:spPr>
          <a:xfrm>
            <a:off x="209090" y="523213"/>
            <a:ext cx="7223760" cy="5109488"/>
          </a:xfrm>
          <a:prstGeom prst="rect">
            <a:avLst/>
          </a:prstGeom>
        </p:spPr>
      </p:pic>
      <p:sp>
        <p:nvSpPr>
          <p:cNvPr id="7" name="TextBox 6">
            <a:extLst>
              <a:ext uri="{FF2B5EF4-FFF2-40B4-BE49-F238E27FC236}">
                <a16:creationId xmlns:a16="http://schemas.microsoft.com/office/drawing/2014/main" id="{F0FCF12B-CE71-4B09-BE4E-2AAD50D48A2D}"/>
              </a:ext>
            </a:extLst>
          </p:cNvPr>
          <p:cNvSpPr txBox="1"/>
          <p:nvPr/>
        </p:nvSpPr>
        <p:spPr>
          <a:xfrm>
            <a:off x="435202" y="5847539"/>
            <a:ext cx="7263661" cy="369332"/>
          </a:xfrm>
          <a:prstGeom prst="rect">
            <a:avLst/>
          </a:prstGeom>
          <a:noFill/>
        </p:spPr>
        <p:txBody>
          <a:bodyPr wrap="square" rtlCol="0">
            <a:spAutoFit/>
          </a:bodyPr>
          <a:lstStyle/>
          <a:p>
            <a:r>
              <a:rPr lang="en-US" dirty="0">
                <a:solidFill>
                  <a:srgbClr val="002060"/>
                </a:solidFill>
                <a:sym typeface="Wingdings" panose="05000000000000000000" pitchFamily="2" charset="2"/>
              </a:rPr>
              <a:t>You will use LIFO for the lab. </a:t>
            </a:r>
            <a:endParaRPr lang="en-US" dirty="0">
              <a:solidFill>
                <a:srgbClr val="002060"/>
              </a:solidFill>
            </a:endParaRPr>
          </a:p>
        </p:txBody>
      </p:sp>
      <p:cxnSp>
        <p:nvCxnSpPr>
          <p:cNvPr id="9" name="Straight Arrow Connector 8">
            <a:extLst>
              <a:ext uri="{FF2B5EF4-FFF2-40B4-BE49-F238E27FC236}">
                <a16:creationId xmlns:a16="http://schemas.microsoft.com/office/drawing/2014/main" id="{9DCB38B1-883B-49BE-A29E-A2396740D40A}"/>
              </a:ext>
            </a:extLst>
          </p:cNvPr>
          <p:cNvCxnSpPr/>
          <p:nvPr/>
        </p:nvCxnSpPr>
        <p:spPr>
          <a:xfrm flipH="1">
            <a:off x="3904344" y="2598057"/>
            <a:ext cx="75474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927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797D7D-CA1C-4D25-A494-FC6E8A8BEC4C}"/>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4" name="TextBox 3">
            <a:extLst>
              <a:ext uri="{FF2B5EF4-FFF2-40B4-BE49-F238E27FC236}">
                <a16:creationId xmlns:a16="http://schemas.microsoft.com/office/drawing/2014/main" id="{9AD8B832-7FDC-48FE-9841-AA462912CEE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 – slides 56-60 summary</a:t>
            </a:r>
          </a:p>
        </p:txBody>
      </p:sp>
      <p:sp>
        <p:nvSpPr>
          <p:cNvPr id="8" name="TextBox 7">
            <a:extLst>
              <a:ext uri="{FF2B5EF4-FFF2-40B4-BE49-F238E27FC236}">
                <a16:creationId xmlns:a16="http://schemas.microsoft.com/office/drawing/2014/main" id="{28467C17-B0E2-4599-9A43-1D2A8AE66CB0}"/>
              </a:ext>
            </a:extLst>
          </p:cNvPr>
          <p:cNvSpPr txBox="1"/>
          <p:nvPr/>
        </p:nvSpPr>
        <p:spPr>
          <a:xfrm>
            <a:off x="477230" y="901307"/>
            <a:ext cx="7947442" cy="3693319"/>
          </a:xfrm>
          <a:prstGeom prst="rect">
            <a:avLst/>
          </a:prstGeom>
          <a:noFill/>
        </p:spPr>
        <p:txBody>
          <a:bodyPr wrap="square" rtlCol="0">
            <a:spAutoFit/>
          </a:bodyPr>
          <a:lstStyle/>
          <a:p>
            <a:pPr marL="342900" indent="-342900">
              <a:buFont typeface="Arial" panose="020B0604020202020204" pitchFamily="34" charset="0"/>
              <a:buChar char="•"/>
            </a:pPr>
            <a:r>
              <a:rPr lang="en-US" sz="2600" dirty="0">
                <a:solidFill>
                  <a:schemeClr val="bg1">
                    <a:lumMod val="50000"/>
                  </a:schemeClr>
                </a:solidFill>
                <a:sym typeface="Wingdings" panose="05000000000000000000" pitchFamily="2" charset="2"/>
              </a:rPr>
              <a:t>Review these slides for a reminder of how coalescing is implemented when an explicit free list + LIFO is used.</a:t>
            </a:r>
          </a:p>
          <a:p>
            <a:pPr marL="342900" indent="-342900">
              <a:buFont typeface="Arial" panose="020B0604020202020204" pitchFamily="34" charset="0"/>
              <a:buChar char="•"/>
            </a:pPr>
            <a:endParaRPr lang="en-US" sz="2600" dirty="0">
              <a:solidFill>
                <a:schemeClr val="bg1">
                  <a:lumMod val="50000"/>
                </a:schemeClr>
              </a:solidFill>
              <a:sym typeface="Wingdings" panose="05000000000000000000" pitchFamily="2" charset="2"/>
            </a:endParaRPr>
          </a:p>
          <a:p>
            <a:pPr marL="342900" indent="-342900">
              <a:buFont typeface="Arial" panose="020B0604020202020204" pitchFamily="34" charset="0"/>
              <a:buChar char="•"/>
            </a:pPr>
            <a:r>
              <a:rPr lang="en-US" sz="2600" dirty="0">
                <a:solidFill>
                  <a:schemeClr val="bg1">
                    <a:lumMod val="50000"/>
                  </a:schemeClr>
                </a:solidFill>
                <a:sym typeface="Wingdings" panose="05000000000000000000" pitchFamily="2" charset="2"/>
              </a:rPr>
              <a:t>Coalescing = joining together contiguous free blocks into a single free block</a:t>
            </a:r>
          </a:p>
          <a:p>
            <a:pPr marL="342900" indent="-342900">
              <a:buFont typeface="Arial" panose="020B0604020202020204" pitchFamily="34" charset="0"/>
              <a:buChar char="•"/>
            </a:pPr>
            <a:endParaRPr lang="en-US" sz="2600" dirty="0">
              <a:solidFill>
                <a:schemeClr val="bg1">
                  <a:lumMod val="50000"/>
                </a:schemeClr>
              </a:solidFill>
              <a:sym typeface="Wingdings" panose="05000000000000000000" pitchFamily="2" charset="2"/>
            </a:endParaRPr>
          </a:p>
          <a:p>
            <a:pPr marL="342900" indent="-342900">
              <a:buFont typeface="Arial" panose="020B0604020202020204" pitchFamily="34" charset="0"/>
              <a:buChar char="•"/>
            </a:pPr>
            <a:r>
              <a:rPr lang="en-US" sz="2600" dirty="0">
                <a:solidFill>
                  <a:schemeClr val="bg1">
                    <a:lumMod val="50000"/>
                  </a:schemeClr>
                </a:solidFill>
                <a:sym typeface="Wingdings" panose="05000000000000000000" pitchFamily="2" charset="2"/>
              </a:rPr>
              <a:t>Requires a lot of pointer manipulation (and sizes will need to be updated).</a:t>
            </a:r>
          </a:p>
          <a:p>
            <a:pPr marL="342900" indent="-342900">
              <a:buFont typeface="Arial" panose="020B0604020202020204" pitchFamily="34" charset="0"/>
              <a:buChar char="•"/>
            </a:pPr>
            <a:endParaRPr lang="en-US" sz="2600" dirty="0">
              <a:solidFill>
                <a:schemeClr val="bg1">
                  <a:lumMod val="50000"/>
                </a:schemeClr>
              </a:solidFill>
            </a:endParaRPr>
          </a:p>
        </p:txBody>
      </p:sp>
    </p:spTree>
    <p:extLst>
      <p:ext uri="{BB962C8B-B14F-4D97-AF65-F5344CB8AC3E}">
        <p14:creationId xmlns:p14="http://schemas.microsoft.com/office/powerpoint/2010/main" val="204901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A7534E-1384-4149-96C1-FD35A1317A0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4" name="TextBox 3">
            <a:extLst>
              <a:ext uri="{FF2B5EF4-FFF2-40B4-BE49-F238E27FC236}">
                <a16:creationId xmlns:a16="http://schemas.microsoft.com/office/drawing/2014/main" id="{3BB36C5F-39A7-496C-B781-71676EC3828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7EF64D7C-C963-4807-9678-DFA486D5BB19}"/>
              </a:ext>
            </a:extLst>
          </p:cNvPr>
          <p:cNvPicPr>
            <a:picLocks noChangeAspect="1"/>
          </p:cNvPicPr>
          <p:nvPr/>
        </p:nvPicPr>
        <p:blipFill>
          <a:blip r:embed="rId2"/>
          <a:stretch>
            <a:fillRect/>
          </a:stretch>
        </p:blipFill>
        <p:spPr>
          <a:xfrm>
            <a:off x="280092" y="722660"/>
            <a:ext cx="7206558" cy="3322622"/>
          </a:xfrm>
          <a:prstGeom prst="rect">
            <a:avLst/>
          </a:prstGeom>
        </p:spPr>
      </p:pic>
      <p:sp>
        <p:nvSpPr>
          <p:cNvPr id="7" name="TextBox 6">
            <a:extLst>
              <a:ext uri="{FF2B5EF4-FFF2-40B4-BE49-F238E27FC236}">
                <a16:creationId xmlns:a16="http://schemas.microsoft.com/office/drawing/2014/main" id="{17541BD9-8A97-43D4-B46F-FA78B0FE031C}"/>
              </a:ext>
            </a:extLst>
          </p:cNvPr>
          <p:cNvSpPr txBox="1"/>
          <p:nvPr/>
        </p:nvSpPr>
        <p:spPr>
          <a:xfrm>
            <a:off x="222990" y="4423635"/>
            <a:ext cx="6105240" cy="1938992"/>
          </a:xfrm>
          <a:prstGeom prst="rect">
            <a:avLst/>
          </a:prstGeom>
          <a:noFill/>
        </p:spPr>
        <p:txBody>
          <a:bodyPr wrap="square" rtlCol="0">
            <a:spAutoFit/>
          </a:bodyPr>
          <a:lstStyle/>
          <a:p>
            <a:r>
              <a:rPr lang="en-US" sz="2000" u="sng" dirty="0">
                <a:solidFill>
                  <a:srgbClr val="002060"/>
                </a:solidFill>
              </a:rPr>
              <a:t>Utilization</a:t>
            </a:r>
            <a:r>
              <a:rPr lang="en-US" sz="2000" dirty="0">
                <a:solidFill>
                  <a:srgbClr val="002060"/>
                </a:solidFill>
              </a:rPr>
              <a:t>: Maximizing the ratio of allocated/total memory -- degraded through fragmentation.</a:t>
            </a:r>
          </a:p>
          <a:p>
            <a:r>
              <a:rPr lang="en-US" sz="2000" u="sng" dirty="0">
                <a:solidFill>
                  <a:srgbClr val="002060"/>
                </a:solidFill>
              </a:rPr>
              <a:t>Throughput</a:t>
            </a:r>
            <a:r>
              <a:rPr lang="en-US" sz="2000" dirty="0">
                <a:solidFill>
                  <a:srgbClr val="002060"/>
                </a:solidFill>
              </a:rPr>
              <a:t>: speed of processing memory requests</a:t>
            </a:r>
            <a:endParaRPr lang="en-US" sz="2000" u="sng"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p:txBody>
      </p:sp>
    </p:spTree>
    <p:extLst>
      <p:ext uri="{BB962C8B-B14F-4D97-AF65-F5344CB8AC3E}">
        <p14:creationId xmlns:p14="http://schemas.microsoft.com/office/powerpoint/2010/main" val="102877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057751-58FF-4DA4-AF34-8AA9EDEAD0BC}"/>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4" name="TextBox 3">
            <a:extLst>
              <a:ext uri="{FF2B5EF4-FFF2-40B4-BE49-F238E27FC236}">
                <a16:creationId xmlns:a16="http://schemas.microsoft.com/office/drawing/2014/main" id="{B0116682-9FC3-474C-AB40-20B6A680AC6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0080C306-24DC-4F17-9611-74912868EE08}"/>
              </a:ext>
            </a:extLst>
          </p:cNvPr>
          <p:cNvPicPr>
            <a:picLocks noChangeAspect="1"/>
          </p:cNvPicPr>
          <p:nvPr/>
        </p:nvPicPr>
        <p:blipFill>
          <a:blip r:embed="rId2"/>
          <a:stretch>
            <a:fillRect/>
          </a:stretch>
        </p:blipFill>
        <p:spPr>
          <a:xfrm>
            <a:off x="297039" y="820763"/>
            <a:ext cx="6808206" cy="878186"/>
          </a:xfrm>
          <a:prstGeom prst="rect">
            <a:avLst/>
          </a:prstGeom>
        </p:spPr>
      </p:pic>
      <p:pic>
        <p:nvPicPr>
          <p:cNvPr id="6" name="Picture 5">
            <a:extLst>
              <a:ext uri="{FF2B5EF4-FFF2-40B4-BE49-F238E27FC236}">
                <a16:creationId xmlns:a16="http://schemas.microsoft.com/office/drawing/2014/main" id="{A26708B0-D5F2-4BFD-A0A5-6C03B6427509}"/>
              </a:ext>
            </a:extLst>
          </p:cNvPr>
          <p:cNvPicPr>
            <a:picLocks noChangeAspect="1"/>
          </p:cNvPicPr>
          <p:nvPr/>
        </p:nvPicPr>
        <p:blipFill>
          <a:blip r:embed="rId3"/>
          <a:stretch>
            <a:fillRect/>
          </a:stretch>
        </p:blipFill>
        <p:spPr>
          <a:xfrm>
            <a:off x="297039" y="1856040"/>
            <a:ext cx="6808206" cy="199176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C338C5D-2018-404D-8637-8B4370741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22" y="4004893"/>
            <a:ext cx="6201640" cy="1609950"/>
          </a:xfrm>
          <a:prstGeom prst="rect">
            <a:avLst/>
          </a:prstGeom>
        </p:spPr>
      </p:pic>
    </p:spTree>
    <p:extLst>
      <p:ext uri="{BB962C8B-B14F-4D97-AF65-F5344CB8AC3E}">
        <p14:creationId xmlns:p14="http://schemas.microsoft.com/office/powerpoint/2010/main" val="335993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BE70B-D9B3-4CF6-AA77-D42C6863F905}"/>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4" name="TextBox 3">
            <a:extLst>
              <a:ext uri="{FF2B5EF4-FFF2-40B4-BE49-F238E27FC236}">
                <a16:creationId xmlns:a16="http://schemas.microsoft.com/office/drawing/2014/main" id="{6ABDE808-2B07-4E69-AC77-672ED65F047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F2359802-B6D8-4C55-89AE-48BDB13C75E5}"/>
              </a:ext>
            </a:extLst>
          </p:cNvPr>
          <p:cNvPicPr>
            <a:picLocks noChangeAspect="1"/>
          </p:cNvPicPr>
          <p:nvPr/>
        </p:nvPicPr>
        <p:blipFill>
          <a:blip r:embed="rId2"/>
          <a:stretch>
            <a:fillRect/>
          </a:stretch>
        </p:blipFill>
        <p:spPr>
          <a:xfrm>
            <a:off x="239270" y="523220"/>
            <a:ext cx="7097917" cy="2308634"/>
          </a:xfrm>
          <a:prstGeom prst="rect">
            <a:avLst/>
          </a:prstGeom>
        </p:spPr>
      </p:pic>
      <p:sp>
        <p:nvSpPr>
          <p:cNvPr id="7" name="TextBox 6">
            <a:extLst>
              <a:ext uri="{FF2B5EF4-FFF2-40B4-BE49-F238E27FC236}">
                <a16:creationId xmlns:a16="http://schemas.microsoft.com/office/drawing/2014/main" id="{AAB688FB-C43A-44B6-B149-773460D0499F}"/>
              </a:ext>
            </a:extLst>
          </p:cNvPr>
          <p:cNvSpPr txBox="1"/>
          <p:nvPr/>
        </p:nvSpPr>
        <p:spPr>
          <a:xfrm>
            <a:off x="352709" y="2921168"/>
            <a:ext cx="8341347" cy="707886"/>
          </a:xfrm>
          <a:prstGeom prst="rect">
            <a:avLst/>
          </a:prstGeom>
          <a:noFill/>
        </p:spPr>
        <p:txBody>
          <a:bodyPr wrap="square" rtlCol="0">
            <a:spAutoFit/>
          </a:bodyPr>
          <a:lstStyle/>
          <a:p>
            <a:r>
              <a:rPr lang="en-US" sz="2000" dirty="0">
                <a:solidFill>
                  <a:srgbClr val="002060"/>
                </a:solidFill>
              </a:rPr>
              <a:t>Repeating from before: There is a reference implementation that uses implicit free lists; you should use an explicit free list + LIFO.</a:t>
            </a:r>
          </a:p>
        </p:txBody>
      </p:sp>
      <p:pic>
        <p:nvPicPr>
          <p:cNvPr id="8" name="Picture 7">
            <a:extLst>
              <a:ext uri="{FF2B5EF4-FFF2-40B4-BE49-F238E27FC236}">
                <a16:creationId xmlns:a16="http://schemas.microsoft.com/office/drawing/2014/main" id="{5D445D5D-A0DF-49C6-83A9-18E5D69F2F29}"/>
              </a:ext>
            </a:extLst>
          </p:cNvPr>
          <p:cNvPicPr>
            <a:picLocks noChangeAspect="1"/>
          </p:cNvPicPr>
          <p:nvPr/>
        </p:nvPicPr>
        <p:blipFill>
          <a:blip r:embed="rId3"/>
          <a:stretch>
            <a:fillRect/>
          </a:stretch>
        </p:blipFill>
        <p:spPr>
          <a:xfrm>
            <a:off x="548426" y="3718368"/>
            <a:ext cx="6916848" cy="2082297"/>
          </a:xfrm>
          <a:prstGeom prst="rect">
            <a:avLst/>
          </a:prstGeom>
        </p:spPr>
      </p:pic>
      <p:sp>
        <p:nvSpPr>
          <p:cNvPr id="10" name="TextBox 9">
            <a:extLst>
              <a:ext uri="{FF2B5EF4-FFF2-40B4-BE49-F238E27FC236}">
                <a16:creationId xmlns:a16="http://schemas.microsoft.com/office/drawing/2014/main" id="{2C723F4E-8E3D-49BE-A59E-3A650300705B}"/>
              </a:ext>
            </a:extLst>
          </p:cNvPr>
          <p:cNvSpPr txBox="1"/>
          <p:nvPr/>
        </p:nvSpPr>
        <p:spPr>
          <a:xfrm>
            <a:off x="419469" y="5774657"/>
            <a:ext cx="8341347" cy="400110"/>
          </a:xfrm>
          <a:prstGeom prst="rect">
            <a:avLst/>
          </a:prstGeom>
          <a:noFill/>
        </p:spPr>
        <p:txBody>
          <a:bodyPr wrap="square" rtlCol="0">
            <a:spAutoFit/>
          </a:bodyPr>
          <a:lstStyle/>
          <a:p>
            <a:r>
              <a:rPr lang="en-US" sz="2000" dirty="0">
                <a:solidFill>
                  <a:srgbClr val="002060"/>
                </a:solidFill>
              </a:rPr>
              <a:t>You will complete functions in the </a:t>
            </a:r>
            <a:r>
              <a:rPr lang="en-US" sz="2000" dirty="0" err="1">
                <a:solidFill>
                  <a:srgbClr val="002060"/>
                </a:solidFill>
              </a:rPr>
              <a:t>mm.c</a:t>
            </a:r>
            <a:r>
              <a:rPr lang="en-US" sz="2000" dirty="0">
                <a:solidFill>
                  <a:srgbClr val="002060"/>
                </a:solidFill>
              </a:rPr>
              <a:t> file.</a:t>
            </a:r>
          </a:p>
        </p:txBody>
      </p:sp>
    </p:spTree>
    <p:extLst>
      <p:ext uri="{BB962C8B-B14F-4D97-AF65-F5344CB8AC3E}">
        <p14:creationId xmlns:p14="http://schemas.microsoft.com/office/powerpoint/2010/main" val="345397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sp>
        <p:nvSpPr>
          <p:cNvPr id="9" name="TextBox 8">
            <a:extLst>
              <a:ext uri="{FF2B5EF4-FFF2-40B4-BE49-F238E27FC236}">
                <a16:creationId xmlns:a16="http://schemas.microsoft.com/office/drawing/2014/main" id="{AE070044-255E-497B-AEC2-AF37170DC600}"/>
              </a:ext>
            </a:extLst>
          </p:cNvPr>
          <p:cNvSpPr txBox="1"/>
          <p:nvPr/>
        </p:nvSpPr>
        <p:spPr>
          <a:xfrm>
            <a:off x="268472" y="5817322"/>
            <a:ext cx="8607056" cy="1015663"/>
          </a:xfrm>
          <a:prstGeom prst="rect">
            <a:avLst/>
          </a:prstGeom>
        </p:spPr>
        <p:txBody>
          <a:bodyPr wrap="square" rtlCol="0">
            <a:spAutoFit/>
          </a:bodyPr>
          <a:lstStyle/>
          <a:p>
            <a:r>
              <a:rPr lang="en-US" sz="2000" dirty="0"/>
              <a:t>The memory returned to malloc calls comes from the heap region of the virtual memory space.   The heap is bounded from above by the memory address indicated by </a:t>
            </a:r>
            <a:r>
              <a:rPr lang="en-US" sz="2000" i="1" dirty="0" err="1"/>
              <a:t>brk</a:t>
            </a:r>
            <a:r>
              <a:rPr lang="en-US" sz="2000" i="1" dirty="0"/>
              <a:t> </a:t>
            </a:r>
            <a:r>
              <a:rPr lang="en-US" sz="2000" dirty="0"/>
              <a:t>(which can be moved). </a:t>
            </a:r>
            <a:endParaRPr lang="en-US" sz="2400" dirty="0"/>
          </a:p>
        </p:txBody>
      </p:sp>
      <p:pic>
        <p:nvPicPr>
          <p:cNvPr id="4" name="Picture 3">
            <a:extLst>
              <a:ext uri="{FF2B5EF4-FFF2-40B4-BE49-F238E27FC236}">
                <a16:creationId xmlns:a16="http://schemas.microsoft.com/office/drawing/2014/main" id="{A559113F-1031-4B5F-B9AE-DE5982CAAD78}"/>
              </a:ext>
            </a:extLst>
          </p:cNvPr>
          <p:cNvPicPr>
            <a:picLocks noChangeAspect="1"/>
          </p:cNvPicPr>
          <p:nvPr/>
        </p:nvPicPr>
        <p:blipFill>
          <a:blip r:embed="rId3"/>
          <a:stretch>
            <a:fillRect/>
          </a:stretch>
        </p:blipFill>
        <p:spPr>
          <a:xfrm>
            <a:off x="192272" y="539028"/>
            <a:ext cx="7406640" cy="5278294"/>
          </a:xfrm>
          <a:prstGeom prst="rect">
            <a:avLst/>
          </a:prstGeom>
        </p:spPr>
      </p:pic>
    </p:spTree>
    <p:extLst>
      <p:ext uri="{BB962C8B-B14F-4D97-AF65-F5344CB8AC3E}">
        <p14:creationId xmlns:p14="http://schemas.microsoft.com/office/powerpoint/2010/main" val="104118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4159F-6540-43DF-BDB0-1D93CD70C61B}"/>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4" name="TextBox 3">
            <a:extLst>
              <a:ext uri="{FF2B5EF4-FFF2-40B4-BE49-F238E27FC236}">
                <a16:creationId xmlns:a16="http://schemas.microsoft.com/office/drawing/2014/main" id="{8578D638-721F-4658-BFEC-27F8C13DBC2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8" name="Picture 7">
            <a:extLst>
              <a:ext uri="{FF2B5EF4-FFF2-40B4-BE49-F238E27FC236}">
                <a16:creationId xmlns:a16="http://schemas.microsoft.com/office/drawing/2014/main" id="{6D18916F-CFC0-4247-9BE4-2C4A5D09FD00}"/>
              </a:ext>
            </a:extLst>
          </p:cNvPr>
          <p:cNvPicPr>
            <a:picLocks noChangeAspect="1"/>
          </p:cNvPicPr>
          <p:nvPr/>
        </p:nvPicPr>
        <p:blipFill>
          <a:blip r:embed="rId2"/>
          <a:stretch>
            <a:fillRect/>
          </a:stretch>
        </p:blipFill>
        <p:spPr>
          <a:xfrm>
            <a:off x="2063902" y="120341"/>
            <a:ext cx="6554709" cy="80575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2F5233C-C252-4AFF-A55F-6ACC6828E80E}"/>
              </a:ext>
            </a:extLst>
          </p:cNvPr>
          <p:cNvPicPr>
            <a:picLocks noChangeAspect="1"/>
          </p:cNvPicPr>
          <p:nvPr/>
        </p:nvPicPr>
        <p:blipFill rotWithShape="1">
          <a:blip r:embed="rId3">
            <a:extLst>
              <a:ext uri="{28A0092B-C50C-407E-A947-70E740481C1C}">
                <a14:useLocalDpi xmlns:a14="http://schemas.microsoft.com/office/drawing/2010/main" val="0"/>
              </a:ext>
            </a:extLst>
          </a:blip>
          <a:srcRect l="2062" t="9947" r="3741" b="4550"/>
          <a:stretch/>
        </p:blipFill>
        <p:spPr>
          <a:xfrm>
            <a:off x="277406" y="1122637"/>
            <a:ext cx="5394960" cy="5545966"/>
          </a:xfrm>
          <a:prstGeom prst="rect">
            <a:avLst/>
          </a:prstGeom>
        </p:spPr>
      </p:pic>
      <p:sp>
        <p:nvSpPr>
          <p:cNvPr id="12" name="TextBox 11">
            <a:extLst>
              <a:ext uri="{FF2B5EF4-FFF2-40B4-BE49-F238E27FC236}">
                <a16:creationId xmlns:a16="http://schemas.microsoft.com/office/drawing/2014/main" id="{1CCA7C4C-2483-4A55-B5A3-C4F8FBFE8AA5}"/>
              </a:ext>
            </a:extLst>
          </p:cNvPr>
          <p:cNvSpPr txBox="1"/>
          <p:nvPr/>
        </p:nvSpPr>
        <p:spPr>
          <a:xfrm>
            <a:off x="5789960" y="5156022"/>
            <a:ext cx="2567394" cy="1200329"/>
          </a:xfrm>
          <a:prstGeom prst="rect">
            <a:avLst/>
          </a:prstGeom>
          <a:noFill/>
        </p:spPr>
        <p:txBody>
          <a:bodyPr wrap="square" rtlCol="0">
            <a:spAutoFit/>
          </a:bodyPr>
          <a:lstStyle/>
          <a:p>
            <a:r>
              <a:rPr lang="en-US" dirty="0"/>
              <a:t>Note that by default this is being set up with linear pointers (no loop around).</a:t>
            </a:r>
          </a:p>
        </p:txBody>
      </p:sp>
      <p:sp>
        <p:nvSpPr>
          <p:cNvPr id="14" name="TextBox 13">
            <a:extLst>
              <a:ext uri="{FF2B5EF4-FFF2-40B4-BE49-F238E27FC236}">
                <a16:creationId xmlns:a16="http://schemas.microsoft.com/office/drawing/2014/main" id="{26B3F742-5953-4656-BA09-9C08E97E5593}"/>
              </a:ext>
            </a:extLst>
          </p:cNvPr>
          <p:cNvSpPr txBox="1"/>
          <p:nvPr/>
        </p:nvSpPr>
        <p:spPr>
          <a:xfrm>
            <a:off x="5789960" y="1723549"/>
            <a:ext cx="2567394" cy="1200329"/>
          </a:xfrm>
          <a:prstGeom prst="rect">
            <a:avLst/>
          </a:prstGeom>
          <a:noFill/>
        </p:spPr>
        <p:txBody>
          <a:bodyPr wrap="square" rtlCol="0">
            <a:spAutoFit/>
          </a:bodyPr>
          <a:lstStyle/>
          <a:p>
            <a:r>
              <a:rPr lang="en-US" dirty="0"/>
              <a:t>Initial allocation is to a region of 2* the word size (defined on lines 90-93).</a:t>
            </a:r>
          </a:p>
        </p:txBody>
      </p:sp>
    </p:spTree>
    <p:extLst>
      <p:ext uri="{BB962C8B-B14F-4D97-AF65-F5344CB8AC3E}">
        <p14:creationId xmlns:p14="http://schemas.microsoft.com/office/powerpoint/2010/main" val="360050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859828-B27E-4097-AFED-4F01F31DCE26}"/>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4" name="TextBox 3">
            <a:extLst>
              <a:ext uri="{FF2B5EF4-FFF2-40B4-BE49-F238E27FC236}">
                <a16:creationId xmlns:a16="http://schemas.microsoft.com/office/drawing/2014/main" id="{6E4A675A-CF3C-4631-A794-2265959E4BD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sp>
        <p:nvSpPr>
          <p:cNvPr id="3" name="TextBox 2">
            <a:extLst>
              <a:ext uri="{FF2B5EF4-FFF2-40B4-BE49-F238E27FC236}">
                <a16:creationId xmlns:a16="http://schemas.microsoft.com/office/drawing/2014/main" id="{F93609C8-F144-49D1-93A0-43EB70E8D60F}"/>
              </a:ext>
            </a:extLst>
          </p:cNvPr>
          <p:cNvSpPr txBox="1"/>
          <p:nvPr/>
        </p:nvSpPr>
        <p:spPr>
          <a:xfrm>
            <a:off x="6850369" y="1103637"/>
            <a:ext cx="2293631" cy="3970318"/>
          </a:xfrm>
          <a:prstGeom prst="rect">
            <a:avLst/>
          </a:prstGeom>
          <a:noFill/>
        </p:spPr>
        <p:txBody>
          <a:bodyPr wrap="square" rtlCol="0">
            <a:spAutoFit/>
          </a:bodyPr>
          <a:lstStyle/>
          <a:p>
            <a:r>
              <a:rPr lang="en-US" dirty="0"/>
              <a:t>Allocated region should also be aligned along 8-byte intervals (so, last 3 bits of memory address should be 0 – see later page).</a:t>
            </a:r>
          </a:p>
          <a:p>
            <a:endParaRPr lang="en-US" dirty="0"/>
          </a:p>
          <a:p>
            <a:r>
              <a:rPr lang="en-US" dirty="0"/>
              <a:t>Note that this function is partially completed, but you need to finish it.</a:t>
            </a:r>
          </a:p>
          <a:p>
            <a:endParaRPr lang="en-US" dirty="0"/>
          </a:p>
          <a:p>
            <a:endParaRPr lang="en-US" dirty="0"/>
          </a:p>
        </p:txBody>
      </p:sp>
      <p:pic>
        <p:nvPicPr>
          <p:cNvPr id="6" name="Picture 5">
            <a:extLst>
              <a:ext uri="{FF2B5EF4-FFF2-40B4-BE49-F238E27FC236}">
                <a16:creationId xmlns:a16="http://schemas.microsoft.com/office/drawing/2014/main" id="{FFF3B912-C5BE-4340-B13C-107A3E212FD6}"/>
              </a:ext>
            </a:extLst>
          </p:cNvPr>
          <p:cNvPicPr>
            <a:picLocks noChangeAspect="1"/>
          </p:cNvPicPr>
          <p:nvPr/>
        </p:nvPicPr>
        <p:blipFill>
          <a:blip r:embed="rId2"/>
          <a:stretch>
            <a:fillRect/>
          </a:stretch>
        </p:blipFill>
        <p:spPr>
          <a:xfrm>
            <a:off x="1838859" y="95980"/>
            <a:ext cx="6518495" cy="95966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D405A8F-2D1B-4503-9785-A69EB7100025}"/>
              </a:ext>
            </a:extLst>
          </p:cNvPr>
          <p:cNvPicPr>
            <a:picLocks noChangeAspect="1"/>
          </p:cNvPicPr>
          <p:nvPr/>
        </p:nvPicPr>
        <p:blipFill rotWithShape="1">
          <a:blip r:embed="rId3">
            <a:extLst>
              <a:ext uri="{28A0092B-C50C-407E-A947-70E740481C1C}">
                <a14:useLocalDpi xmlns:a14="http://schemas.microsoft.com/office/drawing/2010/main" val="0"/>
              </a:ext>
            </a:extLst>
          </a:blip>
          <a:srcRect l="3044" t="15702" r="9384" b="5912"/>
          <a:stretch/>
        </p:blipFill>
        <p:spPr>
          <a:xfrm>
            <a:off x="146383" y="1103637"/>
            <a:ext cx="6415315" cy="5204724"/>
          </a:xfrm>
          <a:prstGeom prst="rect">
            <a:avLst/>
          </a:prstGeom>
        </p:spPr>
      </p:pic>
    </p:spTree>
    <p:extLst>
      <p:ext uri="{BB962C8B-B14F-4D97-AF65-F5344CB8AC3E}">
        <p14:creationId xmlns:p14="http://schemas.microsoft.com/office/powerpoint/2010/main" val="43722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859828-B27E-4097-AFED-4F01F31DCE26}"/>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4" name="TextBox 3">
            <a:extLst>
              <a:ext uri="{FF2B5EF4-FFF2-40B4-BE49-F238E27FC236}">
                <a16:creationId xmlns:a16="http://schemas.microsoft.com/office/drawing/2014/main" id="{6E4A675A-CF3C-4631-A794-2265959E4BD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7145F28F-712B-45E0-A7B1-C7E7449DE192}"/>
              </a:ext>
            </a:extLst>
          </p:cNvPr>
          <p:cNvPicPr>
            <a:picLocks noChangeAspect="1"/>
          </p:cNvPicPr>
          <p:nvPr/>
        </p:nvPicPr>
        <p:blipFill>
          <a:blip r:embed="rId3"/>
          <a:stretch>
            <a:fillRect/>
          </a:stretch>
        </p:blipFill>
        <p:spPr>
          <a:xfrm>
            <a:off x="2064326" y="121851"/>
            <a:ext cx="6949440" cy="111227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C9F65967-A670-4DA7-A6C6-1D73556BD317}"/>
              </a:ext>
            </a:extLst>
          </p:cNvPr>
          <p:cNvPicPr>
            <a:picLocks noChangeAspect="1"/>
          </p:cNvPicPr>
          <p:nvPr/>
        </p:nvPicPr>
        <p:blipFill rotWithShape="1">
          <a:blip r:embed="rId4">
            <a:extLst>
              <a:ext uri="{28A0092B-C50C-407E-A947-70E740481C1C}">
                <a14:useLocalDpi xmlns:a14="http://schemas.microsoft.com/office/drawing/2010/main" val="0"/>
              </a:ext>
            </a:extLst>
          </a:blip>
          <a:srcRect l="1016" t="17815" r="14078" b="9823"/>
          <a:stretch/>
        </p:blipFill>
        <p:spPr>
          <a:xfrm>
            <a:off x="426720" y="1529854"/>
            <a:ext cx="6656832" cy="3108960"/>
          </a:xfrm>
          <a:prstGeom prst="rect">
            <a:avLst/>
          </a:prstGeom>
        </p:spPr>
      </p:pic>
      <p:sp>
        <p:nvSpPr>
          <p:cNvPr id="11" name="TextBox 10">
            <a:extLst>
              <a:ext uri="{FF2B5EF4-FFF2-40B4-BE49-F238E27FC236}">
                <a16:creationId xmlns:a16="http://schemas.microsoft.com/office/drawing/2014/main" id="{8982480C-7DF7-429A-B02E-63D787792A53}"/>
              </a:ext>
            </a:extLst>
          </p:cNvPr>
          <p:cNvSpPr txBox="1"/>
          <p:nvPr/>
        </p:nvSpPr>
        <p:spPr>
          <a:xfrm>
            <a:off x="246286" y="4837924"/>
            <a:ext cx="7240364" cy="923330"/>
          </a:xfrm>
          <a:prstGeom prst="rect">
            <a:avLst/>
          </a:prstGeom>
          <a:noFill/>
        </p:spPr>
        <p:txBody>
          <a:bodyPr wrap="square" rtlCol="0">
            <a:spAutoFit/>
          </a:bodyPr>
          <a:lstStyle/>
          <a:p>
            <a:r>
              <a:rPr lang="en-US" dirty="0"/>
              <a:t>The majority of this has yet to be implemented.   The behavior shares a lot in common with the free function from </a:t>
            </a:r>
            <a:r>
              <a:rPr lang="en-US" dirty="0" err="1"/>
              <a:t>stdlib.c</a:t>
            </a:r>
            <a:r>
              <a:rPr lang="en-US" dirty="0"/>
              <a:t>.</a:t>
            </a:r>
          </a:p>
          <a:p>
            <a:endParaRPr lang="en-US" dirty="0"/>
          </a:p>
        </p:txBody>
      </p:sp>
    </p:spTree>
    <p:extLst>
      <p:ext uri="{BB962C8B-B14F-4D97-AF65-F5344CB8AC3E}">
        <p14:creationId xmlns:p14="http://schemas.microsoft.com/office/powerpoint/2010/main" val="168981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0CCF1C-DDCB-4A8A-997C-0E6ADC7D3A60}"/>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4" name="TextBox 3">
            <a:extLst>
              <a:ext uri="{FF2B5EF4-FFF2-40B4-BE49-F238E27FC236}">
                <a16:creationId xmlns:a16="http://schemas.microsoft.com/office/drawing/2014/main" id="{A70B2BD4-B666-4F77-ADAD-BCFA57CA4BC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sp>
        <p:nvSpPr>
          <p:cNvPr id="8" name="TextBox 7">
            <a:extLst>
              <a:ext uri="{FF2B5EF4-FFF2-40B4-BE49-F238E27FC236}">
                <a16:creationId xmlns:a16="http://schemas.microsoft.com/office/drawing/2014/main" id="{9804C04A-5F92-4717-96E6-6965F8EDC4F9}"/>
              </a:ext>
            </a:extLst>
          </p:cNvPr>
          <p:cNvSpPr txBox="1"/>
          <p:nvPr/>
        </p:nvSpPr>
        <p:spPr>
          <a:xfrm>
            <a:off x="246286" y="2367498"/>
            <a:ext cx="7240364" cy="1200329"/>
          </a:xfrm>
          <a:prstGeom prst="rect">
            <a:avLst/>
          </a:prstGeom>
          <a:noFill/>
        </p:spPr>
        <p:txBody>
          <a:bodyPr wrap="square" rtlCol="0">
            <a:spAutoFit/>
          </a:bodyPr>
          <a:lstStyle/>
          <a:p>
            <a:r>
              <a:rPr lang="en-US" dirty="0"/>
              <a:t>More on the performance evaluation in a later section.</a:t>
            </a:r>
          </a:p>
          <a:p>
            <a:endParaRPr lang="en-US" dirty="0"/>
          </a:p>
          <a:p>
            <a:r>
              <a:rPr lang="en-US" dirty="0"/>
              <a:t>Note this paragraph was updated on 7/20 (it previously said you needed to do 16-byte alignment, but later pages refer to 8-byte alignment).</a:t>
            </a:r>
          </a:p>
        </p:txBody>
      </p:sp>
      <p:pic>
        <p:nvPicPr>
          <p:cNvPr id="10" name="Picture 9">
            <a:extLst>
              <a:ext uri="{FF2B5EF4-FFF2-40B4-BE49-F238E27FC236}">
                <a16:creationId xmlns:a16="http://schemas.microsoft.com/office/drawing/2014/main" id="{15121BB4-0C88-4F84-A316-85C86FDF094B}"/>
              </a:ext>
            </a:extLst>
          </p:cNvPr>
          <p:cNvPicPr>
            <a:picLocks noChangeAspect="1"/>
          </p:cNvPicPr>
          <p:nvPr/>
        </p:nvPicPr>
        <p:blipFill>
          <a:blip r:embed="rId2"/>
          <a:stretch>
            <a:fillRect/>
          </a:stretch>
        </p:blipFill>
        <p:spPr>
          <a:xfrm>
            <a:off x="106077" y="728408"/>
            <a:ext cx="7589520" cy="1433902"/>
          </a:xfrm>
          <a:prstGeom prst="rect">
            <a:avLst/>
          </a:prstGeom>
        </p:spPr>
      </p:pic>
    </p:spTree>
    <p:extLst>
      <p:ext uri="{BB962C8B-B14F-4D97-AF65-F5344CB8AC3E}">
        <p14:creationId xmlns:p14="http://schemas.microsoft.com/office/powerpoint/2010/main" val="446305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50EEB2-8FE0-4876-AF39-5C91F540B2E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4" name="TextBox 3">
            <a:extLst>
              <a:ext uri="{FF2B5EF4-FFF2-40B4-BE49-F238E27FC236}">
                <a16:creationId xmlns:a16="http://schemas.microsoft.com/office/drawing/2014/main" id="{AFB2E3C2-5B69-4422-9FA1-E673694CAE4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CEFCD0FD-946C-430C-B21E-A5DDDCB9B291}"/>
              </a:ext>
            </a:extLst>
          </p:cNvPr>
          <p:cNvPicPr>
            <a:picLocks noChangeAspect="1"/>
          </p:cNvPicPr>
          <p:nvPr/>
        </p:nvPicPr>
        <p:blipFill rotWithShape="1">
          <a:blip r:embed="rId2"/>
          <a:srcRect r="3216"/>
          <a:stretch/>
        </p:blipFill>
        <p:spPr>
          <a:xfrm>
            <a:off x="2595052" y="0"/>
            <a:ext cx="6548948" cy="98916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6E502FFF-BE32-4342-9AAC-AEBBFFA016B5}"/>
              </a:ext>
            </a:extLst>
          </p:cNvPr>
          <p:cNvPicPr>
            <a:picLocks noChangeAspect="1"/>
          </p:cNvPicPr>
          <p:nvPr/>
        </p:nvPicPr>
        <p:blipFill rotWithShape="1">
          <a:blip r:embed="rId3">
            <a:extLst>
              <a:ext uri="{28A0092B-C50C-407E-A947-70E740481C1C}">
                <a14:useLocalDpi xmlns:a14="http://schemas.microsoft.com/office/drawing/2010/main" val="0"/>
              </a:ext>
            </a:extLst>
          </a:blip>
          <a:srcRect l="1142" t="12267" r="25107" b="3822"/>
          <a:stretch/>
        </p:blipFill>
        <p:spPr>
          <a:xfrm>
            <a:off x="126172" y="987414"/>
            <a:ext cx="4937760" cy="5870586"/>
          </a:xfrm>
          <a:prstGeom prst="rect">
            <a:avLst/>
          </a:prstGeom>
        </p:spPr>
      </p:pic>
      <p:sp>
        <p:nvSpPr>
          <p:cNvPr id="11" name="TextBox 10">
            <a:extLst>
              <a:ext uri="{FF2B5EF4-FFF2-40B4-BE49-F238E27FC236}">
                <a16:creationId xmlns:a16="http://schemas.microsoft.com/office/drawing/2014/main" id="{63F98E0C-5F02-45C6-A870-2ED5A7C148D0}"/>
              </a:ext>
            </a:extLst>
          </p:cNvPr>
          <p:cNvSpPr txBox="1"/>
          <p:nvPr/>
        </p:nvSpPr>
        <p:spPr>
          <a:xfrm>
            <a:off x="5303520" y="5890403"/>
            <a:ext cx="2830546" cy="646331"/>
          </a:xfrm>
          <a:prstGeom prst="rect">
            <a:avLst/>
          </a:prstGeom>
          <a:noFill/>
        </p:spPr>
        <p:txBody>
          <a:bodyPr wrap="square" rtlCol="0">
            <a:spAutoFit/>
          </a:bodyPr>
          <a:lstStyle/>
          <a:p>
            <a:r>
              <a:rPr lang="en-US" dirty="0">
                <a:sym typeface="Wingdings" panose="05000000000000000000" pitchFamily="2" charset="2"/>
              </a:rPr>
              <a:t> Note the </a:t>
            </a:r>
            <a:r>
              <a:rPr lang="en-US" dirty="0" err="1">
                <a:sym typeface="Wingdings" panose="05000000000000000000" pitchFamily="2" charset="2"/>
              </a:rPr>
              <a:t>block_t</a:t>
            </a:r>
            <a:r>
              <a:rPr lang="en-US" dirty="0">
                <a:sym typeface="Wingdings" panose="05000000000000000000" pitchFamily="2" charset="2"/>
              </a:rPr>
              <a:t> struct does not include the footer.</a:t>
            </a:r>
            <a:endParaRPr lang="en-US" dirty="0"/>
          </a:p>
        </p:txBody>
      </p:sp>
    </p:spTree>
    <p:extLst>
      <p:ext uri="{BB962C8B-B14F-4D97-AF65-F5344CB8AC3E}">
        <p14:creationId xmlns:p14="http://schemas.microsoft.com/office/powerpoint/2010/main" val="54310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AC5227-63DB-41DF-A47F-F4BEC0FE33BE}"/>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4" name="TextBox 3">
            <a:extLst>
              <a:ext uri="{FF2B5EF4-FFF2-40B4-BE49-F238E27FC236}">
                <a16:creationId xmlns:a16="http://schemas.microsoft.com/office/drawing/2014/main" id="{221A0FCA-0EAC-400B-A35A-9FF32D0EC39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87C37F48-DDE6-4934-9958-C75B5A735494}"/>
              </a:ext>
            </a:extLst>
          </p:cNvPr>
          <p:cNvPicPr>
            <a:picLocks noChangeAspect="1"/>
          </p:cNvPicPr>
          <p:nvPr/>
        </p:nvPicPr>
        <p:blipFill>
          <a:blip r:embed="rId2"/>
          <a:stretch>
            <a:fillRect/>
          </a:stretch>
        </p:blipFill>
        <p:spPr>
          <a:xfrm>
            <a:off x="2387068" y="51180"/>
            <a:ext cx="6675120" cy="1413195"/>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25F605E3-F694-48B7-9EC7-763E9045679F}"/>
              </a:ext>
            </a:extLst>
          </p:cNvPr>
          <p:cNvPicPr>
            <a:picLocks noChangeAspect="1"/>
          </p:cNvPicPr>
          <p:nvPr/>
        </p:nvPicPr>
        <p:blipFill rotWithShape="1">
          <a:blip r:embed="rId3">
            <a:extLst>
              <a:ext uri="{28A0092B-C50C-407E-A947-70E740481C1C}">
                <a14:useLocalDpi xmlns:a14="http://schemas.microsoft.com/office/drawing/2010/main" val="0"/>
              </a:ext>
            </a:extLst>
          </a:blip>
          <a:srcRect l="1485" t="12623" r="9832" b="5600"/>
          <a:stretch/>
        </p:blipFill>
        <p:spPr>
          <a:xfrm>
            <a:off x="91924" y="1454592"/>
            <a:ext cx="5943600" cy="5360894"/>
          </a:xfrm>
          <a:prstGeom prst="rect">
            <a:avLst/>
          </a:prstGeom>
        </p:spPr>
      </p:pic>
      <p:cxnSp>
        <p:nvCxnSpPr>
          <p:cNvPr id="10" name="Straight Connector 9">
            <a:extLst>
              <a:ext uri="{FF2B5EF4-FFF2-40B4-BE49-F238E27FC236}">
                <a16:creationId xmlns:a16="http://schemas.microsoft.com/office/drawing/2014/main" id="{E654893A-EBCF-4894-A8EC-FA7A16E90D65}"/>
              </a:ext>
            </a:extLst>
          </p:cNvPr>
          <p:cNvCxnSpPr/>
          <p:nvPr/>
        </p:nvCxnSpPr>
        <p:spPr>
          <a:xfrm>
            <a:off x="3063724" y="462260"/>
            <a:ext cx="4105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9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3673A0-342B-4929-AAE1-17FBED77CD44}"/>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4" name="TextBox 3">
            <a:extLst>
              <a:ext uri="{FF2B5EF4-FFF2-40B4-BE49-F238E27FC236}">
                <a16:creationId xmlns:a16="http://schemas.microsoft.com/office/drawing/2014/main" id="{FE3DDBF0-458C-4777-B3BE-35FD911D772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B79BF6FD-F1CF-4267-89FE-08218AD0279F}"/>
              </a:ext>
            </a:extLst>
          </p:cNvPr>
          <p:cNvPicPr>
            <a:picLocks noChangeAspect="1"/>
          </p:cNvPicPr>
          <p:nvPr/>
        </p:nvPicPr>
        <p:blipFill>
          <a:blip r:embed="rId2"/>
          <a:stretch>
            <a:fillRect/>
          </a:stretch>
        </p:blipFill>
        <p:spPr>
          <a:xfrm>
            <a:off x="180832" y="506709"/>
            <a:ext cx="7772400" cy="211333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42203D9-FA1D-43F4-A619-33B4193BD70C}"/>
              </a:ext>
            </a:extLst>
          </p:cNvPr>
          <p:cNvPicPr>
            <a:picLocks noChangeAspect="1"/>
          </p:cNvPicPr>
          <p:nvPr/>
        </p:nvPicPr>
        <p:blipFill rotWithShape="1">
          <a:blip r:embed="rId3">
            <a:extLst>
              <a:ext uri="{28A0092B-C50C-407E-A947-70E740481C1C}">
                <a14:useLocalDpi xmlns:a14="http://schemas.microsoft.com/office/drawing/2010/main" val="0"/>
              </a:ext>
            </a:extLst>
          </a:blip>
          <a:srcRect l="864" t="13128" r="5878" b="10170"/>
          <a:stretch/>
        </p:blipFill>
        <p:spPr>
          <a:xfrm>
            <a:off x="180832" y="2657424"/>
            <a:ext cx="5394960" cy="3148641"/>
          </a:xfrm>
          <a:prstGeom prst="rect">
            <a:avLst/>
          </a:prstGeom>
        </p:spPr>
      </p:pic>
      <p:sp>
        <p:nvSpPr>
          <p:cNvPr id="9" name="TextBox 8">
            <a:extLst>
              <a:ext uri="{FF2B5EF4-FFF2-40B4-BE49-F238E27FC236}">
                <a16:creationId xmlns:a16="http://schemas.microsoft.com/office/drawing/2014/main" id="{AC41B4D8-690D-4168-94DB-65DC6382C4DA}"/>
              </a:ext>
            </a:extLst>
          </p:cNvPr>
          <p:cNvSpPr txBox="1"/>
          <p:nvPr/>
        </p:nvSpPr>
        <p:spPr>
          <a:xfrm>
            <a:off x="5815584" y="2731008"/>
            <a:ext cx="2699766" cy="2308324"/>
          </a:xfrm>
          <a:prstGeom prst="rect">
            <a:avLst/>
          </a:prstGeom>
          <a:noFill/>
        </p:spPr>
        <p:txBody>
          <a:bodyPr wrap="square" rtlCol="0">
            <a:spAutoFit/>
          </a:bodyPr>
          <a:lstStyle/>
          <a:p>
            <a:r>
              <a:rPr lang="en-US" dirty="0" err="1"/>
              <a:t>mm_init</a:t>
            </a:r>
            <a:r>
              <a:rPr lang="en-US" dirty="0"/>
              <a:t> might be a useful reference for this.  Note the epilogue header is a reserved word that marks the end of the memory allocator’s available heap  region (see also diagram on lines 34-40).</a:t>
            </a:r>
          </a:p>
        </p:txBody>
      </p:sp>
    </p:spTree>
    <p:extLst>
      <p:ext uri="{BB962C8B-B14F-4D97-AF65-F5344CB8AC3E}">
        <p14:creationId xmlns:p14="http://schemas.microsoft.com/office/powerpoint/2010/main" val="1455108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3040F5-C8B2-48FF-B88E-D64C7B0CD318}"/>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4" name="TextBox 3">
            <a:extLst>
              <a:ext uri="{FF2B5EF4-FFF2-40B4-BE49-F238E27FC236}">
                <a16:creationId xmlns:a16="http://schemas.microsoft.com/office/drawing/2014/main" id="{93B9965D-63A8-4D8A-9824-5CB379E17CC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8" name="Picture 7">
            <a:extLst>
              <a:ext uri="{FF2B5EF4-FFF2-40B4-BE49-F238E27FC236}">
                <a16:creationId xmlns:a16="http://schemas.microsoft.com/office/drawing/2014/main" id="{627827AF-0D7B-41E0-A01F-8425D753E00B}"/>
              </a:ext>
            </a:extLst>
          </p:cNvPr>
          <p:cNvPicPr>
            <a:picLocks noChangeAspect="1"/>
          </p:cNvPicPr>
          <p:nvPr/>
        </p:nvPicPr>
        <p:blipFill>
          <a:blip r:embed="rId2"/>
          <a:stretch>
            <a:fillRect/>
          </a:stretch>
        </p:blipFill>
        <p:spPr>
          <a:xfrm>
            <a:off x="362989" y="772528"/>
            <a:ext cx="7498080" cy="530925"/>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9C183659-8F04-4C24-B3DF-29B0CC7B058C}"/>
              </a:ext>
            </a:extLst>
          </p:cNvPr>
          <p:cNvPicPr>
            <a:picLocks noChangeAspect="1"/>
          </p:cNvPicPr>
          <p:nvPr/>
        </p:nvPicPr>
        <p:blipFill rotWithShape="1">
          <a:blip r:embed="rId3">
            <a:extLst>
              <a:ext uri="{28A0092B-C50C-407E-A947-70E740481C1C}">
                <a14:useLocalDpi xmlns:a14="http://schemas.microsoft.com/office/drawing/2010/main" val="0"/>
              </a:ext>
            </a:extLst>
          </a:blip>
          <a:srcRect t="21790"/>
          <a:stretch/>
        </p:blipFill>
        <p:spPr>
          <a:xfrm>
            <a:off x="358018" y="1517627"/>
            <a:ext cx="7840169" cy="2644947"/>
          </a:xfrm>
          <a:prstGeom prst="rect">
            <a:avLst/>
          </a:prstGeom>
        </p:spPr>
      </p:pic>
    </p:spTree>
    <p:extLst>
      <p:ext uri="{BB962C8B-B14F-4D97-AF65-F5344CB8AC3E}">
        <p14:creationId xmlns:p14="http://schemas.microsoft.com/office/powerpoint/2010/main" val="3575282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7B4E04-EE6B-485D-A9FC-5C81284CDF0A}"/>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4" name="TextBox 3">
            <a:extLst>
              <a:ext uri="{FF2B5EF4-FFF2-40B4-BE49-F238E27FC236}">
                <a16:creationId xmlns:a16="http://schemas.microsoft.com/office/drawing/2014/main" id="{AE5F5EA1-79DF-415E-ACF6-601B89447B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F8C9EE75-A3B8-46B4-A8F5-3DCEBA96148F}"/>
              </a:ext>
            </a:extLst>
          </p:cNvPr>
          <p:cNvPicPr>
            <a:picLocks noChangeAspect="1"/>
          </p:cNvPicPr>
          <p:nvPr/>
        </p:nvPicPr>
        <p:blipFill>
          <a:blip r:embed="rId2"/>
          <a:stretch>
            <a:fillRect/>
          </a:stretch>
        </p:blipFill>
        <p:spPr>
          <a:xfrm>
            <a:off x="125798" y="523220"/>
            <a:ext cx="7223760" cy="703753"/>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BC226F0C-A24A-4489-804E-68E5A7997206}"/>
              </a:ext>
            </a:extLst>
          </p:cNvPr>
          <p:cNvPicPr>
            <a:picLocks noChangeAspect="1"/>
          </p:cNvPicPr>
          <p:nvPr/>
        </p:nvPicPr>
        <p:blipFill rotWithShape="1">
          <a:blip r:embed="rId3">
            <a:extLst>
              <a:ext uri="{28A0092B-C50C-407E-A947-70E740481C1C}">
                <a14:useLocalDpi xmlns:a14="http://schemas.microsoft.com/office/drawing/2010/main" val="0"/>
              </a:ext>
            </a:extLst>
          </a:blip>
          <a:srcRect l="1482" t="26511" r="23875" b="10123"/>
          <a:stretch/>
        </p:blipFill>
        <p:spPr>
          <a:xfrm>
            <a:off x="341376" y="1499617"/>
            <a:ext cx="5852160" cy="2474976"/>
          </a:xfrm>
          <a:prstGeom prst="rect">
            <a:avLst/>
          </a:prstGeom>
        </p:spPr>
      </p:pic>
      <p:sp>
        <p:nvSpPr>
          <p:cNvPr id="9" name="TextBox 8">
            <a:extLst>
              <a:ext uri="{FF2B5EF4-FFF2-40B4-BE49-F238E27FC236}">
                <a16:creationId xmlns:a16="http://schemas.microsoft.com/office/drawing/2014/main" id="{73C0F59B-37C0-4DCE-A117-C52B1E576035}"/>
              </a:ext>
            </a:extLst>
          </p:cNvPr>
          <p:cNvSpPr txBox="1"/>
          <p:nvPr/>
        </p:nvSpPr>
        <p:spPr>
          <a:xfrm>
            <a:off x="125798" y="4230624"/>
            <a:ext cx="7223760" cy="923330"/>
          </a:xfrm>
          <a:prstGeom prst="rect">
            <a:avLst/>
          </a:prstGeom>
          <a:noFill/>
        </p:spPr>
        <p:txBody>
          <a:bodyPr wrap="square" rtlCol="0">
            <a:spAutoFit/>
          </a:bodyPr>
          <a:lstStyle/>
          <a:p>
            <a:r>
              <a:rPr lang="en-US" dirty="0"/>
              <a:t>Instructions/comments seem to imply that this not only checks if the block </a:t>
            </a:r>
            <a:r>
              <a:rPr lang="en-US" i="1" dirty="0"/>
              <a:t>can</a:t>
            </a:r>
            <a:r>
              <a:rPr lang="en-US" dirty="0"/>
              <a:t> be split, but does perform the split, with appropriate modifications to the free list.</a:t>
            </a:r>
          </a:p>
        </p:txBody>
      </p:sp>
    </p:spTree>
    <p:extLst>
      <p:ext uri="{BB962C8B-B14F-4D97-AF65-F5344CB8AC3E}">
        <p14:creationId xmlns:p14="http://schemas.microsoft.com/office/powerpoint/2010/main" val="909821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BD1E0-754E-43B3-95A5-CBA17D666F8C}"/>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4" name="TextBox 3">
            <a:extLst>
              <a:ext uri="{FF2B5EF4-FFF2-40B4-BE49-F238E27FC236}">
                <a16:creationId xmlns:a16="http://schemas.microsoft.com/office/drawing/2014/main" id="{59C11F49-09E3-49F7-8693-16816009B71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732C5299-5ED0-4D59-BCEF-E2F95900BEFC}"/>
              </a:ext>
            </a:extLst>
          </p:cNvPr>
          <p:cNvPicPr>
            <a:picLocks noChangeAspect="1"/>
          </p:cNvPicPr>
          <p:nvPr/>
        </p:nvPicPr>
        <p:blipFill>
          <a:blip r:embed="rId2"/>
          <a:stretch>
            <a:fillRect/>
          </a:stretch>
        </p:blipFill>
        <p:spPr>
          <a:xfrm>
            <a:off x="334726" y="599410"/>
            <a:ext cx="6858000" cy="91178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5468BDA-5CA1-4002-9DE5-37E8C677EEAA}"/>
              </a:ext>
            </a:extLst>
          </p:cNvPr>
          <p:cNvPicPr>
            <a:picLocks noChangeAspect="1"/>
          </p:cNvPicPr>
          <p:nvPr/>
        </p:nvPicPr>
        <p:blipFill rotWithShape="1">
          <a:blip r:embed="rId3">
            <a:extLst>
              <a:ext uri="{28A0092B-C50C-407E-A947-70E740481C1C}">
                <a14:useLocalDpi xmlns:a14="http://schemas.microsoft.com/office/drawing/2010/main" val="0"/>
              </a:ext>
            </a:extLst>
          </a:blip>
          <a:srcRect l="1366" t="14399" r="4619" b="7316"/>
          <a:stretch/>
        </p:blipFill>
        <p:spPr>
          <a:xfrm>
            <a:off x="543544" y="1511191"/>
            <a:ext cx="6583680" cy="5015834"/>
          </a:xfrm>
          <a:prstGeom prst="rect">
            <a:avLst/>
          </a:prstGeom>
        </p:spPr>
      </p:pic>
    </p:spTree>
    <p:extLst>
      <p:ext uri="{BB962C8B-B14F-4D97-AF65-F5344CB8AC3E}">
        <p14:creationId xmlns:p14="http://schemas.microsoft.com/office/powerpoint/2010/main" val="364422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1BEBC5-F260-44BD-BDF4-B588D15FCA5C}"/>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4" name="TextBox 3">
            <a:extLst>
              <a:ext uri="{FF2B5EF4-FFF2-40B4-BE49-F238E27FC236}">
                <a16:creationId xmlns:a16="http://schemas.microsoft.com/office/drawing/2014/main" id="{D0587BF7-98CC-46A2-B745-203C2B84F80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35DA40E9-3B7B-4318-8963-58E0BF4D620E}"/>
              </a:ext>
            </a:extLst>
          </p:cNvPr>
          <p:cNvPicPr>
            <a:picLocks noChangeAspect="1"/>
          </p:cNvPicPr>
          <p:nvPr/>
        </p:nvPicPr>
        <p:blipFill>
          <a:blip r:embed="rId2"/>
          <a:stretch>
            <a:fillRect/>
          </a:stretch>
        </p:blipFill>
        <p:spPr>
          <a:xfrm>
            <a:off x="239444" y="485903"/>
            <a:ext cx="6766560" cy="4454315"/>
          </a:xfrm>
          <a:prstGeom prst="rect">
            <a:avLst/>
          </a:prstGeom>
        </p:spPr>
      </p:pic>
      <p:sp>
        <p:nvSpPr>
          <p:cNvPr id="8" name="TextBox 7">
            <a:extLst>
              <a:ext uri="{FF2B5EF4-FFF2-40B4-BE49-F238E27FC236}">
                <a16:creationId xmlns:a16="http://schemas.microsoft.com/office/drawing/2014/main" id="{A28D46BC-21E6-442E-893B-9C6E26B608E6}"/>
              </a:ext>
            </a:extLst>
          </p:cNvPr>
          <p:cNvSpPr txBox="1"/>
          <p:nvPr/>
        </p:nvSpPr>
        <p:spPr>
          <a:xfrm>
            <a:off x="239444" y="4913574"/>
            <a:ext cx="8607056" cy="307777"/>
          </a:xfrm>
          <a:prstGeom prst="rect">
            <a:avLst/>
          </a:prstGeom>
        </p:spPr>
        <p:txBody>
          <a:bodyPr wrap="square" rtlCol="0">
            <a:spAutoFit/>
          </a:bodyPr>
          <a:lstStyle/>
          <a:p>
            <a:r>
              <a:rPr lang="en-US" sz="1400" dirty="0"/>
              <a:t>Summary: Memory is allocated in units of blocks.  See book comments on explicit/implicit difference:  </a:t>
            </a:r>
          </a:p>
        </p:txBody>
      </p:sp>
      <p:pic>
        <p:nvPicPr>
          <p:cNvPr id="10" name="Picture 9" descr="A screenshot of a computer&#10;&#10;Description automatically generated">
            <a:extLst>
              <a:ext uri="{FF2B5EF4-FFF2-40B4-BE49-F238E27FC236}">
                <a16:creationId xmlns:a16="http://schemas.microsoft.com/office/drawing/2014/main" id="{4DC22651-80B0-41E5-BB5A-9DAB23E6D2CA}"/>
              </a:ext>
            </a:extLst>
          </p:cNvPr>
          <p:cNvPicPr>
            <a:picLocks noChangeAspect="1"/>
          </p:cNvPicPr>
          <p:nvPr/>
        </p:nvPicPr>
        <p:blipFill rotWithShape="1">
          <a:blip r:embed="rId3">
            <a:extLst>
              <a:ext uri="{28A0092B-C50C-407E-A947-70E740481C1C}">
                <a14:useLocalDpi xmlns:a14="http://schemas.microsoft.com/office/drawing/2010/main" val="0"/>
              </a:ext>
            </a:extLst>
          </a:blip>
          <a:srcRect l="32697" t="43145" r="6876" b="43882"/>
          <a:stretch/>
        </p:blipFill>
        <p:spPr>
          <a:xfrm>
            <a:off x="239444" y="5269020"/>
            <a:ext cx="5525408" cy="638627"/>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BE7D4338-F6F9-4B62-81D7-57789BB6CE0E}"/>
              </a:ext>
            </a:extLst>
          </p:cNvPr>
          <p:cNvPicPr>
            <a:picLocks noChangeAspect="1"/>
          </p:cNvPicPr>
          <p:nvPr/>
        </p:nvPicPr>
        <p:blipFill rotWithShape="1">
          <a:blip r:embed="rId4">
            <a:extLst>
              <a:ext uri="{28A0092B-C50C-407E-A947-70E740481C1C}">
                <a14:useLocalDpi xmlns:a14="http://schemas.microsoft.com/office/drawing/2010/main" val="0"/>
              </a:ext>
            </a:extLst>
          </a:blip>
          <a:srcRect l="30954" t="55529" r="5079" b="29335"/>
          <a:stretch/>
        </p:blipFill>
        <p:spPr>
          <a:xfrm>
            <a:off x="77519" y="5983808"/>
            <a:ext cx="5849257" cy="745085"/>
          </a:xfrm>
          <a:prstGeom prst="rect">
            <a:avLst/>
          </a:prstGeom>
        </p:spPr>
      </p:pic>
    </p:spTree>
    <p:extLst>
      <p:ext uri="{BB962C8B-B14F-4D97-AF65-F5344CB8AC3E}">
        <p14:creationId xmlns:p14="http://schemas.microsoft.com/office/powerpoint/2010/main" val="3263014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30088E-33AF-4EE3-9707-6DEC9069DCB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4" name="TextBox 3">
            <a:extLst>
              <a:ext uri="{FF2B5EF4-FFF2-40B4-BE49-F238E27FC236}">
                <a16:creationId xmlns:a16="http://schemas.microsoft.com/office/drawing/2014/main" id="{2E840885-BF93-4234-B3B6-B086986C888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DB81DD59-B7F6-4C73-9715-4F2A592BC1FD}"/>
              </a:ext>
            </a:extLst>
          </p:cNvPr>
          <p:cNvPicPr>
            <a:picLocks noChangeAspect="1"/>
          </p:cNvPicPr>
          <p:nvPr/>
        </p:nvPicPr>
        <p:blipFill>
          <a:blip r:embed="rId2"/>
          <a:stretch>
            <a:fillRect/>
          </a:stretch>
        </p:blipFill>
        <p:spPr>
          <a:xfrm>
            <a:off x="171795" y="527864"/>
            <a:ext cx="7040880" cy="4032732"/>
          </a:xfrm>
          <a:prstGeom prst="rect">
            <a:avLst/>
          </a:prstGeom>
        </p:spPr>
      </p:pic>
      <p:sp>
        <p:nvSpPr>
          <p:cNvPr id="8" name="TextBox 7">
            <a:extLst>
              <a:ext uri="{FF2B5EF4-FFF2-40B4-BE49-F238E27FC236}">
                <a16:creationId xmlns:a16="http://schemas.microsoft.com/office/drawing/2014/main" id="{16DDB678-D06B-4B38-8226-92009B0C29CE}"/>
              </a:ext>
            </a:extLst>
          </p:cNvPr>
          <p:cNvSpPr txBox="1"/>
          <p:nvPr/>
        </p:nvSpPr>
        <p:spPr>
          <a:xfrm>
            <a:off x="171795" y="4535143"/>
            <a:ext cx="7223760" cy="1200329"/>
          </a:xfrm>
          <a:prstGeom prst="rect">
            <a:avLst/>
          </a:prstGeom>
          <a:noFill/>
        </p:spPr>
        <p:txBody>
          <a:bodyPr wrap="square" rtlCol="0">
            <a:spAutoFit/>
          </a:bodyPr>
          <a:lstStyle/>
          <a:p>
            <a:r>
              <a:rPr lang="en-US" u="sng" dirty="0"/>
              <a:t>Summary</a:t>
            </a:r>
            <a:r>
              <a:rPr lang="en-US" dirty="0"/>
              <a:t>: (1) Some suggestions are given for optional ways to break apart the larger task of building this full assignment, (2) you are provided with helper functions, including one function that will display the heap’s contents (for debugging).</a:t>
            </a:r>
            <a:endParaRPr lang="en-US" u="sng" dirty="0"/>
          </a:p>
        </p:txBody>
      </p:sp>
    </p:spTree>
    <p:extLst>
      <p:ext uri="{BB962C8B-B14F-4D97-AF65-F5344CB8AC3E}">
        <p14:creationId xmlns:p14="http://schemas.microsoft.com/office/powerpoint/2010/main" val="1431426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C1F348-0DE2-4767-8519-D5C2D62F5699}"/>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4" name="TextBox 3">
            <a:extLst>
              <a:ext uri="{FF2B5EF4-FFF2-40B4-BE49-F238E27FC236}">
                <a16:creationId xmlns:a16="http://schemas.microsoft.com/office/drawing/2014/main" id="{8702FBA6-07FC-45D6-BED7-2502F437EB2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C0D943E2-0519-476B-89CB-0866EFAB76D5}"/>
              </a:ext>
            </a:extLst>
          </p:cNvPr>
          <p:cNvPicPr>
            <a:picLocks noChangeAspect="1"/>
          </p:cNvPicPr>
          <p:nvPr/>
        </p:nvPicPr>
        <p:blipFill>
          <a:blip r:embed="rId2"/>
          <a:stretch>
            <a:fillRect/>
          </a:stretch>
        </p:blipFill>
        <p:spPr>
          <a:xfrm>
            <a:off x="231094" y="713707"/>
            <a:ext cx="7680960" cy="3940704"/>
          </a:xfrm>
          <a:prstGeom prst="rect">
            <a:avLst/>
          </a:prstGeom>
        </p:spPr>
      </p:pic>
      <p:sp>
        <p:nvSpPr>
          <p:cNvPr id="7" name="TextBox 6">
            <a:extLst>
              <a:ext uri="{FF2B5EF4-FFF2-40B4-BE49-F238E27FC236}">
                <a16:creationId xmlns:a16="http://schemas.microsoft.com/office/drawing/2014/main" id="{6009A59C-D0EE-4038-8CB5-1D9FC1901115}"/>
              </a:ext>
            </a:extLst>
          </p:cNvPr>
          <p:cNvSpPr txBox="1"/>
          <p:nvPr/>
        </p:nvSpPr>
        <p:spPr>
          <a:xfrm>
            <a:off x="365760" y="4998720"/>
            <a:ext cx="7315200" cy="369332"/>
          </a:xfrm>
          <a:prstGeom prst="rect">
            <a:avLst/>
          </a:prstGeom>
          <a:noFill/>
        </p:spPr>
        <p:txBody>
          <a:bodyPr wrap="square" rtlCol="0">
            <a:spAutoFit/>
          </a:bodyPr>
          <a:lstStyle/>
          <a:p>
            <a:r>
              <a:rPr lang="en-US" dirty="0"/>
              <a:t>See example of </a:t>
            </a:r>
            <a:r>
              <a:rPr lang="en-US" dirty="0" err="1"/>
              <a:t>mem_sbrk</a:t>
            </a:r>
            <a:r>
              <a:rPr lang="en-US" dirty="0"/>
              <a:t> usage in </a:t>
            </a:r>
            <a:r>
              <a:rPr lang="en-US" dirty="0" err="1"/>
              <a:t>mm_init</a:t>
            </a:r>
            <a:r>
              <a:rPr lang="en-US" dirty="0"/>
              <a:t>.. </a:t>
            </a:r>
          </a:p>
        </p:txBody>
      </p:sp>
    </p:spTree>
    <p:extLst>
      <p:ext uri="{BB962C8B-B14F-4D97-AF65-F5344CB8AC3E}">
        <p14:creationId xmlns:p14="http://schemas.microsoft.com/office/powerpoint/2010/main" val="1037138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3F921B-1F4C-47BA-8FF5-DAE72CEB24A6}"/>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4" name="TextBox 3">
            <a:extLst>
              <a:ext uri="{FF2B5EF4-FFF2-40B4-BE49-F238E27FC236}">
                <a16:creationId xmlns:a16="http://schemas.microsoft.com/office/drawing/2014/main" id="{9FEF8331-68B4-40D2-9958-A4E0BF3EC2F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FEB93176-6D08-4D3F-85D2-DC8A4596B277}"/>
              </a:ext>
            </a:extLst>
          </p:cNvPr>
          <p:cNvPicPr>
            <a:picLocks noChangeAspect="1"/>
          </p:cNvPicPr>
          <p:nvPr/>
        </p:nvPicPr>
        <p:blipFill>
          <a:blip r:embed="rId2"/>
          <a:stretch>
            <a:fillRect/>
          </a:stretch>
        </p:blipFill>
        <p:spPr>
          <a:xfrm>
            <a:off x="268224" y="523208"/>
            <a:ext cx="7680960" cy="4338860"/>
          </a:xfrm>
          <a:prstGeom prst="rect">
            <a:avLst/>
          </a:prstGeom>
        </p:spPr>
      </p:pic>
      <p:sp>
        <p:nvSpPr>
          <p:cNvPr id="8" name="TextBox 7">
            <a:extLst>
              <a:ext uri="{FF2B5EF4-FFF2-40B4-BE49-F238E27FC236}">
                <a16:creationId xmlns:a16="http://schemas.microsoft.com/office/drawing/2014/main" id="{726161C9-F358-4DF2-B6CB-9221D86E2B5B}"/>
              </a:ext>
            </a:extLst>
          </p:cNvPr>
          <p:cNvSpPr txBox="1"/>
          <p:nvPr/>
        </p:nvSpPr>
        <p:spPr>
          <a:xfrm>
            <a:off x="455153" y="4862068"/>
            <a:ext cx="7223760" cy="923330"/>
          </a:xfrm>
          <a:prstGeom prst="rect">
            <a:avLst/>
          </a:prstGeom>
          <a:noFill/>
        </p:spPr>
        <p:txBody>
          <a:bodyPr wrap="square" rtlCol="0">
            <a:spAutoFit/>
          </a:bodyPr>
          <a:lstStyle/>
          <a:p>
            <a:r>
              <a:rPr lang="en-US" u="sng" dirty="0"/>
              <a:t>Note</a:t>
            </a:r>
            <a:r>
              <a:rPr lang="en-US" dirty="0"/>
              <a:t>: In the traces directory, type </a:t>
            </a:r>
            <a:r>
              <a:rPr lang="en-US" dirty="0" err="1"/>
              <a:t>wc</a:t>
            </a:r>
            <a:r>
              <a:rPr lang="en-US" dirty="0"/>
              <a:t> * to get information about the size of each trace file (first column is # of lines).   The shortest files might be the most useful for initial testing.</a:t>
            </a:r>
            <a:endParaRPr lang="en-US" u="sng" dirty="0"/>
          </a:p>
        </p:txBody>
      </p:sp>
    </p:spTree>
    <p:extLst>
      <p:ext uri="{BB962C8B-B14F-4D97-AF65-F5344CB8AC3E}">
        <p14:creationId xmlns:p14="http://schemas.microsoft.com/office/powerpoint/2010/main" val="1615115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A32A0-FBBF-40D5-A9A3-93397DE05C21}"/>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4" name="TextBox 3">
            <a:extLst>
              <a:ext uri="{FF2B5EF4-FFF2-40B4-BE49-F238E27FC236}">
                <a16:creationId xmlns:a16="http://schemas.microsoft.com/office/drawing/2014/main" id="{1BEFA620-C9D0-4546-AEA4-E137F80DEEE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9F04855D-CBB3-4D74-BD39-5851B067012B}"/>
              </a:ext>
            </a:extLst>
          </p:cNvPr>
          <p:cNvPicPr>
            <a:picLocks noChangeAspect="1"/>
          </p:cNvPicPr>
          <p:nvPr/>
        </p:nvPicPr>
        <p:blipFill>
          <a:blip r:embed="rId2"/>
          <a:stretch>
            <a:fillRect/>
          </a:stretch>
        </p:blipFill>
        <p:spPr>
          <a:xfrm>
            <a:off x="313111" y="739454"/>
            <a:ext cx="7498080" cy="3063220"/>
          </a:xfrm>
          <a:prstGeom prst="rect">
            <a:avLst/>
          </a:prstGeom>
        </p:spPr>
      </p:pic>
      <p:sp>
        <p:nvSpPr>
          <p:cNvPr id="8" name="TextBox 7">
            <a:extLst>
              <a:ext uri="{FF2B5EF4-FFF2-40B4-BE49-F238E27FC236}">
                <a16:creationId xmlns:a16="http://schemas.microsoft.com/office/drawing/2014/main" id="{B7809C55-964C-457C-96F4-9EDD041850A8}"/>
              </a:ext>
            </a:extLst>
          </p:cNvPr>
          <p:cNvSpPr txBox="1"/>
          <p:nvPr/>
        </p:nvSpPr>
        <p:spPr>
          <a:xfrm>
            <a:off x="450271" y="4018908"/>
            <a:ext cx="7223760" cy="369332"/>
          </a:xfrm>
          <a:prstGeom prst="rect">
            <a:avLst/>
          </a:prstGeom>
          <a:noFill/>
        </p:spPr>
        <p:txBody>
          <a:bodyPr wrap="square" rtlCol="0">
            <a:spAutoFit/>
          </a:bodyPr>
          <a:lstStyle/>
          <a:p>
            <a:r>
              <a:rPr lang="en-US" dirty="0"/>
              <a:t>Driver program options…</a:t>
            </a:r>
          </a:p>
        </p:txBody>
      </p:sp>
    </p:spTree>
    <p:extLst>
      <p:ext uri="{BB962C8B-B14F-4D97-AF65-F5344CB8AC3E}">
        <p14:creationId xmlns:p14="http://schemas.microsoft.com/office/powerpoint/2010/main" val="1809716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E609-01DF-47BD-88A9-E1D90575EE10}"/>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4" name="TextBox 3">
            <a:extLst>
              <a:ext uri="{FF2B5EF4-FFF2-40B4-BE49-F238E27FC236}">
                <a16:creationId xmlns:a16="http://schemas.microsoft.com/office/drawing/2014/main" id="{6FFB4235-98D5-464C-ACB7-F524C656729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CABA8978-D513-475E-91F7-7A9DCE8A129C}"/>
              </a:ext>
            </a:extLst>
          </p:cNvPr>
          <p:cNvPicPr>
            <a:picLocks noChangeAspect="1"/>
          </p:cNvPicPr>
          <p:nvPr/>
        </p:nvPicPr>
        <p:blipFill>
          <a:blip r:embed="rId2"/>
          <a:stretch>
            <a:fillRect/>
          </a:stretch>
        </p:blipFill>
        <p:spPr>
          <a:xfrm>
            <a:off x="185651" y="778483"/>
            <a:ext cx="7680960" cy="2088471"/>
          </a:xfrm>
          <a:prstGeom prst="rect">
            <a:avLst/>
          </a:prstGeom>
        </p:spPr>
      </p:pic>
      <p:pic>
        <p:nvPicPr>
          <p:cNvPr id="8" name="Picture 7">
            <a:extLst>
              <a:ext uri="{FF2B5EF4-FFF2-40B4-BE49-F238E27FC236}">
                <a16:creationId xmlns:a16="http://schemas.microsoft.com/office/drawing/2014/main" id="{F0BF4105-7D19-4082-892A-C62C8DB74608}"/>
              </a:ext>
            </a:extLst>
          </p:cNvPr>
          <p:cNvPicPr>
            <a:picLocks noChangeAspect="1"/>
          </p:cNvPicPr>
          <p:nvPr/>
        </p:nvPicPr>
        <p:blipFill>
          <a:blip r:embed="rId3"/>
          <a:stretch>
            <a:fillRect/>
          </a:stretch>
        </p:blipFill>
        <p:spPr>
          <a:xfrm>
            <a:off x="554736" y="2807765"/>
            <a:ext cx="7772400" cy="1863704"/>
          </a:xfrm>
          <a:prstGeom prst="rect">
            <a:avLst/>
          </a:prstGeom>
        </p:spPr>
      </p:pic>
    </p:spTree>
    <p:extLst>
      <p:ext uri="{BB962C8B-B14F-4D97-AF65-F5344CB8AC3E}">
        <p14:creationId xmlns:p14="http://schemas.microsoft.com/office/powerpoint/2010/main" val="2024230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A493AA-8BAF-4A09-AEFB-1FC852F50414}"/>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4" name="TextBox 3">
            <a:extLst>
              <a:ext uri="{FF2B5EF4-FFF2-40B4-BE49-F238E27FC236}">
                <a16:creationId xmlns:a16="http://schemas.microsoft.com/office/drawing/2014/main" id="{439F0BAB-FBDC-4953-AD96-D3A83866E2C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BADBC707-0D82-44EB-8412-26DDD42691D9}"/>
              </a:ext>
            </a:extLst>
          </p:cNvPr>
          <p:cNvPicPr>
            <a:picLocks noChangeAspect="1"/>
          </p:cNvPicPr>
          <p:nvPr/>
        </p:nvPicPr>
        <p:blipFill>
          <a:blip r:embed="rId2"/>
          <a:stretch>
            <a:fillRect/>
          </a:stretch>
        </p:blipFill>
        <p:spPr>
          <a:xfrm>
            <a:off x="124449" y="523220"/>
            <a:ext cx="6035040" cy="6104143"/>
          </a:xfrm>
          <a:prstGeom prst="rect">
            <a:avLst/>
          </a:prstGeom>
        </p:spPr>
      </p:pic>
    </p:spTree>
    <p:extLst>
      <p:ext uri="{BB962C8B-B14F-4D97-AF65-F5344CB8AC3E}">
        <p14:creationId xmlns:p14="http://schemas.microsoft.com/office/powerpoint/2010/main" val="190796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34D875-0A54-430A-8B0C-08E6ACF82B9F}"/>
              </a:ext>
            </a:extLst>
          </p:cNvPr>
          <p:cNvSpPr>
            <a:spLocks noGrp="1"/>
          </p:cNvSpPr>
          <p:nvPr>
            <p:ph type="sldNum" sz="quarter" idx="12"/>
          </p:nvPr>
        </p:nvSpPr>
        <p:spPr/>
        <p:txBody>
          <a:bodyPr/>
          <a:lstStyle/>
          <a:p>
            <a:fld id="{3A98EE3D-8CD1-4C3F-BD1C-C98C9596463C}" type="slidenum">
              <a:rPr lang="en-US" smtClean="0"/>
              <a:t>36</a:t>
            </a:fld>
            <a:endParaRPr lang="en-US" dirty="0"/>
          </a:p>
        </p:txBody>
      </p:sp>
      <p:sp>
        <p:nvSpPr>
          <p:cNvPr id="4" name="TextBox 3">
            <a:extLst>
              <a:ext uri="{FF2B5EF4-FFF2-40B4-BE49-F238E27FC236}">
                <a16:creationId xmlns:a16="http://schemas.microsoft.com/office/drawing/2014/main" id="{928B0522-619C-4006-BB5C-7FAB6536159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124FEE13-F2BE-4DF8-B7BE-82AA49913C92}"/>
              </a:ext>
            </a:extLst>
          </p:cNvPr>
          <p:cNvPicPr>
            <a:picLocks noChangeAspect="1"/>
          </p:cNvPicPr>
          <p:nvPr/>
        </p:nvPicPr>
        <p:blipFill>
          <a:blip r:embed="rId3"/>
          <a:stretch>
            <a:fillRect/>
          </a:stretch>
        </p:blipFill>
        <p:spPr>
          <a:xfrm>
            <a:off x="294885" y="523220"/>
            <a:ext cx="6949440" cy="5334230"/>
          </a:xfrm>
          <a:prstGeom prst="rect">
            <a:avLst/>
          </a:prstGeom>
        </p:spPr>
      </p:pic>
    </p:spTree>
    <p:extLst>
      <p:ext uri="{BB962C8B-B14F-4D97-AF65-F5344CB8AC3E}">
        <p14:creationId xmlns:p14="http://schemas.microsoft.com/office/powerpoint/2010/main" val="2832152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EC4DD7-CB9C-4ECB-BC52-9832DB5FD984}"/>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4" name="TextBox 3">
            <a:extLst>
              <a:ext uri="{FF2B5EF4-FFF2-40B4-BE49-F238E27FC236}">
                <a16:creationId xmlns:a16="http://schemas.microsoft.com/office/drawing/2014/main" id="{039AF7A5-1081-4999-AE71-6C8C3F879B1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 (skipping sections 11-12)</a:t>
            </a:r>
          </a:p>
        </p:txBody>
      </p:sp>
      <p:pic>
        <p:nvPicPr>
          <p:cNvPr id="5" name="Picture 4">
            <a:extLst>
              <a:ext uri="{FF2B5EF4-FFF2-40B4-BE49-F238E27FC236}">
                <a16:creationId xmlns:a16="http://schemas.microsoft.com/office/drawing/2014/main" id="{FFEA8DD7-CB98-471D-ABE1-8E9E94D71201}"/>
              </a:ext>
            </a:extLst>
          </p:cNvPr>
          <p:cNvPicPr>
            <a:picLocks noChangeAspect="1"/>
          </p:cNvPicPr>
          <p:nvPr/>
        </p:nvPicPr>
        <p:blipFill>
          <a:blip r:embed="rId2"/>
          <a:stretch>
            <a:fillRect/>
          </a:stretch>
        </p:blipFill>
        <p:spPr>
          <a:xfrm>
            <a:off x="0" y="503289"/>
            <a:ext cx="6217920" cy="6080021"/>
          </a:xfrm>
          <a:prstGeom prst="rect">
            <a:avLst/>
          </a:prstGeom>
        </p:spPr>
      </p:pic>
      <p:sp>
        <p:nvSpPr>
          <p:cNvPr id="6" name="TextBox 5">
            <a:extLst>
              <a:ext uri="{FF2B5EF4-FFF2-40B4-BE49-F238E27FC236}">
                <a16:creationId xmlns:a16="http://schemas.microsoft.com/office/drawing/2014/main" id="{91F7333F-BDCD-4CCA-8683-2A6FABC38F75}"/>
              </a:ext>
            </a:extLst>
          </p:cNvPr>
          <p:cNvSpPr txBox="1"/>
          <p:nvPr/>
        </p:nvSpPr>
        <p:spPr>
          <a:xfrm>
            <a:off x="6457950" y="1785257"/>
            <a:ext cx="1873250" cy="1200329"/>
          </a:xfrm>
          <a:prstGeom prst="rect">
            <a:avLst/>
          </a:prstGeom>
          <a:noFill/>
        </p:spPr>
        <p:txBody>
          <a:bodyPr wrap="square" rtlCol="0">
            <a:spAutoFit/>
          </a:bodyPr>
          <a:lstStyle/>
          <a:p>
            <a:r>
              <a:rPr lang="en-US" dirty="0"/>
              <a:t>You might also consider creating your own trace files…</a:t>
            </a:r>
          </a:p>
        </p:txBody>
      </p:sp>
      <p:sp>
        <p:nvSpPr>
          <p:cNvPr id="8" name="TextBox 7">
            <a:extLst>
              <a:ext uri="{FF2B5EF4-FFF2-40B4-BE49-F238E27FC236}">
                <a16:creationId xmlns:a16="http://schemas.microsoft.com/office/drawing/2014/main" id="{7663AB21-2274-406E-9FD2-74E2F088A033}"/>
              </a:ext>
            </a:extLst>
          </p:cNvPr>
          <p:cNvSpPr txBox="1"/>
          <p:nvPr/>
        </p:nvSpPr>
        <p:spPr>
          <a:xfrm>
            <a:off x="3852635" y="703343"/>
            <a:ext cx="3215821" cy="646331"/>
          </a:xfrm>
          <a:prstGeom prst="rect">
            <a:avLst/>
          </a:prstGeom>
          <a:noFill/>
        </p:spPr>
        <p:txBody>
          <a:bodyPr wrap="square" rtlCol="0">
            <a:spAutoFit/>
          </a:bodyPr>
          <a:lstStyle/>
          <a:p>
            <a:r>
              <a:rPr lang="en-US" dirty="0"/>
              <a:t>Also note the comments at the top of </a:t>
            </a:r>
            <a:r>
              <a:rPr lang="en-US" dirty="0" err="1"/>
              <a:t>mm.c</a:t>
            </a:r>
            <a:endParaRPr lang="en-US" dirty="0"/>
          </a:p>
        </p:txBody>
      </p:sp>
    </p:spTree>
    <p:extLst>
      <p:ext uri="{BB962C8B-B14F-4D97-AF65-F5344CB8AC3E}">
        <p14:creationId xmlns:p14="http://schemas.microsoft.com/office/powerpoint/2010/main" val="1679883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96F38-E6BE-47AD-BA81-BC99967862A2}"/>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4" name="TextBox 3">
            <a:extLst>
              <a:ext uri="{FF2B5EF4-FFF2-40B4-BE49-F238E27FC236}">
                <a16:creationId xmlns:a16="http://schemas.microsoft.com/office/drawing/2014/main" id="{4FA8C728-4EB8-4D71-9A15-D8DA5197B0D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sp>
        <p:nvSpPr>
          <p:cNvPr id="5" name="TextBox 4">
            <a:extLst>
              <a:ext uri="{FF2B5EF4-FFF2-40B4-BE49-F238E27FC236}">
                <a16:creationId xmlns:a16="http://schemas.microsoft.com/office/drawing/2014/main" id="{8E2DFD6B-3264-4298-A5DB-1973642C96BB}"/>
              </a:ext>
            </a:extLst>
          </p:cNvPr>
          <p:cNvSpPr txBox="1"/>
          <p:nvPr/>
        </p:nvSpPr>
        <p:spPr>
          <a:xfrm>
            <a:off x="508000" y="957943"/>
            <a:ext cx="6458857" cy="1015663"/>
          </a:xfrm>
          <a:prstGeom prst="rect">
            <a:avLst/>
          </a:prstGeom>
          <a:noFill/>
        </p:spPr>
        <p:txBody>
          <a:bodyPr wrap="square" rtlCol="0">
            <a:spAutoFit/>
          </a:bodyPr>
          <a:lstStyle/>
          <a:p>
            <a:pPr marL="342900" indent="-342900">
              <a:buFont typeface="+mj-lt"/>
              <a:buAutoNum type="arabicPeriod"/>
            </a:pPr>
            <a:r>
              <a:rPr lang="en-US" sz="2000" dirty="0"/>
              <a:t>See the final section for an extra credit opportunity.</a:t>
            </a:r>
          </a:p>
          <a:p>
            <a:pPr marL="342900" indent="-342900">
              <a:buFont typeface="+mj-lt"/>
              <a:buAutoNum type="arabicPeriod"/>
            </a:pPr>
            <a:endParaRPr lang="en-US" sz="2000" dirty="0"/>
          </a:p>
          <a:p>
            <a:pPr marL="342900" indent="-342900">
              <a:buFont typeface="+mj-lt"/>
              <a:buAutoNum type="arabicPeriod"/>
            </a:pPr>
            <a:r>
              <a:rPr lang="en-US" sz="2000" dirty="0"/>
              <a:t>Questions?</a:t>
            </a:r>
          </a:p>
        </p:txBody>
      </p:sp>
    </p:spTree>
    <p:extLst>
      <p:ext uri="{BB962C8B-B14F-4D97-AF65-F5344CB8AC3E}">
        <p14:creationId xmlns:p14="http://schemas.microsoft.com/office/powerpoint/2010/main" val="40514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CF5F75-02B0-4DAA-8DA5-57530BB9985D}"/>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3" name="Picture 2">
            <a:extLst>
              <a:ext uri="{FF2B5EF4-FFF2-40B4-BE49-F238E27FC236}">
                <a16:creationId xmlns:a16="http://schemas.microsoft.com/office/drawing/2014/main" id="{FD223057-7CFB-489B-9690-2948A7D9E027}"/>
              </a:ext>
            </a:extLst>
          </p:cNvPr>
          <p:cNvPicPr>
            <a:picLocks noChangeAspect="1"/>
          </p:cNvPicPr>
          <p:nvPr/>
        </p:nvPicPr>
        <p:blipFill>
          <a:blip r:embed="rId2"/>
          <a:stretch>
            <a:fillRect/>
          </a:stretch>
        </p:blipFill>
        <p:spPr>
          <a:xfrm>
            <a:off x="419334" y="523219"/>
            <a:ext cx="7315200" cy="5382230"/>
          </a:xfrm>
          <a:prstGeom prst="rect">
            <a:avLst/>
          </a:prstGeom>
        </p:spPr>
      </p:pic>
      <p:sp>
        <p:nvSpPr>
          <p:cNvPr id="5" name="TextBox 4">
            <a:extLst>
              <a:ext uri="{FF2B5EF4-FFF2-40B4-BE49-F238E27FC236}">
                <a16:creationId xmlns:a16="http://schemas.microsoft.com/office/drawing/2014/main" id="{635CFDE8-302B-421A-A539-3995DD2F7C36}"/>
              </a:ext>
            </a:extLst>
          </p:cNvPr>
          <p:cNvSpPr txBox="1"/>
          <p:nvPr/>
        </p:nvSpPr>
        <p:spPr>
          <a:xfrm>
            <a:off x="0" y="0"/>
            <a:ext cx="8134066" cy="523220"/>
          </a:xfrm>
          <a:prstGeom prst="rect">
            <a:avLst/>
          </a:prstGeom>
        </p:spPr>
        <p:txBody>
          <a:bodyPr wrap="square" rtlCol="0">
            <a:spAutoFit/>
          </a:bodyPr>
          <a:lstStyle/>
          <a:p>
            <a:r>
              <a:rPr lang="en-US" sz="2800" dirty="0">
                <a:solidFill>
                  <a:srgbClr val="002060"/>
                </a:solidFill>
              </a:rPr>
              <a:t>Memory allocation</a:t>
            </a:r>
          </a:p>
        </p:txBody>
      </p:sp>
      <p:sp>
        <p:nvSpPr>
          <p:cNvPr id="7" name="TextBox 6">
            <a:extLst>
              <a:ext uri="{FF2B5EF4-FFF2-40B4-BE49-F238E27FC236}">
                <a16:creationId xmlns:a16="http://schemas.microsoft.com/office/drawing/2014/main" id="{BE891FDB-633E-4852-AE31-817422594BC2}"/>
              </a:ext>
            </a:extLst>
          </p:cNvPr>
          <p:cNvSpPr txBox="1"/>
          <p:nvPr/>
        </p:nvSpPr>
        <p:spPr>
          <a:xfrm>
            <a:off x="224930" y="5831027"/>
            <a:ext cx="8607056" cy="1015663"/>
          </a:xfrm>
          <a:prstGeom prst="rect">
            <a:avLst/>
          </a:prstGeom>
        </p:spPr>
        <p:txBody>
          <a:bodyPr wrap="square" rtlCol="0">
            <a:spAutoFit/>
          </a:bodyPr>
          <a:lstStyle/>
          <a:p>
            <a:r>
              <a:rPr lang="en-US" sz="2000" dirty="0"/>
              <a:t>Reminders: (1) Malloc will return NULL if it cannot return a block of &gt;= the requested size that is aligned on a 16-byte boundary (</a:t>
            </a:r>
            <a:r>
              <a:rPr lang="en-US" sz="2000" dirty="0" err="1"/>
              <a:t>i.e</a:t>
            </a:r>
            <a:r>
              <a:rPr lang="en-US" sz="2000" dirty="0"/>
              <a:t>, least 4 bits / 1 hex value should be 0).  (2) </a:t>
            </a:r>
            <a:r>
              <a:rPr lang="en-US" sz="2000" dirty="0" err="1"/>
              <a:t>sbrk</a:t>
            </a:r>
            <a:r>
              <a:rPr lang="en-US" sz="2000" dirty="0"/>
              <a:t> is a function that can be used to adjust </a:t>
            </a:r>
            <a:r>
              <a:rPr lang="en-US" sz="2000" dirty="0" err="1"/>
              <a:t>brk</a:t>
            </a:r>
            <a:r>
              <a:rPr lang="en-US" sz="2000" dirty="0"/>
              <a:t>.</a:t>
            </a:r>
          </a:p>
        </p:txBody>
      </p:sp>
    </p:spTree>
    <p:extLst>
      <p:ext uri="{BB962C8B-B14F-4D97-AF65-F5344CB8AC3E}">
        <p14:creationId xmlns:p14="http://schemas.microsoft.com/office/powerpoint/2010/main" val="303023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C4FF66-59CD-4F3E-AC73-9DA4AF32604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07785B98-A590-4701-9A2F-A6CEB3C9523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283F04AC-FD24-4257-944B-D4C40B08D155}"/>
              </a:ext>
            </a:extLst>
          </p:cNvPr>
          <p:cNvPicPr>
            <a:picLocks noChangeAspect="1"/>
          </p:cNvPicPr>
          <p:nvPr/>
        </p:nvPicPr>
        <p:blipFill>
          <a:blip r:embed="rId2"/>
          <a:stretch>
            <a:fillRect/>
          </a:stretch>
        </p:blipFill>
        <p:spPr>
          <a:xfrm>
            <a:off x="230791" y="479677"/>
            <a:ext cx="6949440" cy="4976147"/>
          </a:xfrm>
          <a:prstGeom prst="rect">
            <a:avLst/>
          </a:prstGeom>
        </p:spPr>
      </p:pic>
      <p:sp>
        <p:nvSpPr>
          <p:cNvPr id="7" name="TextBox 6">
            <a:extLst>
              <a:ext uri="{FF2B5EF4-FFF2-40B4-BE49-F238E27FC236}">
                <a16:creationId xmlns:a16="http://schemas.microsoft.com/office/drawing/2014/main" id="{3B98817E-BCF1-4507-821F-56D70FC29A13}"/>
              </a:ext>
            </a:extLst>
          </p:cNvPr>
          <p:cNvSpPr txBox="1"/>
          <p:nvPr/>
        </p:nvSpPr>
        <p:spPr>
          <a:xfrm>
            <a:off x="224930" y="5831027"/>
            <a:ext cx="8607056" cy="400110"/>
          </a:xfrm>
          <a:prstGeom prst="rect">
            <a:avLst/>
          </a:prstGeom>
        </p:spPr>
        <p:txBody>
          <a:bodyPr wrap="square" rtlCol="0">
            <a:spAutoFit/>
          </a:bodyPr>
          <a:lstStyle/>
          <a:p>
            <a:r>
              <a:rPr lang="en-US" sz="2000" dirty="0"/>
              <a:t>Example reviewing malloc/free use…</a:t>
            </a:r>
          </a:p>
        </p:txBody>
      </p:sp>
    </p:spTree>
    <p:extLst>
      <p:ext uri="{BB962C8B-B14F-4D97-AF65-F5344CB8AC3E}">
        <p14:creationId xmlns:p14="http://schemas.microsoft.com/office/powerpoint/2010/main" val="137482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B68C2E-E54B-4863-9FAF-4D8834A4580F}"/>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4" name="TextBox 3">
            <a:extLst>
              <a:ext uri="{FF2B5EF4-FFF2-40B4-BE49-F238E27FC236}">
                <a16:creationId xmlns:a16="http://schemas.microsoft.com/office/drawing/2014/main" id="{4DD409C2-816E-4097-9031-484CE529F3E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9398ACAA-1E19-43B3-B404-76FD676D6B9D}"/>
              </a:ext>
            </a:extLst>
          </p:cNvPr>
          <p:cNvPicPr>
            <a:picLocks noChangeAspect="1"/>
          </p:cNvPicPr>
          <p:nvPr/>
        </p:nvPicPr>
        <p:blipFill>
          <a:blip r:embed="rId2"/>
          <a:stretch>
            <a:fillRect/>
          </a:stretch>
        </p:blipFill>
        <p:spPr>
          <a:xfrm>
            <a:off x="321614" y="707930"/>
            <a:ext cx="6492240" cy="4367506"/>
          </a:xfrm>
          <a:prstGeom prst="rect">
            <a:avLst/>
          </a:prstGeom>
        </p:spPr>
      </p:pic>
      <p:sp>
        <p:nvSpPr>
          <p:cNvPr id="9" name="TextBox 8">
            <a:extLst>
              <a:ext uri="{FF2B5EF4-FFF2-40B4-BE49-F238E27FC236}">
                <a16:creationId xmlns:a16="http://schemas.microsoft.com/office/drawing/2014/main" id="{3D15A163-248E-483C-AB93-C6068FCF2F45}"/>
              </a:ext>
            </a:extLst>
          </p:cNvPr>
          <p:cNvSpPr txBox="1"/>
          <p:nvPr/>
        </p:nvSpPr>
        <p:spPr>
          <a:xfrm>
            <a:off x="3581341" y="1930662"/>
            <a:ext cx="3164115" cy="369332"/>
          </a:xfrm>
          <a:prstGeom prst="rect">
            <a:avLst/>
          </a:prstGeom>
          <a:noFill/>
        </p:spPr>
        <p:txBody>
          <a:bodyPr wrap="square" rtlCol="0">
            <a:spAutoFit/>
          </a:bodyPr>
          <a:lstStyle/>
          <a:p>
            <a:r>
              <a:rPr lang="en-US" dirty="0">
                <a:solidFill>
                  <a:srgbClr val="002060"/>
                </a:solidFill>
              </a:rPr>
              <a:t>Lab handout refers to this</a:t>
            </a:r>
          </a:p>
        </p:txBody>
      </p:sp>
      <p:sp>
        <p:nvSpPr>
          <p:cNvPr id="12" name="TextBox 11">
            <a:extLst>
              <a:ext uri="{FF2B5EF4-FFF2-40B4-BE49-F238E27FC236}">
                <a16:creationId xmlns:a16="http://schemas.microsoft.com/office/drawing/2014/main" id="{75C616C6-B138-4F3D-942E-B7EF02F4D2AF}"/>
              </a:ext>
            </a:extLst>
          </p:cNvPr>
          <p:cNvSpPr txBox="1"/>
          <p:nvPr/>
        </p:nvSpPr>
        <p:spPr>
          <a:xfrm>
            <a:off x="3692375" y="2300038"/>
            <a:ext cx="5016196" cy="369332"/>
          </a:xfrm>
          <a:prstGeom prst="rect">
            <a:avLst/>
          </a:prstGeom>
          <a:noFill/>
        </p:spPr>
        <p:txBody>
          <a:bodyPr wrap="square" rtlCol="0">
            <a:spAutoFit/>
          </a:bodyPr>
          <a:lstStyle/>
          <a:p>
            <a:r>
              <a:rPr lang="en-US" dirty="0">
                <a:solidFill>
                  <a:srgbClr val="002060"/>
                </a:solidFill>
              </a:rPr>
              <a:t>Your lab will require a heap that can be resized</a:t>
            </a:r>
          </a:p>
        </p:txBody>
      </p:sp>
      <p:sp>
        <p:nvSpPr>
          <p:cNvPr id="16" name="TextBox 15">
            <a:extLst>
              <a:ext uri="{FF2B5EF4-FFF2-40B4-BE49-F238E27FC236}">
                <a16:creationId xmlns:a16="http://schemas.microsoft.com/office/drawing/2014/main" id="{2D8D2C57-4152-4BF8-8E0E-FE8DC4E53BEE}"/>
              </a:ext>
            </a:extLst>
          </p:cNvPr>
          <p:cNvSpPr txBox="1"/>
          <p:nvPr/>
        </p:nvSpPr>
        <p:spPr>
          <a:xfrm>
            <a:off x="4654720" y="2673940"/>
            <a:ext cx="4164885" cy="646331"/>
          </a:xfrm>
          <a:prstGeom prst="rect">
            <a:avLst/>
          </a:prstGeom>
          <a:noFill/>
        </p:spPr>
        <p:txBody>
          <a:bodyPr wrap="square" rtlCol="0">
            <a:spAutoFit/>
          </a:bodyPr>
          <a:lstStyle/>
          <a:p>
            <a:r>
              <a:rPr lang="en-US" dirty="0">
                <a:solidFill>
                  <a:srgbClr val="002060"/>
                </a:solidFill>
              </a:rPr>
              <a:t>Makes use of an implicit free list; you will use an explicit free list (see later slides).</a:t>
            </a:r>
          </a:p>
        </p:txBody>
      </p:sp>
      <p:sp>
        <p:nvSpPr>
          <p:cNvPr id="18" name="TextBox 17">
            <a:extLst>
              <a:ext uri="{FF2B5EF4-FFF2-40B4-BE49-F238E27FC236}">
                <a16:creationId xmlns:a16="http://schemas.microsoft.com/office/drawing/2014/main" id="{9087E2A5-C6CA-40FD-804B-274800EFAF1D}"/>
              </a:ext>
            </a:extLst>
          </p:cNvPr>
          <p:cNvSpPr txBox="1"/>
          <p:nvPr/>
        </p:nvSpPr>
        <p:spPr>
          <a:xfrm>
            <a:off x="3524731" y="3979313"/>
            <a:ext cx="5619270" cy="523220"/>
          </a:xfrm>
          <a:prstGeom prst="rect">
            <a:avLst/>
          </a:prstGeom>
          <a:noFill/>
        </p:spPr>
        <p:txBody>
          <a:bodyPr wrap="square" rtlCol="0">
            <a:spAutoFit/>
          </a:bodyPr>
          <a:lstStyle/>
          <a:p>
            <a:r>
              <a:rPr lang="en-US" sz="1400" dirty="0">
                <a:solidFill>
                  <a:srgbClr val="002060"/>
                </a:solidFill>
              </a:rPr>
              <a:t>Same as </a:t>
            </a:r>
            <a:r>
              <a:rPr lang="en-US" sz="1400" dirty="0" err="1">
                <a:solidFill>
                  <a:srgbClr val="002060"/>
                </a:solidFill>
              </a:rPr>
              <a:t>stdlib</a:t>
            </a:r>
            <a:r>
              <a:rPr lang="en-US" sz="1400" dirty="0">
                <a:solidFill>
                  <a:srgbClr val="002060"/>
                </a:solidFill>
              </a:rPr>
              <a:t> implementation described on earlier slide – 16 byte alignment, last hex digit zero for the start address for the allocated region</a:t>
            </a:r>
          </a:p>
        </p:txBody>
      </p:sp>
      <p:pic>
        <p:nvPicPr>
          <p:cNvPr id="20" name="Picture 19" descr="A screenshot of a computer screen&#10;&#10;Description automatically generated">
            <a:extLst>
              <a:ext uri="{FF2B5EF4-FFF2-40B4-BE49-F238E27FC236}">
                <a16:creationId xmlns:a16="http://schemas.microsoft.com/office/drawing/2014/main" id="{D3C22D58-6F4F-4EE1-808E-F958E0099FE9}"/>
              </a:ext>
            </a:extLst>
          </p:cNvPr>
          <p:cNvPicPr>
            <a:picLocks noChangeAspect="1"/>
          </p:cNvPicPr>
          <p:nvPr/>
        </p:nvPicPr>
        <p:blipFill rotWithShape="1">
          <a:blip r:embed="rId3">
            <a:extLst>
              <a:ext uri="{28A0092B-C50C-407E-A947-70E740481C1C}">
                <a14:useLocalDpi xmlns:a14="http://schemas.microsoft.com/office/drawing/2010/main" val="0"/>
              </a:ext>
            </a:extLst>
          </a:blip>
          <a:srcRect t="69725" r="4012" b="3294"/>
          <a:stretch/>
        </p:blipFill>
        <p:spPr>
          <a:xfrm>
            <a:off x="204651" y="4999590"/>
            <a:ext cx="8503920" cy="1047830"/>
          </a:xfrm>
          <a:prstGeom prst="rect">
            <a:avLst/>
          </a:prstGeom>
        </p:spPr>
      </p:pic>
    </p:spTree>
    <p:extLst>
      <p:ext uri="{BB962C8B-B14F-4D97-AF65-F5344CB8AC3E}">
        <p14:creationId xmlns:p14="http://schemas.microsoft.com/office/powerpoint/2010/main" val="88066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C3362C-0F09-4175-933F-91F74FA0FAD4}"/>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TextBox 3">
            <a:extLst>
              <a:ext uri="{FF2B5EF4-FFF2-40B4-BE49-F238E27FC236}">
                <a16:creationId xmlns:a16="http://schemas.microsoft.com/office/drawing/2014/main" id="{0B943510-976C-4F6A-82E5-89456D42E0C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B697BD83-7D88-42C1-8B92-C5CE7FC7D299}"/>
              </a:ext>
            </a:extLst>
          </p:cNvPr>
          <p:cNvPicPr>
            <a:picLocks noChangeAspect="1"/>
          </p:cNvPicPr>
          <p:nvPr/>
        </p:nvPicPr>
        <p:blipFill>
          <a:blip r:embed="rId2"/>
          <a:stretch>
            <a:fillRect/>
          </a:stretch>
        </p:blipFill>
        <p:spPr>
          <a:xfrm>
            <a:off x="229166" y="523214"/>
            <a:ext cx="7315200" cy="4837818"/>
          </a:xfrm>
          <a:prstGeom prst="rect">
            <a:avLst/>
          </a:prstGeom>
        </p:spPr>
      </p:pic>
    </p:spTree>
    <p:extLst>
      <p:ext uri="{BB962C8B-B14F-4D97-AF65-F5344CB8AC3E}">
        <p14:creationId xmlns:p14="http://schemas.microsoft.com/office/powerpoint/2010/main" val="168232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7EC16B-9D96-4835-BCD2-D6CC503ED859}"/>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6" name="TextBox 5">
            <a:extLst>
              <a:ext uri="{FF2B5EF4-FFF2-40B4-BE49-F238E27FC236}">
                <a16:creationId xmlns:a16="http://schemas.microsoft.com/office/drawing/2014/main" id="{EED5BAC3-2F26-4215-8070-A47026CAE39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 (skipping slides 11-16)</a:t>
            </a:r>
          </a:p>
        </p:txBody>
      </p:sp>
      <p:pic>
        <p:nvPicPr>
          <p:cNvPr id="7" name="Picture 6">
            <a:extLst>
              <a:ext uri="{FF2B5EF4-FFF2-40B4-BE49-F238E27FC236}">
                <a16:creationId xmlns:a16="http://schemas.microsoft.com/office/drawing/2014/main" id="{E249BC6D-8794-40A3-A768-59AF7043E317}"/>
              </a:ext>
            </a:extLst>
          </p:cNvPr>
          <p:cNvPicPr>
            <a:picLocks noChangeAspect="1"/>
          </p:cNvPicPr>
          <p:nvPr/>
        </p:nvPicPr>
        <p:blipFill>
          <a:blip r:embed="rId2"/>
          <a:stretch>
            <a:fillRect/>
          </a:stretch>
        </p:blipFill>
        <p:spPr>
          <a:xfrm>
            <a:off x="485006" y="523216"/>
            <a:ext cx="6858000" cy="4663851"/>
          </a:xfrm>
          <a:prstGeom prst="rect">
            <a:avLst/>
          </a:prstGeom>
        </p:spPr>
      </p:pic>
      <p:sp>
        <p:nvSpPr>
          <p:cNvPr id="9" name="TextBox 8">
            <a:extLst>
              <a:ext uri="{FF2B5EF4-FFF2-40B4-BE49-F238E27FC236}">
                <a16:creationId xmlns:a16="http://schemas.microsoft.com/office/drawing/2014/main" id="{5C79318A-0B9E-43C9-BB0D-6D1FFB07E7F9}"/>
              </a:ext>
            </a:extLst>
          </p:cNvPr>
          <p:cNvSpPr txBox="1"/>
          <p:nvPr/>
        </p:nvSpPr>
        <p:spPr>
          <a:xfrm>
            <a:off x="268472" y="5310173"/>
            <a:ext cx="8607056" cy="707886"/>
          </a:xfrm>
          <a:prstGeom prst="rect">
            <a:avLst/>
          </a:prstGeom>
        </p:spPr>
        <p:txBody>
          <a:bodyPr wrap="square" rtlCol="0">
            <a:spAutoFit/>
          </a:bodyPr>
          <a:lstStyle/>
          <a:p>
            <a:r>
              <a:rPr lang="en-US" sz="2000" dirty="0"/>
              <a:t>These are good examples of issues that may come up in your implementation for this lab.</a:t>
            </a:r>
          </a:p>
        </p:txBody>
      </p:sp>
    </p:spTree>
    <p:extLst>
      <p:ext uri="{BB962C8B-B14F-4D97-AF65-F5344CB8AC3E}">
        <p14:creationId xmlns:p14="http://schemas.microsoft.com/office/powerpoint/2010/main" val="134359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6A127-716A-4A25-BD7D-7CFAAEDFB93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4" name="TextBox 3">
            <a:extLst>
              <a:ext uri="{FF2B5EF4-FFF2-40B4-BE49-F238E27FC236}">
                <a16:creationId xmlns:a16="http://schemas.microsoft.com/office/drawing/2014/main" id="{82610B59-A791-498A-A917-80161ADFF8B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FFA7DC72-D1CE-4595-B752-30440ABC5B6D}"/>
              </a:ext>
            </a:extLst>
          </p:cNvPr>
          <p:cNvPicPr>
            <a:picLocks noChangeAspect="1"/>
          </p:cNvPicPr>
          <p:nvPr/>
        </p:nvPicPr>
        <p:blipFill>
          <a:blip r:embed="rId2"/>
          <a:stretch>
            <a:fillRect/>
          </a:stretch>
        </p:blipFill>
        <p:spPr>
          <a:xfrm>
            <a:off x="330909" y="523220"/>
            <a:ext cx="6301212" cy="4725909"/>
          </a:xfrm>
          <a:prstGeom prst="rect">
            <a:avLst/>
          </a:prstGeom>
        </p:spPr>
      </p:pic>
      <p:sp>
        <p:nvSpPr>
          <p:cNvPr id="7" name="TextBox 6">
            <a:extLst>
              <a:ext uri="{FF2B5EF4-FFF2-40B4-BE49-F238E27FC236}">
                <a16:creationId xmlns:a16="http://schemas.microsoft.com/office/drawing/2014/main" id="{A6F6EBE1-6000-4C32-817F-B15C1405B945}"/>
              </a:ext>
            </a:extLst>
          </p:cNvPr>
          <p:cNvSpPr txBox="1"/>
          <p:nvPr/>
        </p:nvSpPr>
        <p:spPr>
          <a:xfrm>
            <a:off x="268472" y="5310173"/>
            <a:ext cx="8607056" cy="1477328"/>
          </a:xfrm>
          <a:prstGeom prst="rect">
            <a:avLst/>
          </a:prstGeom>
        </p:spPr>
        <p:txBody>
          <a:bodyPr wrap="square" rtlCol="0">
            <a:spAutoFit/>
          </a:bodyPr>
          <a:lstStyle/>
          <a:p>
            <a:r>
              <a:rPr lang="en-US" dirty="0"/>
              <a:t>Free just takes a pointer, not a size.  To keep track of how much was allocated, you can use the word in the heap directly preceding the address you returned with malloc, and save within that word the number of bytes allocated.    You can also make similar use of the first word in each unallocated block of words, and the same word can also be used to store info about whether the memory region is free or not (shown on later slides)</a:t>
            </a:r>
          </a:p>
        </p:txBody>
      </p:sp>
    </p:spTree>
    <p:extLst>
      <p:ext uri="{BB962C8B-B14F-4D97-AF65-F5344CB8AC3E}">
        <p14:creationId xmlns:p14="http://schemas.microsoft.com/office/powerpoint/2010/main" val="3683215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11394</TotalTime>
  <Words>1217</Words>
  <Application>Microsoft Office PowerPoint</Application>
  <PresentationFormat>On-screen Show (4:3)</PresentationFormat>
  <Paragraphs>139</Paragraphs>
  <Slides>38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449</cp:revision>
  <dcterms:created xsi:type="dcterms:W3CDTF">2020-05-11T15:02:49Z</dcterms:created>
  <dcterms:modified xsi:type="dcterms:W3CDTF">2020-07-21T21:42:59Z</dcterms:modified>
</cp:coreProperties>
</file>