
<file path=[Content_Types].xml><?xml version="1.0" encoding="utf-8"?>
<Types xmlns="http://schemas.openxmlformats.org/package/2006/content-types">
  <Default Extension="emf" ContentType="image/x-emf"/>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2"/>
  </p:notesMasterIdLst>
  <p:sldIdLst>
    <p:sldId id="257" r:id="rId2"/>
    <p:sldId id="259" r:id="rId3"/>
    <p:sldId id="260" r:id="rId4"/>
    <p:sldId id="261" r:id="rId5"/>
    <p:sldId id="262" r:id="rId6"/>
    <p:sldId id="263" r:id="rId7"/>
    <p:sldId id="264" r:id="rId8"/>
    <p:sldId id="265" r:id="rId9"/>
    <p:sldId id="266" r:id="rId10"/>
    <p:sldId id="269"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8" autoAdjust="0"/>
    <p:restoredTop sz="94660"/>
  </p:normalViewPr>
  <p:slideViewPr>
    <p:cSldViewPr snapToGrid="0" showGuides="1">
      <p:cViewPr varScale="1">
        <p:scale>
          <a:sx n="86" d="100"/>
          <a:sy n="86" d="100"/>
        </p:scale>
        <p:origin x="744" y="96"/>
      </p:cViewPr>
      <p:guideLst>
        <p:guide orient="horz" pos="211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5/19/2020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5/19/2020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9"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4" Type="http://schemas.openxmlformats.org/officeDocument/2006/relationships/image" Target="../media/image16.tmp"/></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emf"/><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cs449su20/home" TargetMode="External"/><Relationship Id="rId2" Type="http://schemas.openxmlformats.org/officeDocument/2006/relationships/hyperlink" Target="https://pitt.zoom.us/my/kmc51" TargetMode="External"/><Relationship Id="rId1" Type="http://schemas.openxmlformats.org/officeDocument/2006/relationships/slideLayout" Target="../slideLayouts/slideLayout7.xml"/><Relationship Id="rId4" Type="http://schemas.openxmlformats.org/officeDocument/2006/relationships/hyperlink" Target="https://doodle.com/poll/za9d9akdem9w9qs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5/19/20 and 5/21/20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02634"/>
            <a:ext cx="8607056" cy="2677656"/>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https://github.com/kc13/CS449</a:t>
            </a:r>
            <a:endParaRPr lang="en-US" sz="2400" dirty="0"/>
          </a:p>
          <a:p>
            <a:pPr lvl="1"/>
            <a:endParaRPr lang="en-US" sz="2400" dirty="0"/>
          </a:p>
          <a:p>
            <a:pPr lvl="1"/>
            <a:r>
              <a:rPr lang="en-US" sz="2400" u="sng" dirty="0"/>
              <a:t>Agenda for today</a:t>
            </a:r>
          </a:p>
          <a:p>
            <a:pPr marL="914400" lvl="1" indent="-457200">
              <a:buFont typeface="+mj-lt"/>
              <a:buAutoNum type="arabicPeriod"/>
            </a:pPr>
            <a:r>
              <a:rPr lang="en-US" sz="2400" dirty="0"/>
              <a:t>Administrative updates</a:t>
            </a:r>
          </a:p>
          <a:p>
            <a:pPr marL="914400" lvl="1" indent="-457200">
              <a:buFont typeface="+mj-lt"/>
              <a:buAutoNum type="arabicPeriod"/>
            </a:pPr>
            <a:r>
              <a:rPr lang="en-US" sz="2400" dirty="0"/>
              <a:t>Review of Data Representation worksheet</a:t>
            </a:r>
          </a:p>
          <a:p>
            <a:pPr marL="914400" lvl="1" indent="-457200">
              <a:buFont typeface="+mj-lt"/>
              <a:buAutoNum type="arabicPeriod"/>
            </a:pPr>
            <a:r>
              <a:rPr lang="en-US" sz="2400" dirty="0"/>
              <a:t>Overview of Lab #1</a:t>
            </a:r>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Practice with bitwise operators</a:t>
            </a:r>
          </a:p>
        </p:txBody>
      </p:sp>
      <p:pic>
        <p:nvPicPr>
          <p:cNvPr id="3" name="Picture 2">
            <a:extLst>
              <a:ext uri="{FF2B5EF4-FFF2-40B4-BE49-F238E27FC236}">
                <a16:creationId xmlns:a16="http://schemas.microsoft.com/office/drawing/2014/main" id="{127F5600-F1FA-4A31-B434-E130EB8DED50}"/>
              </a:ext>
            </a:extLst>
          </p:cNvPr>
          <p:cNvPicPr>
            <a:picLocks noChangeAspect="1"/>
          </p:cNvPicPr>
          <p:nvPr/>
        </p:nvPicPr>
        <p:blipFill>
          <a:blip r:embed="rId2"/>
          <a:stretch>
            <a:fillRect/>
          </a:stretch>
        </p:blipFill>
        <p:spPr>
          <a:xfrm>
            <a:off x="273036" y="543121"/>
            <a:ext cx="6766560" cy="5406458"/>
          </a:xfrm>
          <a:prstGeom prst="rect">
            <a:avLst/>
          </a:prstGeom>
        </p:spPr>
      </p:pic>
    </p:spTree>
    <p:extLst>
      <p:ext uri="{BB962C8B-B14F-4D97-AF65-F5344CB8AC3E}">
        <p14:creationId xmlns:p14="http://schemas.microsoft.com/office/powerpoint/2010/main" val="335125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329961" cy="954107"/>
          </a:xfrm>
          <a:prstGeom prst="rect">
            <a:avLst/>
          </a:prstGeom>
        </p:spPr>
        <p:txBody>
          <a:bodyPr wrap="square" rtlCol="0">
            <a:spAutoFit/>
          </a:bodyPr>
          <a:lstStyle/>
          <a:p>
            <a:r>
              <a:rPr lang="en-US" sz="2800" dirty="0">
                <a:solidFill>
                  <a:srgbClr val="002060"/>
                </a:solidFill>
              </a:rPr>
              <a:t>Practice with bitwise operators (other answers might work also)</a:t>
            </a:r>
          </a:p>
        </p:txBody>
      </p:sp>
      <p:pic>
        <p:nvPicPr>
          <p:cNvPr id="7" name="Picture 6" descr="A screenshot of a cell phone&#10;&#10;Description automatically generated">
            <a:extLst>
              <a:ext uri="{FF2B5EF4-FFF2-40B4-BE49-F238E27FC236}">
                <a16:creationId xmlns:a16="http://schemas.microsoft.com/office/drawing/2014/main" id="{6DA059D8-ED52-4383-9F67-DAF334E98CAC}"/>
              </a:ext>
            </a:extLst>
          </p:cNvPr>
          <p:cNvPicPr>
            <a:picLocks noChangeAspect="1"/>
          </p:cNvPicPr>
          <p:nvPr/>
        </p:nvPicPr>
        <p:blipFill rotWithShape="1">
          <a:blip r:embed="rId2">
            <a:extLst>
              <a:ext uri="{28A0092B-C50C-407E-A947-70E740481C1C}">
                <a14:useLocalDpi xmlns:a14="http://schemas.microsoft.com/office/drawing/2010/main" val="0"/>
              </a:ext>
            </a:extLst>
          </a:blip>
          <a:srcRect l="12438" t="16817" r="25366"/>
          <a:stretch/>
        </p:blipFill>
        <p:spPr>
          <a:xfrm>
            <a:off x="323385" y="1121376"/>
            <a:ext cx="7589520" cy="5502430"/>
          </a:xfrm>
          <a:prstGeom prst="rect">
            <a:avLst/>
          </a:prstGeom>
        </p:spPr>
      </p:pic>
      <p:sp>
        <p:nvSpPr>
          <p:cNvPr id="3" name="TextBox 2">
            <a:extLst>
              <a:ext uri="{FF2B5EF4-FFF2-40B4-BE49-F238E27FC236}">
                <a16:creationId xmlns:a16="http://schemas.microsoft.com/office/drawing/2014/main" id="{C9BB38A4-CE6B-49C0-BBCF-4E4DD28C81A3}"/>
              </a:ext>
            </a:extLst>
          </p:cNvPr>
          <p:cNvSpPr txBox="1"/>
          <p:nvPr/>
        </p:nvSpPr>
        <p:spPr>
          <a:xfrm>
            <a:off x="814039" y="6077415"/>
            <a:ext cx="6490010" cy="369332"/>
          </a:xfrm>
          <a:prstGeom prst="rect">
            <a:avLst/>
          </a:prstGeom>
          <a:noFill/>
        </p:spPr>
        <p:txBody>
          <a:bodyPr wrap="square" rtlCol="0">
            <a:spAutoFit/>
          </a:bodyPr>
          <a:lstStyle/>
          <a:p>
            <a:r>
              <a:rPr lang="en-US" dirty="0"/>
              <a:t>Note: I made a mistake in the 5/19 video in saying !! was a typo.</a:t>
            </a:r>
          </a:p>
        </p:txBody>
      </p:sp>
    </p:spTree>
    <p:extLst>
      <p:ext uri="{BB962C8B-B14F-4D97-AF65-F5344CB8AC3E}">
        <p14:creationId xmlns:p14="http://schemas.microsoft.com/office/powerpoint/2010/main" val="124395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Practice with pointers</a:t>
            </a:r>
          </a:p>
        </p:txBody>
      </p:sp>
      <p:pic>
        <p:nvPicPr>
          <p:cNvPr id="5" name="Picture 4">
            <a:extLst>
              <a:ext uri="{FF2B5EF4-FFF2-40B4-BE49-F238E27FC236}">
                <a16:creationId xmlns:a16="http://schemas.microsoft.com/office/drawing/2014/main" id="{B248C6A8-BD66-4B59-BE77-E2A32FBC00F7}"/>
              </a:ext>
            </a:extLst>
          </p:cNvPr>
          <p:cNvPicPr>
            <a:picLocks noChangeAspect="1"/>
          </p:cNvPicPr>
          <p:nvPr/>
        </p:nvPicPr>
        <p:blipFill>
          <a:blip r:embed="rId2"/>
          <a:stretch>
            <a:fillRect/>
          </a:stretch>
        </p:blipFill>
        <p:spPr>
          <a:xfrm>
            <a:off x="345688" y="688338"/>
            <a:ext cx="7132320" cy="4758523"/>
          </a:xfrm>
          <a:prstGeom prst="rect">
            <a:avLst/>
          </a:prstGeom>
        </p:spPr>
      </p:pic>
    </p:spTree>
    <p:extLst>
      <p:ext uri="{BB962C8B-B14F-4D97-AF65-F5344CB8AC3E}">
        <p14:creationId xmlns:p14="http://schemas.microsoft.com/office/powerpoint/2010/main" val="333021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Practice with pointers</a:t>
            </a:r>
          </a:p>
        </p:txBody>
      </p:sp>
      <p:pic>
        <p:nvPicPr>
          <p:cNvPr id="4" name="Picture 3">
            <a:extLst>
              <a:ext uri="{FF2B5EF4-FFF2-40B4-BE49-F238E27FC236}">
                <a16:creationId xmlns:a16="http://schemas.microsoft.com/office/drawing/2014/main" id="{2A1ECBF1-2A4F-4445-93E7-03536204B0FF}"/>
              </a:ext>
            </a:extLst>
          </p:cNvPr>
          <p:cNvPicPr>
            <a:picLocks noChangeAspect="1"/>
          </p:cNvPicPr>
          <p:nvPr/>
        </p:nvPicPr>
        <p:blipFill>
          <a:blip r:embed="rId2"/>
          <a:stretch>
            <a:fillRect/>
          </a:stretch>
        </p:blipFill>
        <p:spPr>
          <a:xfrm>
            <a:off x="606222" y="665965"/>
            <a:ext cx="7315200" cy="5052456"/>
          </a:xfrm>
          <a:prstGeom prst="rect">
            <a:avLst/>
          </a:prstGeom>
        </p:spPr>
      </p:pic>
    </p:spTree>
    <p:extLst>
      <p:ext uri="{BB962C8B-B14F-4D97-AF65-F5344CB8AC3E}">
        <p14:creationId xmlns:p14="http://schemas.microsoft.com/office/powerpoint/2010/main" val="188387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a:t>
            </a:r>
          </a:p>
        </p:txBody>
      </p:sp>
      <p:pic>
        <p:nvPicPr>
          <p:cNvPr id="5" name="Picture 4" descr="A screenshot of a computer&#10;&#10;Description automatically generated">
            <a:extLst>
              <a:ext uri="{FF2B5EF4-FFF2-40B4-BE49-F238E27FC236}">
                <a16:creationId xmlns:a16="http://schemas.microsoft.com/office/drawing/2014/main" id="{511FEF63-3F09-47E6-BB1F-71A8F4862CCC}"/>
              </a:ext>
            </a:extLst>
          </p:cNvPr>
          <p:cNvPicPr>
            <a:picLocks noChangeAspect="1"/>
          </p:cNvPicPr>
          <p:nvPr/>
        </p:nvPicPr>
        <p:blipFill rotWithShape="1">
          <a:blip r:embed="rId2">
            <a:extLst>
              <a:ext uri="{28A0092B-C50C-407E-A947-70E740481C1C}">
                <a14:useLocalDpi xmlns:a14="http://schemas.microsoft.com/office/drawing/2010/main" val="0"/>
              </a:ext>
            </a:extLst>
          </a:blip>
          <a:srcRect r="13903"/>
          <a:stretch/>
        </p:blipFill>
        <p:spPr>
          <a:xfrm>
            <a:off x="245327" y="950613"/>
            <a:ext cx="7872761" cy="4956773"/>
          </a:xfrm>
          <a:prstGeom prst="rect">
            <a:avLst/>
          </a:prstGeom>
        </p:spPr>
      </p:pic>
    </p:spTree>
    <p:extLst>
      <p:ext uri="{BB962C8B-B14F-4D97-AF65-F5344CB8AC3E}">
        <p14:creationId xmlns:p14="http://schemas.microsoft.com/office/powerpoint/2010/main" val="241061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 (be sure to also review comments in code)</a:t>
            </a:r>
          </a:p>
        </p:txBody>
      </p:sp>
      <p:pic>
        <p:nvPicPr>
          <p:cNvPr id="6" name="Picture 5">
            <a:extLst>
              <a:ext uri="{FF2B5EF4-FFF2-40B4-BE49-F238E27FC236}">
                <a16:creationId xmlns:a16="http://schemas.microsoft.com/office/drawing/2014/main" id="{33B6CCB1-E45D-497A-B695-FEFE08D46B85}"/>
              </a:ext>
            </a:extLst>
          </p:cNvPr>
          <p:cNvPicPr>
            <a:picLocks noChangeAspect="1"/>
          </p:cNvPicPr>
          <p:nvPr/>
        </p:nvPicPr>
        <p:blipFill>
          <a:blip r:embed="rId2"/>
          <a:stretch>
            <a:fillRect/>
          </a:stretch>
        </p:blipFill>
        <p:spPr>
          <a:xfrm>
            <a:off x="153413" y="800291"/>
            <a:ext cx="7342909" cy="2491915"/>
          </a:xfrm>
          <a:prstGeom prst="rect">
            <a:avLst/>
          </a:prstGeom>
        </p:spPr>
      </p:pic>
      <p:pic>
        <p:nvPicPr>
          <p:cNvPr id="7" name="Picture 6">
            <a:extLst>
              <a:ext uri="{FF2B5EF4-FFF2-40B4-BE49-F238E27FC236}">
                <a16:creationId xmlns:a16="http://schemas.microsoft.com/office/drawing/2014/main" id="{D318F1FB-23DE-4C72-B06F-2CAF45CFE819}"/>
              </a:ext>
            </a:extLst>
          </p:cNvPr>
          <p:cNvPicPr>
            <a:picLocks noChangeAspect="1"/>
          </p:cNvPicPr>
          <p:nvPr/>
        </p:nvPicPr>
        <p:blipFill>
          <a:blip r:embed="rId3"/>
          <a:stretch>
            <a:fillRect/>
          </a:stretch>
        </p:blipFill>
        <p:spPr>
          <a:xfrm>
            <a:off x="267630" y="3297782"/>
            <a:ext cx="7315200" cy="102608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49ADA995-7375-40AC-9B8D-5317BF138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69" y="4323864"/>
            <a:ext cx="6430272" cy="1762371"/>
          </a:xfrm>
          <a:prstGeom prst="rect">
            <a:avLst/>
          </a:prstGeom>
        </p:spPr>
      </p:pic>
    </p:spTree>
    <p:extLst>
      <p:ext uri="{BB962C8B-B14F-4D97-AF65-F5344CB8AC3E}">
        <p14:creationId xmlns:p14="http://schemas.microsoft.com/office/powerpoint/2010/main" val="499144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 page 2</a:t>
            </a:r>
          </a:p>
        </p:txBody>
      </p:sp>
      <p:pic>
        <p:nvPicPr>
          <p:cNvPr id="3" name="Picture 2">
            <a:extLst>
              <a:ext uri="{FF2B5EF4-FFF2-40B4-BE49-F238E27FC236}">
                <a16:creationId xmlns:a16="http://schemas.microsoft.com/office/drawing/2014/main" id="{811CCC5B-556F-4E6A-B63A-C6C5BF61F30E}"/>
              </a:ext>
            </a:extLst>
          </p:cNvPr>
          <p:cNvPicPr>
            <a:picLocks noChangeAspect="1"/>
          </p:cNvPicPr>
          <p:nvPr/>
        </p:nvPicPr>
        <p:blipFill>
          <a:blip r:embed="rId2"/>
          <a:stretch>
            <a:fillRect/>
          </a:stretch>
        </p:blipFill>
        <p:spPr>
          <a:xfrm>
            <a:off x="209643" y="669968"/>
            <a:ext cx="8412480" cy="3251835"/>
          </a:xfrm>
          <a:prstGeom prst="rect">
            <a:avLst/>
          </a:prstGeom>
        </p:spPr>
      </p:pic>
      <p:sp>
        <p:nvSpPr>
          <p:cNvPr id="4" name="TextBox 3">
            <a:extLst>
              <a:ext uri="{FF2B5EF4-FFF2-40B4-BE49-F238E27FC236}">
                <a16:creationId xmlns:a16="http://schemas.microsoft.com/office/drawing/2014/main" id="{A9AC0A27-FEBF-4616-8D3C-D7709C754084}"/>
              </a:ext>
            </a:extLst>
          </p:cNvPr>
          <p:cNvSpPr txBox="1"/>
          <p:nvPr/>
        </p:nvSpPr>
        <p:spPr>
          <a:xfrm>
            <a:off x="457200" y="4315522"/>
            <a:ext cx="6545766" cy="369332"/>
          </a:xfrm>
          <a:prstGeom prst="rect">
            <a:avLst/>
          </a:prstGeom>
          <a:noFill/>
        </p:spPr>
        <p:txBody>
          <a:bodyPr wrap="square" rtlCol="0">
            <a:spAutoFit/>
          </a:bodyPr>
          <a:lstStyle/>
          <a:p>
            <a:r>
              <a:rPr lang="en-US" dirty="0"/>
              <a:t>Some of these rules do not apply to floats (see next page).</a:t>
            </a:r>
          </a:p>
        </p:txBody>
      </p:sp>
    </p:spTree>
    <p:extLst>
      <p:ext uri="{BB962C8B-B14F-4D97-AF65-F5344CB8AC3E}">
        <p14:creationId xmlns:p14="http://schemas.microsoft.com/office/powerpoint/2010/main" val="306727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 page 2</a:t>
            </a:r>
          </a:p>
        </p:txBody>
      </p:sp>
      <p:pic>
        <p:nvPicPr>
          <p:cNvPr id="4" name="Picture 3">
            <a:extLst>
              <a:ext uri="{FF2B5EF4-FFF2-40B4-BE49-F238E27FC236}">
                <a16:creationId xmlns:a16="http://schemas.microsoft.com/office/drawing/2014/main" id="{F06F0A28-D21B-485B-ADA0-96BDB7B53E61}"/>
              </a:ext>
            </a:extLst>
          </p:cNvPr>
          <p:cNvPicPr>
            <a:picLocks noChangeAspect="1"/>
          </p:cNvPicPr>
          <p:nvPr/>
        </p:nvPicPr>
        <p:blipFill>
          <a:blip r:embed="rId2"/>
          <a:stretch>
            <a:fillRect/>
          </a:stretch>
        </p:blipFill>
        <p:spPr>
          <a:xfrm>
            <a:off x="225727" y="770839"/>
            <a:ext cx="7287491" cy="4558040"/>
          </a:xfrm>
          <a:prstGeom prst="rect">
            <a:avLst/>
          </a:prstGeom>
        </p:spPr>
      </p:pic>
      <p:sp>
        <p:nvSpPr>
          <p:cNvPr id="5" name="TextBox 4">
            <a:extLst>
              <a:ext uri="{FF2B5EF4-FFF2-40B4-BE49-F238E27FC236}">
                <a16:creationId xmlns:a16="http://schemas.microsoft.com/office/drawing/2014/main" id="{5965C4D4-5066-4C99-8E05-B4F514BD1AD8}"/>
              </a:ext>
            </a:extLst>
          </p:cNvPr>
          <p:cNvSpPr txBox="1"/>
          <p:nvPr/>
        </p:nvSpPr>
        <p:spPr>
          <a:xfrm>
            <a:off x="312234" y="5328879"/>
            <a:ext cx="4572000" cy="369332"/>
          </a:xfrm>
          <a:prstGeom prst="rect">
            <a:avLst/>
          </a:prstGeom>
          <a:noFill/>
        </p:spPr>
        <p:txBody>
          <a:bodyPr wrap="square" rtlCol="0">
            <a:spAutoFit/>
          </a:bodyPr>
          <a:lstStyle/>
          <a:p>
            <a:r>
              <a:rPr lang="en-US" dirty="0"/>
              <a:t>Reminder of </a:t>
            </a:r>
            <a:r>
              <a:rPr lang="en-US" dirty="0" err="1"/>
              <a:t>DeMorgan’s</a:t>
            </a:r>
            <a:r>
              <a:rPr lang="en-US" dirty="0"/>
              <a:t> law, from Wikipedia:</a:t>
            </a:r>
          </a:p>
        </p:txBody>
      </p:sp>
      <p:pic>
        <p:nvPicPr>
          <p:cNvPr id="7" name="Picture 6" descr="A screenshot of a cell phone&#10;&#10;Description automatically generated">
            <a:extLst>
              <a:ext uri="{FF2B5EF4-FFF2-40B4-BE49-F238E27FC236}">
                <a16:creationId xmlns:a16="http://schemas.microsoft.com/office/drawing/2014/main" id="{2BA28375-9826-4E96-BD8F-05CE1062A475}"/>
              </a:ext>
            </a:extLst>
          </p:cNvPr>
          <p:cNvPicPr>
            <a:picLocks noChangeAspect="1"/>
          </p:cNvPicPr>
          <p:nvPr/>
        </p:nvPicPr>
        <p:blipFill rotWithShape="1">
          <a:blip r:embed="rId3">
            <a:extLst>
              <a:ext uri="{28A0092B-C50C-407E-A947-70E740481C1C}">
                <a14:useLocalDpi xmlns:a14="http://schemas.microsoft.com/office/drawing/2010/main" val="0"/>
              </a:ext>
            </a:extLst>
          </a:blip>
          <a:srcRect l="11829" t="62984" r="61463" b="25126"/>
          <a:stretch/>
        </p:blipFill>
        <p:spPr>
          <a:xfrm>
            <a:off x="4884234" y="5328879"/>
            <a:ext cx="3474720" cy="840912"/>
          </a:xfrm>
          <a:prstGeom prst="rect">
            <a:avLst/>
          </a:prstGeom>
        </p:spPr>
      </p:pic>
    </p:spTree>
    <p:extLst>
      <p:ext uri="{BB962C8B-B14F-4D97-AF65-F5344CB8AC3E}">
        <p14:creationId xmlns:p14="http://schemas.microsoft.com/office/powerpoint/2010/main" val="2343289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 page 3</a:t>
            </a:r>
          </a:p>
        </p:txBody>
      </p:sp>
      <p:pic>
        <p:nvPicPr>
          <p:cNvPr id="8" name="Picture 7" descr="A screenshot of a computer screen&#10;&#10;Description automatically generated">
            <a:extLst>
              <a:ext uri="{FF2B5EF4-FFF2-40B4-BE49-F238E27FC236}">
                <a16:creationId xmlns:a16="http://schemas.microsoft.com/office/drawing/2014/main" id="{9828FAE1-CC0C-4366-8A0F-68928CAE5DBD}"/>
              </a:ext>
            </a:extLst>
          </p:cNvPr>
          <p:cNvPicPr>
            <a:picLocks noChangeAspect="1"/>
          </p:cNvPicPr>
          <p:nvPr/>
        </p:nvPicPr>
        <p:blipFill rotWithShape="1">
          <a:blip r:embed="rId2">
            <a:extLst>
              <a:ext uri="{28A0092B-C50C-407E-A947-70E740481C1C}">
                <a14:useLocalDpi xmlns:a14="http://schemas.microsoft.com/office/drawing/2010/main" val="0"/>
              </a:ext>
            </a:extLst>
          </a:blip>
          <a:srcRect l="25488" t="20866" r="5244" b="25591"/>
          <a:stretch/>
        </p:blipFill>
        <p:spPr>
          <a:xfrm>
            <a:off x="2252547" y="4003287"/>
            <a:ext cx="6333894" cy="2653991"/>
          </a:xfrm>
          <a:prstGeom prst="rect">
            <a:avLst/>
          </a:prstGeom>
        </p:spPr>
      </p:pic>
      <p:sp>
        <p:nvSpPr>
          <p:cNvPr id="9" name="TextBox 8">
            <a:extLst>
              <a:ext uri="{FF2B5EF4-FFF2-40B4-BE49-F238E27FC236}">
                <a16:creationId xmlns:a16="http://schemas.microsoft.com/office/drawing/2014/main" id="{4489C05D-1DDF-465B-BCFB-96DB719F4D4B}"/>
              </a:ext>
            </a:extLst>
          </p:cNvPr>
          <p:cNvSpPr txBox="1"/>
          <p:nvPr/>
        </p:nvSpPr>
        <p:spPr>
          <a:xfrm>
            <a:off x="2408663" y="3757961"/>
            <a:ext cx="6021659" cy="369332"/>
          </a:xfrm>
          <a:prstGeom prst="rect">
            <a:avLst/>
          </a:prstGeom>
          <a:noFill/>
        </p:spPr>
        <p:txBody>
          <a:bodyPr wrap="square" rtlCol="0">
            <a:spAutoFit/>
          </a:bodyPr>
          <a:lstStyle/>
          <a:p>
            <a:r>
              <a:rPr lang="en-US" dirty="0"/>
              <a:t>From the textbook:</a:t>
            </a:r>
          </a:p>
        </p:txBody>
      </p:sp>
      <p:pic>
        <p:nvPicPr>
          <p:cNvPr id="11" name="Picture 10" descr="A screenshot of a cell phone&#10;&#10;Description automatically generated">
            <a:extLst>
              <a:ext uri="{FF2B5EF4-FFF2-40B4-BE49-F238E27FC236}">
                <a16:creationId xmlns:a16="http://schemas.microsoft.com/office/drawing/2014/main" id="{561C9898-663E-4234-9658-ADAB318AEF4A}"/>
              </a:ext>
            </a:extLst>
          </p:cNvPr>
          <p:cNvPicPr>
            <a:picLocks noChangeAspect="1"/>
          </p:cNvPicPr>
          <p:nvPr/>
        </p:nvPicPr>
        <p:blipFill rotWithShape="1">
          <a:blip r:embed="rId3">
            <a:extLst>
              <a:ext uri="{28A0092B-C50C-407E-A947-70E740481C1C}">
                <a14:useLocalDpi xmlns:a14="http://schemas.microsoft.com/office/drawing/2010/main" val="0"/>
              </a:ext>
            </a:extLst>
          </a:blip>
          <a:srcRect l="7805" t="21766" r="30366" b="28740"/>
          <a:stretch/>
        </p:blipFill>
        <p:spPr>
          <a:xfrm>
            <a:off x="122663" y="523220"/>
            <a:ext cx="6309360" cy="2737789"/>
          </a:xfrm>
          <a:prstGeom prst="rect">
            <a:avLst/>
          </a:prstGeom>
        </p:spPr>
      </p:pic>
    </p:spTree>
    <p:extLst>
      <p:ext uri="{BB962C8B-B14F-4D97-AF65-F5344CB8AC3E}">
        <p14:creationId xmlns:p14="http://schemas.microsoft.com/office/powerpoint/2010/main" val="3579697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 page 3</a:t>
            </a:r>
          </a:p>
        </p:txBody>
      </p:sp>
      <p:pic>
        <p:nvPicPr>
          <p:cNvPr id="3" name="Picture 2">
            <a:extLst>
              <a:ext uri="{FF2B5EF4-FFF2-40B4-BE49-F238E27FC236}">
                <a16:creationId xmlns:a16="http://schemas.microsoft.com/office/drawing/2014/main" id="{743926F6-B62B-4D48-91FA-BD5AEA02FAC8}"/>
              </a:ext>
            </a:extLst>
          </p:cNvPr>
          <p:cNvPicPr>
            <a:picLocks noChangeAspect="1"/>
          </p:cNvPicPr>
          <p:nvPr/>
        </p:nvPicPr>
        <p:blipFill>
          <a:blip r:embed="rId2"/>
          <a:stretch>
            <a:fillRect/>
          </a:stretch>
        </p:blipFill>
        <p:spPr>
          <a:xfrm>
            <a:off x="48998" y="1186335"/>
            <a:ext cx="7121236" cy="3441215"/>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F3592D6F-D143-40CC-9FA1-D53A44A78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4282" y="4609131"/>
            <a:ext cx="5760720" cy="2125067"/>
          </a:xfrm>
          <a:prstGeom prst="rect">
            <a:avLst/>
          </a:prstGeom>
        </p:spPr>
      </p:pic>
      <p:pic>
        <p:nvPicPr>
          <p:cNvPr id="6" name="Picture 5">
            <a:extLst>
              <a:ext uri="{FF2B5EF4-FFF2-40B4-BE49-F238E27FC236}">
                <a16:creationId xmlns:a16="http://schemas.microsoft.com/office/drawing/2014/main" id="{9AD3A969-B958-4221-8C42-3220CD8F897E}"/>
              </a:ext>
            </a:extLst>
          </p:cNvPr>
          <p:cNvPicPr>
            <a:picLocks noChangeAspect="1"/>
          </p:cNvPicPr>
          <p:nvPr/>
        </p:nvPicPr>
        <p:blipFill>
          <a:blip r:embed="rId4"/>
          <a:stretch>
            <a:fillRect/>
          </a:stretch>
        </p:blipFill>
        <p:spPr>
          <a:xfrm>
            <a:off x="312234" y="523220"/>
            <a:ext cx="6594764" cy="663115"/>
          </a:xfrm>
          <a:prstGeom prst="rect">
            <a:avLst/>
          </a:prstGeom>
        </p:spPr>
      </p:pic>
    </p:spTree>
    <p:extLst>
      <p:ext uri="{BB962C8B-B14F-4D97-AF65-F5344CB8AC3E}">
        <p14:creationId xmlns:p14="http://schemas.microsoft.com/office/powerpoint/2010/main" val="260489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Office hours</a:t>
            </a:r>
          </a:p>
        </p:txBody>
      </p:sp>
      <p:sp>
        <p:nvSpPr>
          <p:cNvPr id="3" name="TextBox 2">
            <a:extLst>
              <a:ext uri="{FF2B5EF4-FFF2-40B4-BE49-F238E27FC236}">
                <a16:creationId xmlns:a16="http://schemas.microsoft.com/office/drawing/2014/main" id="{3B32FFFA-18F6-4673-9D1D-497DD54E35DA}"/>
              </a:ext>
            </a:extLst>
          </p:cNvPr>
          <p:cNvSpPr txBox="1"/>
          <p:nvPr/>
        </p:nvSpPr>
        <p:spPr>
          <a:xfrm>
            <a:off x="39030" y="736087"/>
            <a:ext cx="8982308" cy="4524315"/>
          </a:xfrm>
          <a:prstGeom prst="rect">
            <a:avLst/>
          </a:prstGeom>
        </p:spPr>
        <p:txBody>
          <a:bodyPr wrap="square" rtlCol="0">
            <a:spAutoFit/>
          </a:bodyPr>
          <a:lstStyle/>
          <a:p>
            <a:pPr lvl="1"/>
            <a:r>
              <a:rPr lang="en-US" sz="2200" dirty="0">
                <a:sym typeface="Wingdings" panose="05000000000000000000" pitchFamily="2" charset="2"/>
              </a:rPr>
              <a:t>Zoom URL: </a:t>
            </a:r>
            <a:r>
              <a:rPr lang="en-US" sz="2200" dirty="0"/>
              <a:t> </a:t>
            </a:r>
          </a:p>
          <a:p>
            <a:pPr lvl="1"/>
            <a:r>
              <a:rPr lang="en-US" sz="2200" dirty="0">
                <a:hlinkClick r:id="rId2"/>
              </a:rPr>
              <a:t>https://pitt.zoom.us/my/kmc51</a:t>
            </a:r>
            <a:endParaRPr lang="en-US" sz="2200" dirty="0"/>
          </a:p>
          <a:p>
            <a:pPr lvl="1"/>
            <a:r>
              <a:rPr lang="en-US" sz="2200" dirty="0"/>
              <a:t>Meeting ID # </a:t>
            </a:r>
            <a:r>
              <a:rPr lang="en-US" sz="2400" dirty="0"/>
              <a:t>8361144966</a:t>
            </a:r>
            <a:endParaRPr lang="en-US" sz="2200" dirty="0"/>
          </a:p>
          <a:p>
            <a:pPr lvl="1"/>
            <a:endParaRPr lang="en-US" sz="2200" dirty="0"/>
          </a:p>
          <a:p>
            <a:pPr marL="800100" lvl="1" indent="-342900">
              <a:buFont typeface="Wingdings" panose="05000000000000000000" pitchFamily="2" charset="2"/>
              <a:buChar char="à"/>
            </a:pPr>
            <a:r>
              <a:rPr lang="en-US" sz="2200" dirty="0">
                <a:sym typeface="Wingdings" panose="05000000000000000000" pitchFamily="2" charset="2"/>
              </a:rPr>
              <a:t>This is the same as what is used for the recitations.</a:t>
            </a:r>
          </a:p>
          <a:p>
            <a:pPr marL="800100" lvl="1" indent="-342900">
              <a:buFont typeface="Wingdings" panose="05000000000000000000" pitchFamily="2" charset="2"/>
              <a:buChar char="à"/>
            </a:pPr>
            <a:endParaRPr lang="en-US" sz="2200" dirty="0">
              <a:sym typeface="Wingdings" panose="05000000000000000000" pitchFamily="2" charset="2"/>
            </a:endParaRPr>
          </a:p>
          <a:p>
            <a:pPr marL="800100" lvl="1" indent="-342900">
              <a:buFont typeface="Wingdings" panose="05000000000000000000" pitchFamily="2" charset="2"/>
              <a:buChar char="à"/>
            </a:pPr>
            <a:r>
              <a:rPr lang="en-US" sz="2200" dirty="0">
                <a:solidFill>
                  <a:srgbClr val="002060"/>
                </a:solidFill>
                <a:sym typeface="Wingdings" panose="05000000000000000000" pitchFamily="2" charset="2"/>
              </a:rPr>
              <a:t>These will be used for both general questions and “check-off” meetings (see course website: </a:t>
            </a:r>
            <a:r>
              <a:rPr lang="en-US" sz="2200" dirty="0">
                <a:solidFill>
                  <a:srgbClr val="002060"/>
                </a:solidFill>
                <a:sym typeface="Wingdings" panose="05000000000000000000" pitchFamily="2" charset="2"/>
                <a:hlinkClick r:id="rId3"/>
              </a:rPr>
              <a:t>https://sites.google.com/view/cs449su20/home</a:t>
            </a:r>
            <a:r>
              <a:rPr lang="en-US" sz="2200" dirty="0">
                <a:solidFill>
                  <a:srgbClr val="002060"/>
                </a:solidFill>
                <a:sym typeface="Wingdings" panose="05000000000000000000" pitchFamily="2" charset="2"/>
              </a:rPr>
              <a:t>)</a:t>
            </a:r>
          </a:p>
          <a:p>
            <a:pPr marL="800100" lvl="1" indent="-342900">
              <a:buFont typeface="Wingdings" panose="05000000000000000000" pitchFamily="2" charset="2"/>
              <a:buChar char="à"/>
            </a:pPr>
            <a:endParaRPr lang="en-US" sz="2200" dirty="0">
              <a:solidFill>
                <a:srgbClr val="002060"/>
              </a:solidFill>
              <a:sym typeface="Wingdings" panose="05000000000000000000" pitchFamily="2" charset="2"/>
            </a:endParaRPr>
          </a:p>
          <a:p>
            <a:pPr marL="800100" lvl="1" indent="-342900">
              <a:buFont typeface="Wingdings" panose="05000000000000000000" pitchFamily="2" charset="2"/>
              <a:buChar char="à"/>
            </a:pPr>
            <a:r>
              <a:rPr lang="en-US" sz="2200" dirty="0">
                <a:solidFill>
                  <a:srgbClr val="002060"/>
                </a:solidFill>
                <a:sym typeface="Wingdings" panose="05000000000000000000" pitchFamily="2" charset="2"/>
              </a:rPr>
              <a:t>I will send out an email in the next 24 hours with information on times and how to reserve time slots.  If you’d like to complete the Doodle poll please do so ASAP: </a:t>
            </a:r>
            <a:r>
              <a:rPr lang="en-US" sz="2200" dirty="0">
                <a:solidFill>
                  <a:srgbClr val="002060"/>
                </a:solidFill>
                <a:sym typeface="Wingdings" panose="05000000000000000000" pitchFamily="2" charset="2"/>
                <a:hlinkClick r:id="rId4"/>
              </a:rPr>
              <a:t>https://doodle.com/poll/za9d9akdem9w9qsm</a:t>
            </a:r>
            <a:endParaRPr lang="en-US" sz="2200" dirty="0">
              <a:solidFill>
                <a:srgbClr val="002060"/>
              </a:solidFill>
              <a:sym typeface="Wingdings" panose="05000000000000000000" pitchFamily="2" charset="2"/>
            </a:endParaRPr>
          </a:p>
        </p:txBody>
      </p:sp>
    </p:spTree>
    <p:extLst>
      <p:ext uri="{BB962C8B-B14F-4D97-AF65-F5344CB8AC3E}">
        <p14:creationId xmlns:p14="http://schemas.microsoft.com/office/powerpoint/2010/main" val="625855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 page 4</a:t>
            </a:r>
          </a:p>
        </p:txBody>
      </p:sp>
      <p:pic>
        <p:nvPicPr>
          <p:cNvPr id="8" name="Picture 7" descr="A screenshot of a social media post&#10;&#10;Description automatically generated">
            <a:extLst>
              <a:ext uri="{FF2B5EF4-FFF2-40B4-BE49-F238E27FC236}">
                <a16:creationId xmlns:a16="http://schemas.microsoft.com/office/drawing/2014/main" id="{875D31AF-3804-43B7-9622-B7A2962F4F0C}"/>
              </a:ext>
            </a:extLst>
          </p:cNvPr>
          <p:cNvPicPr>
            <a:picLocks noChangeAspect="1"/>
          </p:cNvPicPr>
          <p:nvPr/>
        </p:nvPicPr>
        <p:blipFill rotWithShape="1">
          <a:blip r:embed="rId2">
            <a:extLst>
              <a:ext uri="{28A0092B-C50C-407E-A947-70E740481C1C}">
                <a14:useLocalDpi xmlns:a14="http://schemas.microsoft.com/office/drawing/2010/main" val="0"/>
              </a:ext>
            </a:extLst>
          </a:blip>
          <a:srcRect l="8293" t="25366" r="27805" b="22891"/>
          <a:stretch/>
        </p:blipFill>
        <p:spPr>
          <a:xfrm>
            <a:off x="189569" y="692305"/>
            <a:ext cx="8046720" cy="3531961"/>
          </a:xfrm>
          <a:prstGeom prst="rect">
            <a:avLst/>
          </a:prstGeom>
        </p:spPr>
      </p:pic>
    </p:spTree>
    <p:extLst>
      <p:ext uri="{BB962C8B-B14F-4D97-AF65-F5344CB8AC3E}">
        <p14:creationId xmlns:p14="http://schemas.microsoft.com/office/powerpoint/2010/main" val="57017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a:t>
            </a:r>
          </a:p>
        </p:txBody>
      </p:sp>
      <p:pic>
        <p:nvPicPr>
          <p:cNvPr id="5" name="Picture 4" descr="A screenshot of a cell phone&#10;&#10;Description automatically generated">
            <a:extLst>
              <a:ext uri="{FF2B5EF4-FFF2-40B4-BE49-F238E27FC236}">
                <a16:creationId xmlns:a16="http://schemas.microsoft.com/office/drawing/2014/main" id="{5CD25455-4AAC-4780-8568-AE45B1E8572D}"/>
              </a:ext>
            </a:extLst>
          </p:cNvPr>
          <p:cNvPicPr>
            <a:picLocks noChangeAspect="1"/>
          </p:cNvPicPr>
          <p:nvPr/>
        </p:nvPicPr>
        <p:blipFill rotWithShape="1">
          <a:blip r:embed="rId2">
            <a:extLst>
              <a:ext uri="{28A0092B-C50C-407E-A947-70E740481C1C}">
                <a14:useLocalDpi xmlns:a14="http://schemas.microsoft.com/office/drawing/2010/main" val="0"/>
              </a:ext>
            </a:extLst>
          </a:blip>
          <a:srcRect l="9390" t="19966" r="28049" b="16873"/>
          <a:stretch/>
        </p:blipFill>
        <p:spPr>
          <a:xfrm>
            <a:off x="256477" y="836341"/>
            <a:ext cx="5720577" cy="3130732"/>
          </a:xfrm>
          <a:prstGeom prst="rect">
            <a:avLst/>
          </a:prstGeom>
        </p:spPr>
      </p:pic>
      <p:sp>
        <p:nvSpPr>
          <p:cNvPr id="3" name="TextBox 2">
            <a:extLst>
              <a:ext uri="{FF2B5EF4-FFF2-40B4-BE49-F238E27FC236}">
                <a16:creationId xmlns:a16="http://schemas.microsoft.com/office/drawing/2014/main" id="{7BFCBE35-E452-473C-87B0-383DEECA797E}"/>
              </a:ext>
            </a:extLst>
          </p:cNvPr>
          <p:cNvSpPr txBox="1"/>
          <p:nvPr/>
        </p:nvSpPr>
        <p:spPr>
          <a:xfrm>
            <a:off x="659912" y="5954103"/>
            <a:ext cx="6583128" cy="369332"/>
          </a:xfrm>
          <a:prstGeom prst="rect">
            <a:avLst/>
          </a:prstGeom>
          <a:noFill/>
        </p:spPr>
        <p:txBody>
          <a:bodyPr wrap="square" rtlCol="0">
            <a:spAutoFit/>
          </a:bodyPr>
          <a:lstStyle/>
          <a:p>
            <a:r>
              <a:rPr lang="en-US" dirty="0"/>
              <a:t>Above: another example of running </a:t>
            </a:r>
            <a:r>
              <a:rPr lang="en-US" dirty="0" err="1"/>
              <a:t>btest</a:t>
            </a:r>
            <a:endParaRPr lang="en-US" dirty="0"/>
          </a:p>
        </p:txBody>
      </p:sp>
      <p:pic>
        <p:nvPicPr>
          <p:cNvPr id="6" name="Picture 5" descr="A screenshot of a cell phone&#10;&#10;Description automatically generated">
            <a:extLst>
              <a:ext uri="{FF2B5EF4-FFF2-40B4-BE49-F238E27FC236}">
                <a16:creationId xmlns:a16="http://schemas.microsoft.com/office/drawing/2014/main" id="{9D67BA70-F1C5-49BA-8544-9CE52D389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84" y="4183349"/>
            <a:ext cx="6858000" cy="1554478"/>
          </a:xfrm>
          <a:prstGeom prst="rect">
            <a:avLst/>
          </a:prstGeom>
        </p:spPr>
      </p:pic>
    </p:spTree>
    <p:extLst>
      <p:ext uri="{BB962C8B-B14F-4D97-AF65-F5344CB8AC3E}">
        <p14:creationId xmlns:p14="http://schemas.microsoft.com/office/powerpoint/2010/main" val="2853494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a:t>
            </a:r>
          </a:p>
        </p:txBody>
      </p:sp>
      <p:pic>
        <p:nvPicPr>
          <p:cNvPr id="4" name="Picture 3">
            <a:extLst>
              <a:ext uri="{FF2B5EF4-FFF2-40B4-BE49-F238E27FC236}">
                <a16:creationId xmlns:a16="http://schemas.microsoft.com/office/drawing/2014/main" id="{E043415C-39BC-44AD-A14F-3996041ABD65}"/>
              </a:ext>
            </a:extLst>
          </p:cNvPr>
          <p:cNvPicPr>
            <a:picLocks noChangeAspect="1"/>
          </p:cNvPicPr>
          <p:nvPr/>
        </p:nvPicPr>
        <p:blipFill>
          <a:blip r:embed="rId2"/>
          <a:stretch>
            <a:fillRect/>
          </a:stretch>
        </p:blipFill>
        <p:spPr>
          <a:xfrm>
            <a:off x="479165" y="907462"/>
            <a:ext cx="6289964" cy="1786919"/>
          </a:xfrm>
          <a:prstGeom prst="rect">
            <a:avLst/>
          </a:prstGeom>
        </p:spPr>
      </p:pic>
      <p:pic>
        <p:nvPicPr>
          <p:cNvPr id="6" name="Picture 5">
            <a:extLst>
              <a:ext uri="{FF2B5EF4-FFF2-40B4-BE49-F238E27FC236}">
                <a16:creationId xmlns:a16="http://schemas.microsoft.com/office/drawing/2014/main" id="{1FB5544C-DBBF-4B52-850E-511D320625D0}"/>
              </a:ext>
            </a:extLst>
          </p:cNvPr>
          <p:cNvPicPr>
            <a:picLocks noChangeAspect="1"/>
          </p:cNvPicPr>
          <p:nvPr/>
        </p:nvPicPr>
        <p:blipFill>
          <a:blip r:embed="rId3"/>
          <a:stretch>
            <a:fillRect/>
          </a:stretch>
        </p:blipFill>
        <p:spPr>
          <a:xfrm>
            <a:off x="479165" y="2694381"/>
            <a:ext cx="6096000" cy="565392"/>
          </a:xfrm>
          <a:prstGeom prst="rect">
            <a:avLst/>
          </a:prstGeom>
        </p:spPr>
      </p:pic>
    </p:spTree>
    <p:extLst>
      <p:ext uri="{BB962C8B-B14F-4D97-AF65-F5344CB8AC3E}">
        <p14:creationId xmlns:p14="http://schemas.microsoft.com/office/powerpoint/2010/main" val="2028383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a:t>
            </a:r>
          </a:p>
        </p:txBody>
      </p:sp>
      <p:pic>
        <p:nvPicPr>
          <p:cNvPr id="3" name="Picture 2">
            <a:extLst>
              <a:ext uri="{FF2B5EF4-FFF2-40B4-BE49-F238E27FC236}">
                <a16:creationId xmlns:a16="http://schemas.microsoft.com/office/drawing/2014/main" id="{E38B0340-3972-46FE-BF13-B13E77678378}"/>
              </a:ext>
            </a:extLst>
          </p:cNvPr>
          <p:cNvPicPr>
            <a:picLocks noChangeAspect="1"/>
          </p:cNvPicPr>
          <p:nvPr/>
        </p:nvPicPr>
        <p:blipFill>
          <a:blip r:embed="rId2"/>
          <a:stretch>
            <a:fillRect/>
          </a:stretch>
        </p:blipFill>
        <p:spPr>
          <a:xfrm>
            <a:off x="209643" y="796375"/>
            <a:ext cx="8412480" cy="1650322"/>
          </a:xfrm>
          <a:prstGeom prst="rect">
            <a:avLst/>
          </a:prstGeom>
        </p:spPr>
      </p:pic>
    </p:spTree>
    <p:extLst>
      <p:ext uri="{BB962C8B-B14F-4D97-AF65-F5344CB8AC3E}">
        <p14:creationId xmlns:p14="http://schemas.microsoft.com/office/powerpoint/2010/main" val="3670490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DF9E9E-3FE7-408B-95F0-97CE048B9D83}"/>
              </a:ext>
            </a:extLst>
          </p:cNvPr>
          <p:cNvPicPr>
            <a:picLocks noChangeAspect="1"/>
          </p:cNvPicPr>
          <p:nvPr/>
        </p:nvPicPr>
        <p:blipFill>
          <a:blip r:embed="rId2"/>
          <a:stretch>
            <a:fillRect/>
          </a:stretch>
        </p:blipFill>
        <p:spPr>
          <a:xfrm>
            <a:off x="387926" y="787947"/>
            <a:ext cx="7589520" cy="1523016"/>
          </a:xfrm>
          <a:prstGeom prst="rect">
            <a:avLst/>
          </a:prstGeom>
        </p:spPr>
      </p:pic>
      <p:sp>
        <p:nvSpPr>
          <p:cNvPr id="3" name="TextBox 2">
            <a:extLst>
              <a:ext uri="{FF2B5EF4-FFF2-40B4-BE49-F238E27FC236}">
                <a16:creationId xmlns:a16="http://schemas.microsoft.com/office/drawing/2014/main" id="{641E9E82-E34B-49B7-B08B-FF5C76416E28}"/>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a:t>
            </a:r>
          </a:p>
        </p:txBody>
      </p:sp>
      <p:cxnSp>
        <p:nvCxnSpPr>
          <p:cNvPr id="5" name="Straight Connector 4">
            <a:extLst>
              <a:ext uri="{FF2B5EF4-FFF2-40B4-BE49-F238E27FC236}">
                <a16:creationId xmlns:a16="http://schemas.microsoft.com/office/drawing/2014/main" id="{A3D1E654-3CFE-4400-9100-5193FC58FF04}"/>
              </a:ext>
            </a:extLst>
          </p:cNvPr>
          <p:cNvCxnSpPr/>
          <p:nvPr/>
        </p:nvCxnSpPr>
        <p:spPr>
          <a:xfrm>
            <a:off x="3401122" y="1773043"/>
            <a:ext cx="3836019"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E9E82-E34B-49B7-B08B-FF5C76416E28}"/>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a:t>
            </a:r>
          </a:p>
        </p:txBody>
      </p:sp>
      <p:pic>
        <p:nvPicPr>
          <p:cNvPr id="4" name="Picture 3">
            <a:extLst>
              <a:ext uri="{FF2B5EF4-FFF2-40B4-BE49-F238E27FC236}">
                <a16:creationId xmlns:a16="http://schemas.microsoft.com/office/drawing/2014/main" id="{60C7CE20-8C47-4161-BBC5-D5459F2B24B4}"/>
              </a:ext>
            </a:extLst>
          </p:cNvPr>
          <p:cNvPicPr>
            <a:picLocks noChangeAspect="1"/>
          </p:cNvPicPr>
          <p:nvPr/>
        </p:nvPicPr>
        <p:blipFill>
          <a:blip r:embed="rId2"/>
          <a:stretch>
            <a:fillRect/>
          </a:stretch>
        </p:blipFill>
        <p:spPr>
          <a:xfrm>
            <a:off x="487949" y="912825"/>
            <a:ext cx="6428509" cy="2066125"/>
          </a:xfrm>
          <a:prstGeom prst="rect">
            <a:avLst/>
          </a:prstGeom>
        </p:spPr>
      </p:pic>
      <p:sp>
        <p:nvSpPr>
          <p:cNvPr id="6" name="TextBox 5">
            <a:extLst>
              <a:ext uri="{FF2B5EF4-FFF2-40B4-BE49-F238E27FC236}">
                <a16:creationId xmlns:a16="http://schemas.microsoft.com/office/drawing/2014/main" id="{D74CD197-1A33-445C-9A85-08E8908FE576}"/>
              </a:ext>
            </a:extLst>
          </p:cNvPr>
          <p:cNvSpPr txBox="1"/>
          <p:nvPr/>
        </p:nvSpPr>
        <p:spPr>
          <a:xfrm>
            <a:off x="724829" y="3311912"/>
            <a:ext cx="4828478" cy="923330"/>
          </a:xfrm>
          <a:prstGeom prst="rect">
            <a:avLst/>
          </a:prstGeom>
          <a:noFill/>
        </p:spPr>
        <p:txBody>
          <a:bodyPr wrap="square" rtlCol="0">
            <a:spAutoFit/>
          </a:bodyPr>
          <a:lstStyle/>
          <a:p>
            <a:r>
              <a:rPr lang="en-US" dirty="0"/>
              <a:t>In short, within {}, declare your *all* your variables before making use of them, to get </a:t>
            </a:r>
            <a:r>
              <a:rPr lang="en-US" dirty="0" err="1"/>
              <a:t>dlc</a:t>
            </a:r>
            <a:r>
              <a:rPr lang="en-US" dirty="0"/>
              <a:t> to accept the code.</a:t>
            </a:r>
          </a:p>
        </p:txBody>
      </p:sp>
    </p:spTree>
    <p:extLst>
      <p:ext uri="{BB962C8B-B14F-4D97-AF65-F5344CB8AC3E}">
        <p14:creationId xmlns:p14="http://schemas.microsoft.com/office/powerpoint/2010/main" val="152518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E9E82-E34B-49B7-B08B-FF5C76416E28}"/>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a:t>
            </a:r>
          </a:p>
        </p:txBody>
      </p:sp>
      <p:pic>
        <p:nvPicPr>
          <p:cNvPr id="5" name="Picture 4">
            <a:extLst>
              <a:ext uri="{FF2B5EF4-FFF2-40B4-BE49-F238E27FC236}">
                <a16:creationId xmlns:a16="http://schemas.microsoft.com/office/drawing/2014/main" id="{4FB0F688-DAC2-4B31-92A4-EEE2B3FF6EB0}"/>
              </a:ext>
            </a:extLst>
          </p:cNvPr>
          <p:cNvPicPr>
            <a:picLocks noChangeAspect="1"/>
          </p:cNvPicPr>
          <p:nvPr/>
        </p:nvPicPr>
        <p:blipFill>
          <a:blip r:embed="rId2"/>
          <a:stretch>
            <a:fillRect/>
          </a:stretch>
        </p:blipFill>
        <p:spPr>
          <a:xfrm>
            <a:off x="173689" y="869411"/>
            <a:ext cx="6677891" cy="2331371"/>
          </a:xfrm>
          <a:prstGeom prst="rect">
            <a:avLst/>
          </a:prstGeom>
        </p:spPr>
      </p:pic>
      <p:sp>
        <p:nvSpPr>
          <p:cNvPr id="6" name="TextBox 5">
            <a:extLst>
              <a:ext uri="{FF2B5EF4-FFF2-40B4-BE49-F238E27FC236}">
                <a16:creationId xmlns:a16="http://schemas.microsoft.com/office/drawing/2014/main" id="{C9BAD937-6F8B-4DD0-8AB9-469ED0EAAB0D}"/>
              </a:ext>
            </a:extLst>
          </p:cNvPr>
          <p:cNvSpPr txBox="1"/>
          <p:nvPr/>
        </p:nvSpPr>
        <p:spPr>
          <a:xfrm>
            <a:off x="613317" y="3429000"/>
            <a:ext cx="5096107" cy="646331"/>
          </a:xfrm>
          <a:prstGeom prst="rect">
            <a:avLst/>
          </a:prstGeom>
          <a:noFill/>
        </p:spPr>
        <p:txBody>
          <a:bodyPr wrap="square" rtlCol="0">
            <a:spAutoFit/>
          </a:bodyPr>
          <a:lstStyle/>
          <a:p>
            <a:r>
              <a:rPr lang="en-US" dirty="0"/>
              <a:t>Section 7 talks about how GDB might be helpful as you work through this.</a:t>
            </a:r>
          </a:p>
        </p:txBody>
      </p:sp>
    </p:spTree>
    <p:extLst>
      <p:ext uri="{BB962C8B-B14F-4D97-AF65-F5344CB8AC3E}">
        <p14:creationId xmlns:p14="http://schemas.microsoft.com/office/powerpoint/2010/main" val="3834710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E9E82-E34B-49B7-B08B-FF5C76416E28}"/>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#1</a:t>
            </a:r>
          </a:p>
        </p:txBody>
      </p:sp>
      <p:pic>
        <p:nvPicPr>
          <p:cNvPr id="4" name="Picture 3">
            <a:extLst>
              <a:ext uri="{FF2B5EF4-FFF2-40B4-BE49-F238E27FC236}">
                <a16:creationId xmlns:a16="http://schemas.microsoft.com/office/drawing/2014/main" id="{D05A662A-B90C-4867-8B0B-B02D8AA8BC3A}"/>
              </a:ext>
            </a:extLst>
          </p:cNvPr>
          <p:cNvPicPr>
            <a:picLocks noChangeAspect="1"/>
          </p:cNvPicPr>
          <p:nvPr/>
        </p:nvPicPr>
        <p:blipFill>
          <a:blip r:embed="rId2"/>
          <a:stretch>
            <a:fillRect/>
          </a:stretch>
        </p:blipFill>
        <p:spPr>
          <a:xfrm>
            <a:off x="294661" y="778233"/>
            <a:ext cx="7132320" cy="1701117"/>
          </a:xfrm>
          <a:prstGeom prst="rect">
            <a:avLst/>
          </a:prstGeom>
        </p:spPr>
      </p:pic>
    </p:spTree>
    <p:extLst>
      <p:ext uri="{BB962C8B-B14F-4D97-AF65-F5344CB8AC3E}">
        <p14:creationId xmlns:p14="http://schemas.microsoft.com/office/powerpoint/2010/main" val="3129335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C1612-3712-4DE0-831D-8488A722A884}"/>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A brief initial look at </a:t>
            </a:r>
            <a:r>
              <a:rPr lang="en-US" sz="2800" dirty="0" err="1">
                <a:solidFill>
                  <a:srgbClr val="002060"/>
                </a:solidFill>
              </a:rPr>
              <a:t>bits.c</a:t>
            </a:r>
            <a:endParaRPr lang="en-US" sz="2800" dirty="0">
              <a:solidFill>
                <a:srgbClr val="002060"/>
              </a:solidFill>
            </a:endParaRPr>
          </a:p>
        </p:txBody>
      </p:sp>
      <p:sp>
        <p:nvSpPr>
          <p:cNvPr id="4" name="TextBox 3">
            <a:extLst>
              <a:ext uri="{FF2B5EF4-FFF2-40B4-BE49-F238E27FC236}">
                <a16:creationId xmlns:a16="http://schemas.microsoft.com/office/drawing/2014/main" id="{ED60E6DE-519D-46E3-BDB2-933953A3519C}"/>
              </a:ext>
            </a:extLst>
          </p:cNvPr>
          <p:cNvSpPr txBox="1"/>
          <p:nvPr/>
        </p:nvSpPr>
        <p:spPr>
          <a:xfrm>
            <a:off x="423746" y="880946"/>
            <a:ext cx="2810108" cy="923330"/>
          </a:xfrm>
          <a:prstGeom prst="rect">
            <a:avLst/>
          </a:prstGeom>
          <a:noFill/>
        </p:spPr>
        <p:txBody>
          <a:bodyPr wrap="square" rtlCol="0">
            <a:spAutoFit/>
          </a:bodyPr>
          <a:lstStyle/>
          <a:p>
            <a:r>
              <a:rPr lang="en-US" dirty="0"/>
              <a:t>Be sure to read the instructions starting on line 22!</a:t>
            </a:r>
          </a:p>
        </p:txBody>
      </p:sp>
      <p:pic>
        <p:nvPicPr>
          <p:cNvPr id="6" name="Picture 5" descr="A screenshot of a computer screen&#10;&#10;Description automatically generated">
            <a:extLst>
              <a:ext uri="{FF2B5EF4-FFF2-40B4-BE49-F238E27FC236}">
                <a16:creationId xmlns:a16="http://schemas.microsoft.com/office/drawing/2014/main" id="{6D7D3F23-32BE-42D9-AAA2-8B309A004E8B}"/>
              </a:ext>
            </a:extLst>
          </p:cNvPr>
          <p:cNvPicPr>
            <a:picLocks noChangeAspect="1"/>
          </p:cNvPicPr>
          <p:nvPr/>
        </p:nvPicPr>
        <p:blipFill rotWithShape="1">
          <a:blip r:embed="rId2">
            <a:extLst>
              <a:ext uri="{28A0092B-C50C-407E-A947-70E740481C1C}">
                <a14:useLocalDpi xmlns:a14="http://schemas.microsoft.com/office/drawing/2010/main" val="0"/>
              </a:ext>
            </a:extLst>
          </a:blip>
          <a:srcRect t="11233" r="24878" b="4498"/>
          <a:stretch/>
        </p:blipFill>
        <p:spPr>
          <a:xfrm>
            <a:off x="1728439" y="1804276"/>
            <a:ext cx="6869151" cy="4718932"/>
          </a:xfrm>
          <a:prstGeom prst="rect">
            <a:avLst/>
          </a:prstGeom>
        </p:spPr>
      </p:pic>
    </p:spTree>
    <p:extLst>
      <p:ext uri="{BB962C8B-B14F-4D97-AF65-F5344CB8AC3E}">
        <p14:creationId xmlns:p14="http://schemas.microsoft.com/office/powerpoint/2010/main" val="1435702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C1612-3712-4DE0-831D-8488A722A884}"/>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A brief initial look at </a:t>
            </a:r>
            <a:r>
              <a:rPr lang="en-US" sz="2800" dirty="0" err="1">
                <a:solidFill>
                  <a:srgbClr val="002060"/>
                </a:solidFill>
              </a:rPr>
              <a:t>bits.c</a:t>
            </a:r>
            <a:endParaRPr lang="en-US" sz="2800" dirty="0">
              <a:solidFill>
                <a:srgbClr val="002060"/>
              </a:solidFill>
            </a:endParaRPr>
          </a:p>
        </p:txBody>
      </p:sp>
      <p:sp>
        <p:nvSpPr>
          <p:cNvPr id="4" name="TextBox 3">
            <a:extLst>
              <a:ext uri="{FF2B5EF4-FFF2-40B4-BE49-F238E27FC236}">
                <a16:creationId xmlns:a16="http://schemas.microsoft.com/office/drawing/2014/main" id="{ED60E6DE-519D-46E3-BDB2-933953A3519C}"/>
              </a:ext>
            </a:extLst>
          </p:cNvPr>
          <p:cNvSpPr txBox="1"/>
          <p:nvPr/>
        </p:nvSpPr>
        <p:spPr>
          <a:xfrm>
            <a:off x="468350" y="880946"/>
            <a:ext cx="6055113" cy="923330"/>
          </a:xfrm>
          <a:prstGeom prst="rect">
            <a:avLst/>
          </a:prstGeom>
          <a:noFill/>
        </p:spPr>
        <p:txBody>
          <a:bodyPr wrap="square" rtlCol="0">
            <a:spAutoFit/>
          </a:bodyPr>
          <a:lstStyle/>
          <a:p>
            <a:r>
              <a:rPr lang="en-US" dirty="0"/>
              <a:t>Also make note of the instructions above each function, and the placeholder return value (which will obviously need to be replaced…) </a:t>
            </a:r>
          </a:p>
        </p:txBody>
      </p:sp>
      <p:pic>
        <p:nvPicPr>
          <p:cNvPr id="5" name="Picture 4" descr="A screenshot of a computer screen&#10;&#10;Description automatically generated">
            <a:extLst>
              <a:ext uri="{FF2B5EF4-FFF2-40B4-BE49-F238E27FC236}">
                <a16:creationId xmlns:a16="http://schemas.microsoft.com/office/drawing/2014/main" id="{0284C227-0480-410A-82C5-CF997B03B359}"/>
              </a:ext>
            </a:extLst>
          </p:cNvPr>
          <p:cNvPicPr>
            <a:picLocks noChangeAspect="1"/>
          </p:cNvPicPr>
          <p:nvPr/>
        </p:nvPicPr>
        <p:blipFill rotWithShape="1">
          <a:blip r:embed="rId2">
            <a:extLst>
              <a:ext uri="{28A0092B-C50C-407E-A947-70E740481C1C}">
                <a14:useLocalDpi xmlns:a14="http://schemas.microsoft.com/office/drawing/2010/main" val="0"/>
              </a:ext>
            </a:extLst>
          </a:blip>
          <a:srcRect t="44024" b="17084"/>
          <a:stretch/>
        </p:blipFill>
        <p:spPr>
          <a:xfrm>
            <a:off x="468350" y="2154408"/>
            <a:ext cx="6192114" cy="2286000"/>
          </a:xfrm>
          <a:prstGeom prst="rect">
            <a:avLst/>
          </a:prstGeom>
        </p:spPr>
      </p:pic>
      <p:sp>
        <p:nvSpPr>
          <p:cNvPr id="6" name="TextBox 5">
            <a:extLst>
              <a:ext uri="{FF2B5EF4-FFF2-40B4-BE49-F238E27FC236}">
                <a16:creationId xmlns:a16="http://schemas.microsoft.com/office/drawing/2014/main" id="{D84DB597-461E-4AB5-B8DE-5F3C21FA8464}"/>
              </a:ext>
            </a:extLst>
          </p:cNvPr>
          <p:cNvSpPr txBox="1"/>
          <p:nvPr/>
        </p:nvSpPr>
        <p:spPr>
          <a:xfrm>
            <a:off x="357809" y="4784035"/>
            <a:ext cx="5062330" cy="369332"/>
          </a:xfrm>
          <a:prstGeom prst="rect">
            <a:avLst/>
          </a:prstGeom>
          <a:noFill/>
        </p:spPr>
        <p:txBody>
          <a:bodyPr wrap="square" rtlCol="0">
            <a:spAutoFit/>
          </a:bodyPr>
          <a:lstStyle/>
          <a:p>
            <a:r>
              <a:rPr lang="en-US" dirty="0"/>
              <a:t>Also be sure to read the README file!</a:t>
            </a:r>
          </a:p>
        </p:txBody>
      </p:sp>
    </p:spTree>
    <p:extLst>
      <p:ext uri="{BB962C8B-B14F-4D97-AF65-F5344CB8AC3E}">
        <p14:creationId xmlns:p14="http://schemas.microsoft.com/office/powerpoint/2010/main" val="308837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134066" cy="954107"/>
          </a:xfrm>
          <a:prstGeom prst="rect">
            <a:avLst/>
          </a:prstGeom>
        </p:spPr>
        <p:txBody>
          <a:bodyPr rtlCol="0">
            <a:spAutoFit/>
          </a:bodyPr>
          <a:lstStyle/>
          <a:p>
            <a:r>
              <a:rPr lang="en-US" sz="2800" dirty="0"/>
              <a:t>Review of Data Representation worksheet</a:t>
            </a:r>
          </a:p>
          <a:p>
            <a:endParaRPr lang="en-US" sz="2800" dirty="0">
              <a:solidFill>
                <a:srgbClr val="002060"/>
              </a:solidFill>
            </a:endParaRPr>
          </a:p>
        </p:txBody>
      </p:sp>
      <p:pic>
        <p:nvPicPr>
          <p:cNvPr id="14" name="Picture 13" descr="A screenshot of a social media post&#10;&#10;Description automatically generated">
            <a:extLst>
              <a:ext uri="{FF2B5EF4-FFF2-40B4-BE49-F238E27FC236}">
                <a16:creationId xmlns:a16="http://schemas.microsoft.com/office/drawing/2014/main" id="{3A5A8B4B-60AB-46CC-9FAB-CE0301EF30B4}"/>
              </a:ext>
            </a:extLst>
          </p:cNvPr>
          <p:cNvPicPr>
            <a:picLocks noChangeAspect="1"/>
          </p:cNvPicPr>
          <p:nvPr/>
        </p:nvPicPr>
        <p:blipFill rotWithShape="1">
          <a:blip r:embed="rId2">
            <a:extLst>
              <a:ext uri="{28A0092B-C50C-407E-A947-70E740481C1C}">
                <a14:useLocalDpi xmlns:a14="http://schemas.microsoft.com/office/drawing/2010/main" val="0"/>
              </a:ext>
            </a:extLst>
          </a:blip>
          <a:srcRect l="975" r="12317"/>
          <a:stretch/>
        </p:blipFill>
        <p:spPr>
          <a:xfrm>
            <a:off x="89210" y="950613"/>
            <a:ext cx="7928517" cy="4956773"/>
          </a:xfrm>
          <a:prstGeom prst="rect">
            <a:avLst/>
          </a:prstGeom>
        </p:spPr>
      </p:pic>
      <p:cxnSp>
        <p:nvCxnSpPr>
          <p:cNvPr id="16" name="Straight Arrow Connector 15">
            <a:extLst>
              <a:ext uri="{FF2B5EF4-FFF2-40B4-BE49-F238E27FC236}">
                <a16:creationId xmlns:a16="http://schemas.microsoft.com/office/drawing/2014/main" id="{202D53B5-C0D3-42CC-9459-6C9AD700F762}"/>
              </a:ext>
            </a:extLst>
          </p:cNvPr>
          <p:cNvCxnSpPr/>
          <p:nvPr/>
        </p:nvCxnSpPr>
        <p:spPr>
          <a:xfrm flipH="1">
            <a:off x="2330606" y="3211551"/>
            <a:ext cx="802887" cy="0"/>
          </a:xfrm>
          <a:prstGeom prst="straightConnector1">
            <a:avLst/>
          </a:prstGeom>
          <a:ln w="952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94904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C1612-3712-4DE0-831D-8488A722A884}"/>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Questions?</a:t>
            </a:r>
          </a:p>
        </p:txBody>
      </p:sp>
    </p:spTree>
    <p:extLst>
      <p:ext uri="{BB962C8B-B14F-4D97-AF65-F5344CB8AC3E}">
        <p14:creationId xmlns:p14="http://schemas.microsoft.com/office/powerpoint/2010/main" val="281187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134066" cy="954107"/>
          </a:xfrm>
          <a:prstGeom prst="rect">
            <a:avLst/>
          </a:prstGeom>
        </p:spPr>
        <p:txBody>
          <a:bodyPr rtlCol="0">
            <a:spAutoFit/>
          </a:bodyPr>
          <a:lstStyle/>
          <a:p>
            <a:r>
              <a:rPr lang="en-US" sz="2800" dirty="0"/>
              <a:t>Review of Data Representation worksheet</a:t>
            </a:r>
          </a:p>
          <a:p>
            <a:endParaRPr lang="en-US" sz="2800" dirty="0">
              <a:solidFill>
                <a:srgbClr val="002060"/>
              </a:solidFill>
            </a:endParaRPr>
          </a:p>
        </p:txBody>
      </p:sp>
      <p:pic>
        <p:nvPicPr>
          <p:cNvPr id="4" name="Picture 3">
            <a:extLst>
              <a:ext uri="{FF2B5EF4-FFF2-40B4-BE49-F238E27FC236}">
                <a16:creationId xmlns:a16="http://schemas.microsoft.com/office/drawing/2014/main" id="{72B1FC05-E0B8-4260-9E0D-08728865C581}"/>
              </a:ext>
            </a:extLst>
          </p:cNvPr>
          <p:cNvPicPr>
            <a:picLocks noChangeAspect="1"/>
          </p:cNvPicPr>
          <p:nvPr/>
        </p:nvPicPr>
        <p:blipFill>
          <a:blip r:embed="rId2"/>
          <a:stretch>
            <a:fillRect/>
          </a:stretch>
        </p:blipFill>
        <p:spPr>
          <a:xfrm>
            <a:off x="545734" y="1121974"/>
            <a:ext cx="6179127" cy="2896763"/>
          </a:xfrm>
          <a:prstGeom prst="rect">
            <a:avLst/>
          </a:prstGeom>
        </p:spPr>
      </p:pic>
      <p:sp>
        <p:nvSpPr>
          <p:cNvPr id="5" name="TextBox 4">
            <a:extLst>
              <a:ext uri="{FF2B5EF4-FFF2-40B4-BE49-F238E27FC236}">
                <a16:creationId xmlns:a16="http://schemas.microsoft.com/office/drawing/2014/main" id="{8CC60911-1388-4267-88BA-EB08C79741FB}"/>
              </a:ext>
            </a:extLst>
          </p:cNvPr>
          <p:cNvSpPr txBox="1"/>
          <p:nvPr/>
        </p:nvSpPr>
        <p:spPr>
          <a:xfrm>
            <a:off x="657922" y="4337824"/>
            <a:ext cx="6601522" cy="646331"/>
          </a:xfrm>
          <a:prstGeom prst="rect">
            <a:avLst/>
          </a:prstGeom>
          <a:noFill/>
        </p:spPr>
        <p:txBody>
          <a:bodyPr wrap="square" rtlCol="0">
            <a:spAutoFit/>
          </a:bodyPr>
          <a:lstStyle/>
          <a:p>
            <a:r>
              <a:rPr lang="en-US" dirty="0"/>
              <a:t>It can be very helpful to memorize this info, and also to memorize the powers of 2 up to at least 2</a:t>
            </a:r>
            <a:r>
              <a:rPr lang="en-US" baseline="30000" dirty="0"/>
              <a:t>8 </a:t>
            </a:r>
            <a:r>
              <a:rPr lang="en-US" dirty="0"/>
              <a:t>(=256).</a:t>
            </a:r>
            <a:r>
              <a:rPr lang="en-US" baseline="30000" dirty="0"/>
              <a:t> </a:t>
            </a:r>
            <a:endParaRPr lang="en-US" dirty="0"/>
          </a:p>
        </p:txBody>
      </p:sp>
    </p:spTree>
    <p:extLst>
      <p:ext uri="{BB962C8B-B14F-4D97-AF65-F5344CB8AC3E}">
        <p14:creationId xmlns:p14="http://schemas.microsoft.com/office/powerpoint/2010/main" val="270285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1" y="0"/>
            <a:ext cx="8987883" cy="954107"/>
          </a:xfrm>
          <a:prstGeom prst="rect">
            <a:avLst/>
          </a:prstGeom>
        </p:spPr>
        <p:txBody>
          <a:bodyPr wrap="square" rtlCol="0">
            <a:spAutoFit/>
          </a:bodyPr>
          <a:lstStyle/>
          <a:p>
            <a:r>
              <a:rPr lang="en-US" sz="2800" dirty="0"/>
              <a:t>Review of Data Representation worksheet: base conversion</a:t>
            </a:r>
          </a:p>
          <a:p>
            <a:endParaRPr lang="en-US" sz="2800" dirty="0">
              <a:solidFill>
                <a:srgbClr val="002060"/>
              </a:solidFill>
            </a:endParaRPr>
          </a:p>
        </p:txBody>
      </p:sp>
      <p:pic>
        <p:nvPicPr>
          <p:cNvPr id="3" name="Picture 2">
            <a:extLst>
              <a:ext uri="{FF2B5EF4-FFF2-40B4-BE49-F238E27FC236}">
                <a16:creationId xmlns:a16="http://schemas.microsoft.com/office/drawing/2014/main" id="{E443846F-9B5D-4DD9-8487-1143EFF44375}"/>
              </a:ext>
            </a:extLst>
          </p:cNvPr>
          <p:cNvPicPr>
            <a:picLocks noChangeAspect="1"/>
          </p:cNvPicPr>
          <p:nvPr/>
        </p:nvPicPr>
        <p:blipFill>
          <a:blip r:embed="rId2"/>
          <a:stretch>
            <a:fillRect/>
          </a:stretch>
        </p:blipFill>
        <p:spPr>
          <a:xfrm>
            <a:off x="509794" y="831444"/>
            <a:ext cx="7315200" cy="4881121"/>
          </a:xfrm>
          <a:prstGeom prst="rect">
            <a:avLst/>
          </a:prstGeom>
        </p:spPr>
      </p:pic>
      <p:sp>
        <p:nvSpPr>
          <p:cNvPr id="6" name="TextBox 5">
            <a:extLst>
              <a:ext uri="{FF2B5EF4-FFF2-40B4-BE49-F238E27FC236}">
                <a16:creationId xmlns:a16="http://schemas.microsoft.com/office/drawing/2014/main" id="{EF3B51E2-7839-4FA4-9FA6-24227B55F6E0}"/>
              </a:ext>
            </a:extLst>
          </p:cNvPr>
          <p:cNvSpPr txBox="1"/>
          <p:nvPr/>
        </p:nvSpPr>
        <p:spPr>
          <a:xfrm>
            <a:off x="509794" y="5703390"/>
            <a:ext cx="6601522" cy="923330"/>
          </a:xfrm>
          <a:prstGeom prst="rect">
            <a:avLst/>
          </a:prstGeom>
          <a:noFill/>
        </p:spPr>
        <p:txBody>
          <a:bodyPr wrap="square" rtlCol="0">
            <a:spAutoFit/>
          </a:bodyPr>
          <a:lstStyle/>
          <a:p>
            <a:r>
              <a:rPr lang="en-US" dirty="0"/>
              <a:t>Note: We can assume that these are unsigned </a:t>
            </a:r>
            <a:r>
              <a:rPr lang="en-US" dirty="0" err="1"/>
              <a:t>ints</a:t>
            </a:r>
            <a:r>
              <a:rPr lang="en-US" dirty="0"/>
              <a:t>, or that they are signed </a:t>
            </a:r>
            <a:r>
              <a:rPr lang="en-US" dirty="0" err="1"/>
              <a:t>ints</a:t>
            </a:r>
            <a:r>
              <a:rPr lang="en-US" dirty="0"/>
              <a:t> and all bits that are not shown (to fill in </a:t>
            </a:r>
            <a:r>
              <a:rPr lang="en-US" dirty="0" err="1"/>
              <a:t>sizeof</a:t>
            </a:r>
            <a:r>
              <a:rPr lang="en-US" dirty="0"/>
              <a:t>() number of bytes for the datatype) are 0s.</a:t>
            </a:r>
          </a:p>
        </p:txBody>
      </p:sp>
    </p:spTree>
    <p:extLst>
      <p:ext uri="{BB962C8B-B14F-4D97-AF65-F5344CB8AC3E}">
        <p14:creationId xmlns:p14="http://schemas.microsoft.com/office/powerpoint/2010/main" val="167668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954107"/>
          </a:xfrm>
          <a:prstGeom prst="rect">
            <a:avLst/>
          </a:prstGeom>
        </p:spPr>
        <p:txBody>
          <a:bodyPr wrap="square" rtlCol="0">
            <a:spAutoFit/>
          </a:bodyPr>
          <a:lstStyle/>
          <a:p>
            <a:r>
              <a:rPr lang="en-US" sz="2800" dirty="0"/>
              <a:t>Review of Data Representation worksheet: first 4 rows </a:t>
            </a:r>
          </a:p>
          <a:p>
            <a:endParaRPr lang="en-US" sz="2800" dirty="0">
              <a:solidFill>
                <a:srgbClr val="002060"/>
              </a:solidFill>
            </a:endParaRPr>
          </a:p>
        </p:txBody>
      </p:sp>
      <p:sp>
        <p:nvSpPr>
          <p:cNvPr id="5" name="TextBox 4">
            <a:extLst>
              <a:ext uri="{FF2B5EF4-FFF2-40B4-BE49-F238E27FC236}">
                <a16:creationId xmlns:a16="http://schemas.microsoft.com/office/drawing/2014/main" id="{0012186F-F398-4C06-98D3-C1C9DCCB0E11}"/>
              </a:ext>
            </a:extLst>
          </p:cNvPr>
          <p:cNvSpPr txBox="1"/>
          <p:nvPr/>
        </p:nvSpPr>
        <p:spPr>
          <a:xfrm>
            <a:off x="312234" y="3590691"/>
            <a:ext cx="8321040" cy="369332"/>
          </a:xfrm>
          <a:prstGeom prst="rect">
            <a:avLst/>
          </a:prstGeom>
          <a:noFill/>
        </p:spPr>
        <p:txBody>
          <a:bodyPr wrap="square" rtlCol="0">
            <a:spAutoFit/>
          </a:bodyPr>
          <a:lstStyle/>
          <a:p>
            <a:r>
              <a:rPr lang="en-US" dirty="0"/>
              <a:t>Note: You can check your work using online calculators and/or software (e.g., </a:t>
            </a:r>
            <a:r>
              <a:rPr lang="en-US" dirty="0" err="1"/>
              <a:t>Matlab</a:t>
            </a:r>
            <a:r>
              <a:rPr lang="en-US" dirty="0"/>
              <a:t>).</a:t>
            </a:r>
          </a:p>
        </p:txBody>
      </p:sp>
      <p:pic>
        <p:nvPicPr>
          <p:cNvPr id="7" name="Picture 6" descr="A screenshot of a computer&#10;&#10;Description automatically generated">
            <a:extLst>
              <a:ext uri="{FF2B5EF4-FFF2-40B4-BE49-F238E27FC236}">
                <a16:creationId xmlns:a16="http://schemas.microsoft.com/office/drawing/2014/main" id="{20770BC4-76D2-4CCD-BC59-6B4859B90BBE}"/>
              </a:ext>
            </a:extLst>
          </p:cNvPr>
          <p:cNvPicPr>
            <a:picLocks noChangeAspect="1"/>
          </p:cNvPicPr>
          <p:nvPr/>
        </p:nvPicPr>
        <p:blipFill rotWithShape="1">
          <a:blip r:embed="rId2">
            <a:extLst>
              <a:ext uri="{28A0092B-C50C-407E-A947-70E740481C1C}">
                <a14:useLocalDpi xmlns:a14="http://schemas.microsoft.com/office/drawing/2010/main" val="0"/>
              </a:ext>
            </a:extLst>
          </a:blip>
          <a:srcRect l="6870" t="17030" r="11423" b="37513"/>
          <a:stretch/>
        </p:blipFill>
        <p:spPr>
          <a:xfrm>
            <a:off x="122662" y="843351"/>
            <a:ext cx="8321040" cy="2509449"/>
          </a:xfrm>
          <a:prstGeom prst="rect">
            <a:avLst/>
          </a:prstGeom>
        </p:spPr>
      </p:pic>
    </p:spTree>
    <p:extLst>
      <p:ext uri="{BB962C8B-B14F-4D97-AF65-F5344CB8AC3E}">
        <p14:creationId xmlns:p14="http://schemas.microsoft.com/office/powerpoint/2010/main" val="211386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954107"/>
          </a:xfrm>
          <a:prstGeom prst="rect">
            <a:avLst/>
          </a:prstGeom>
        </p:spPr>
        <p:txBody>
          <a:bodyPr wrap="square" rtlCol="0">
            <a:spAutoFit/>
          </a:bodyPr>
          <a:lstStyle/>
          <a:p>
            <a:r>
              <a:rPr lang="en-US" sz="2800" dirty="0"/>
              <a:t>Review of Data Representation worksheet: final 4 rows </a:t>
            </a:r>
          </a:p>
          <a:p>
            <a:endParaRPr lang="en-US" sz="2800" dirty="0">
              <a:solidFill>
                <a:srgbClr val="002060"/>
              </a:solidFill>
            </a:endParaRPr>
          </a:p>
        </p:txBody>
      </p:sp>
      <p:pic>
        <p:nvPicPr>
          <p:cNvPr id="5" name="Picture 4">
            <a:extLst>
              <a:ext uri="{FF2B5EF4-FFF2-40B4-BE49-F238E27FC236}">
                <a16:creationId xmlns:a16="http://schemas.microsoft.com/office/drawing/2014/main" id="{1CBEE3E0-CABB-4988-BC80-D3334E8C4AC9}"/>
              </a:ext>
            </a:extLst>
          </p:cNvPr>
          <p:cNvPicPr>
            <a:picLocks noChangeAspect="1"/>
          </p:cNvPicPr>
          <p:nvPr/>
        </p:nvPicPr>
        <p:blipFill>
          <a:blip r:embed="rId2"/>
          <a:stretch>
            <a:fillRect/>
          </a:stretch>
        </p:blipFill>
        <p:spPr>
          <a:xfrm>
            <a:off x="731586" y="1167168"/>
            <a:ext cx="7315200" cy="356386"/>
          </a:xfrm>
          <a:prstGeom prst="rect">
            <a:avLst/>
          </a:prstGeom>
        </p:spPr>
      </p:pic>
      <p:pic>
        <p:nvPicPr>
          <p:cNvPr id="6" name="Picture 5">
            <a:extLst>
              <a:ext uri="{FF2B5EF4-FFF2-40B4-BE49-F238E27FC236}">
                <a16:creationId xmlns:a16="http://schemas.microsoft.com/office/drawing/2014/main" id="{A96B1429-66F9-47AF-A43E-2A1F2C4C5567}"/>
              </a:ext>
            </a:extLst>
          </p:cNvPr>
          <p:cNvPicPr>
            <a:picLocks noChangeAspect="1"/>
          </p:cNvPicPr>
          <p:nvPr/>
        </p:nvPicPr>
        <p:blipFill>
          <a:blip r:embed="rId3"/>
          <a:stretch>
            <a:fillRect/>
          </a:stretch>
        </p:blipFill>
        <p:spPr>
          <a:xfrm>
            <a:off x="731586" y="1605098"/>
            <a:ext cx="7589520" cy="2132120"/>
          </a:xfrm>
          <a:prstGeom prst="rect">
            <a:avLst/>
          </a:prstGeom>
        </p:spPr>
      </p:pic>
    </p:spTree>
    <p:extLst>
      <p:ext uri="{BB962C8B-B14F-4D97-AF65-F5344CB8AC3E}">
        <p14:creationId xmlns:p14="http://schemas.microsoft.com/office/powerpoint/2010/main" val="166655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C bitwise operators</a:t>
            </a:r>
          </a:p>
        </p:txBody>
      </p:sp>
      <p:pic>
        <p:nvPicPr>
          <p:cNvPr id="3" name="Picture 2">
            <a:extLst>
              <a:ext uri="{FF2B5EF4-FFF2-40B4-BE49-F238E27FC236}">
                <a16:creationId xmlns:a16="http://schemas.microsoft.com/office/drawing/2014/main" id="{8516C78F-36EE-4D5D-8B30-576C0CF50948}"/>
              </a:ext>
            </a:extLst>
          </p:cNvPr>
          <p:cNvPicPr>
            <a:picLocks noChangeAspect="1"/>
          </p:cNvPicPr>
          <p:nvPr/>
        </p:nvPicPr>
        <p:blipFill>
          <a:blip r:embed="rId2"/>
          <a:stretch>
            <a:fillRect/>
          </a:stretch>
        </p:blipFill>
        <p:spPr>
          <a:xfrm>
            <a:off x="326087" y="864644"/>
            <a:ext cx="7040880" cy="3385084"/>
          </a:xfrm>
          <a:prstGeom prst="rect">
            <a:avLst/>
          </a:prstGeom>
        </p:spPr>
      </p:pic>
    </p:spTree>
    <p:extLst>
      <p:ext uri="{BB962C8B-B14F-4D97-AF65-F5344CB8AC3E}">
        <p14:creationId xmlns:p14="http://schemas.microsoft.com/office/powerpoint/2010/main" val="327583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C bitwise operators</a:t>
            </a:r>
          </a:p>
        </p:txBody>
      </p:sp>
      <p:pic>
        <p:nvPicPr>
          <p:cNvPr id="5" name="Picture 4">
            <a:extLst>
              <a:ext uri="{FF2B5EF4-FFF2-40B4-BE49-F238E27FC236}">
                <a16:creationId xmlns:a16="http://schemas.microsoft.com/office/drawing/2014/main" id="{2C48307C-669A-44C5-9942-0DD6B3E22E6D}"/>
              </a:ext>
            </a:extLst>
          </p:cNvPr>
          <p:cNvPicPr>
            <a:picLocks noChangeAspect="1"/>
          </p:cNvPicPr>
          <p:nvPr/>
        </p:nvPicPr>
        <p:blipFill>
          <a:blip r:embed="rId2"/>
          <a:stretch>
            <a:fillRect/>
          </a:stretch>
        </p:blipFill>
        <p:spPr>
          <a:xfrm>
            <a:off x="236406" y="811952"/>
            <a:ext cx="8595360" cy="4225461"/>
          </a:xfrm>
          <a:prstGeom prst="rect">
            <a:avLst/>
          </a:prstGeom>
        </p:spPr>
      </p:pic>
    </p:spTree>
    <p:extLst>
      <p:ext uri="{BB962C8B-B14F-4D97-AF65-F5344CB8AC3E}">
        <p14:creationId xmlns:p14="http://schemas.microsoft.com/office/powerpoint/2010/main" val="3099763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1620</TotalTime>
  <Words>509</Words>
  <Application>Microsoft Office PowerPoint</Application>
  <PresentationFormat>On-screen Show (4:3)</PresentationFormat>
  <Paragraphs>59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78</cp:revision>
  <dcterms:created xsi:type="dcterms:W3CDTF">2020-05-11T15:02:49Z</dcterms:created>
  <dcterms:modified xsi:type="dcterms:W3CDTF">2020-05-19T22:52:05Z</dcterms:modified>
</cp:coreProperties>
</file>