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7" r:id="rId2"/>
    <p:sldId id="259" r:id="rId3"/>
    <p:sldId id="260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92250" autoAdjust="0"/>
  </p:normalViewPr>
  <p:slideViewPr>
    <p:cSldViewPr snapToGrid="0" showGuides="1">
      <p:cViewPr>
        <p:scale>
          <a:sx n="80" d="100"/>
          <a:sy n="80" d="100"/>
        </p:scale>
        <p:origin x="1686" y="72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3207-2DA4-4502-B9D8-268520D886D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F90A-C0A2-4063-9142-A01C3CA9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F90A-C0A2-4063-9142-A01C3CA99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F90A-C0A2-4063-9142-A01C3CA99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F90A-C0A2-4063-9142-A01C3CA990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F90A-C0A2-4063-9142-A01C3CA99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0361-B20F-4EA5-8639-C36D0C4B430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83F-CEFC-448A-A96D-1119C8B735A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CBE2-C557-4B76-AAE0-12A7D88DE4A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AB0-8555-492B-889C-9C3CE0765D5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0972-75DC-4185-AE97-0366BB751D5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2E03-F89F-4C70-B928-D6F8CA29040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84F1-E2C1-4251-8264-833ED38B95D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4EEB-E328-4B14-BBF0-8275371CB8D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9F16-0F7F-4EA5-9D96-3E55F41A707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2073-9859-40BA-B74F-9B60BF7A3CB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B24C-90D4-40EE-A426-D68137023CD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85C3-D677-43B0-BA79-6E753B62A8D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s61.seas.harvard.edu/wiki/images/3/3f/Scribe12-l08-benzguo-hysun-jonathanmiller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6/16/20 and 6/18/20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91A2-ABAC-4522-A9EC-532D0AF2B636}"/>
              </a:ext>
            </a:extLst>
          </p:cNvPr>
          <p:cNvSpPr txBox="1"/>
          <p:nvPr/>
        </p:nvSpPr>
        <p:spPr>
          <a:xfrm>
            <a:off x="-148856" y="768071"/>
            <a:ext cx="8607056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https://github.com/kc13/CS449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</a:p>
          <a:p>
            <a:pPr lvl="1"/>
            <a:r>
              <a:rPr lang="en-US" sz="2400" dirty="0"/>
              <a:t>Continued discussion of bomb lab (phase 1 specifically)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DBD8B-1D4A-487F-9833-5643585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208D2-2272-4749-A62C-2F51214E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5BD39-1846-45F4-88E2-761E2CD7C466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934D5-4990-4249-B536-463DA35E836A}"/>
              </a:ext>
            </a:extLst>
          </p:cNvPr>
          <p:cNvSpPr txBox="1"/>
          <p:nvPr/>
        </p:nvSpPr>
        <p:spPr>
          <a:xfrm>
            <a:off x="243840" y="1058729"/>
            <a:ext cx="212140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Alternative to using breakpoints: We can check this out by using </a:t>
            </a:r>
            <a:r>
              <a:rPr lang="en-US" dirty="0" err="1">
                <a:solidFill>
                  <a:srgbClr val="FFC000"/>
                </a:solidFill>
              </a:rPr>
              <a:t>ni</a:t>
            </a:r>
            <a:r>
              <a:rPr lang="en-US" dirty="0">
                <a:solidFill>
                  <a:srgbClr val="FFC000"/>
                </a:solidFill>
              </a:rPr>
              <a:t> to step through the instructions *without* going into the individual </a:t>
            </a:r>
            <a:r>
              <a:rPr lang="en-US" dirty="0" err="1">
                <a:solidFill>
                  <a:srgbClr val="FFC000"/>
                </a:solidFill>
              </a:rPr>
              <a:t>string_length</a:t>
            </a:r>
            <a:r>
              <a:rPr lang="en-US" dirty="0">
                <a:solidFill>
                  <a:srgbClr val="FFC000"/>
                </a:solidFill>
              </a:rPr>
              <a:t> instructions (use </a:t>
            </a:r>
            <a:r>
              <a:rPr lang="en-US" dirty="0" err="1">
                <a:solidFill>
                  <a:srgbClr val="FFC000"/>
                </a:solidFill>
              </a:rPr>
              <a:t>si</a:t>
            </a:r>
            <a:r>
              <a:rPr lang="en-US" dirty="0">
                <a:solidFill>
                  <a:srgbClr val="FFC000"/>
                </a:solidFill>
              </a:rPr>
              <a:t> if you do want to step through individual instructions of called functions also…)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C89506-6D8C-46D3-AB11-94717459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677555"/>
            <a:ext cx="6400800" cy="53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2AE1C-FA3A-43DE-B640-51237D7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4448B-F304-4E4F-9CA0-448F04216FA2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9D54D-5664-46B3-B6EA-89C22E79672D}"/>
              </a:ext>
            </a:extLst>
          </p:cNvPr>
          <p:cNvSpPr txBox="1"/>
          <p:nvPr/>
        </p:nvSpPr>
        <p:spPr>
          <a:xfrm>
            <a:off x="243840" y="1058729"/>
            <a:ext cx="2121408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Now let’s take a look at what is in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 (remember $</a:t>
            </a:r>
            <a:r>
              <a:rPr lang="en-US" dirty="0" err="1">
                <a:solidFill>
                  <a:srgbClr val="FFC000"/>
                </a:solidFill>
              </a:rPr>
              <a:t>rdi</a:t>
            </a:r>
            <a:r>
              <a:rPr lang="en-US" dirty="0">
                <a:solidFill>
                  <a:srgbClr val="FFC000"/>
                </a:solidFill>
              </a:rPr>
              <a:t> contained “test string”).   This is the return value, which will be copied to $r12d.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EE7999-D387-4A41-B159-60383AF6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06" y="1058729"/>
            <a:ext cx="4906060" cy="221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3C1FD-04A0-4CC5-84FC-0CE8F493B976}"/>
              </a:ext>
            </a:extLst>
          </p:cNvPr>
          <p:cNvSpPr txBox="1"/>
          <p:nvPr/>
        </p:nvSpPr>
        <p:spPr>
          <a:xfrm>
            <a:off x="713232" y="3902562"/>
            <a:ext cx="4809744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This does indeed look like the # of characters in the string passed in through $</a:t>
            </a:r>
            <a:r>
              <a:rPr lang="en-US" dirty="0" err="1">
                <a:solidFill>
                  <a:srgbClr val="FFC000"/>
                </a:solidFill>
              </a:rPr>
              <a:t>rdi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86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2AE1C-FA3A-43DE-B640-51237D7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4448B-F304-4E4F-9CA0-448F04216FA2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9D54D-5664-46B3-B6EA-89C22E79672D}"/>
              </a:ext>
            </a:extLst>
          </p:cNvPr>
          <p:cNvSpPr txBox="1"/>
          <p:nvPr/>
        </p:nvSpPr>
        <p:spPr>
          <a:xfrm>
            <a:off x="243840" y="1058729"/>
            <a:ext cx="2121408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 can repeat the process with the next call to </a:t>
            </a:r>
            <a:r>
              <a:rPr lang="en-US" dirty="0" err="1">
                <a:solidFill>
                  <a:srgbClr val="FFC000"/>
                </a:solidFill>
              </a:rPr>
              <a:t>string_length</a:t>
            </a:r>
            <a:r>
              <a:rPr lang="en-US" dirty="0">
                <a:solidFill>
                  <a:srgbClr val="FFC000"/>
                </a:solidFill>
              </a:rPr>
              <a:t>.  Note now the “Wow!  Brazil is big.” string is the one passed through $</a:t>
            </a:r>
            <a:r>
              <a:rPr lang="en-US" dirty="0" err="1">
                <a:solidFill>
                  <a:srgbClr val="FFC000"/>
                </a:solidFill>
              </a:rPr>
              <a:t>rdi</a:t>
            </a:r>
            <a:r>
              <a:rPr lang="en-US" dirty="0">
                <a:solidFill>
                  <a:srgbClr val="FFC000"/>
                </a:solidFill>
              </a:rPr>
              <a:t>.  19 is what we would expect. 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The mov $0x1, $</a:t>
            </a:r>
            <a:r>
              <a:rPr lang="en-US" dirty="0" err="1">
                <a:solidFill>
                  <a:srgbClr val="FFC000"/>
                </a:solidFill>
              </a:rPr>
              <a:t>edx</a:t>
            </a:r>
            <a:r>
              <a:rPr lang="en-US" dirty="0">
                <a:solidFill>
                  <a:srgbClr val="FFC000"/>
                </a:solidFill>
              </a:rPr>
              <a:t> line will take on more significance later.</a:t>
            </a: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1F8CD7A-8936-4AE5-942C-0DD11E08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36" y="709668"/>
            <a:ext cx="6201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FC918-6DD7-4274-8082-95F85DCD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92668-DE52-4F6C-9078-E9292CC32CFE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3552A-B306-41D4-BB87-CF6609521500}"/>
              </a:ext>
            </a:extLst>
          </p:cNvPr>
          <p:cNvSpPr txBox="1"/>
          <p:nvPr/>
        </p:nvSpPr>
        <p:spPr>
          <a:xfrm>
            <a:off x="158496" y="1034345"/>
            <a:ext cx="2121408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dirty="0" err="1">
                <a:solidFill>
                  <a:srgbClr val="FFC000"/>
                </a:solidFill>
              </a:rPr>
              <a:t>cmp</a:t>
            </a:r>
            <a:r>
              <a:rPr lang="en-US" dirty="0">
                <a:solidFill>
                  <a:srgbClr val="FFC000"/>
                </a:solidFill>
              </a:rPr>
              <a:t> instruction will compare the values in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 (19) and in $r12d (11).  If the values are </a:t>
            </a:r>
            <a:r>
              <a:rPr lang="en-US" b="1" dirty="0">
                <a:solidFill>
                  <a:srgbClr val="FFC000"/>
                </a:solidFill>
              </a:rPr>
              <a:t>equal, </a:t>
            </a:r>
            <a:r>
              <a:rPr lang="en-US" dirty="0">
                <a:solidFill>
                  <a:srgbClr val="FFC000"/>
                </a:solidFill>
              </a:rPr>
              <a:t>then the zero flag (ZF) will be set to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FFC000"/>
                </a:solidFill>
              </a:rPr>
              <a:t>, otherwise it will be set to 0.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FD857-9EF8-4CB1-80AE-085177E8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17" y="776745"/>
            <a:ext cx="650648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F7C47-EDFF-46E7-8F65-27C491DC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C3738-83EA-4D99-A9FB-EF1856BA9F8D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0C29C-310F-499A-9BBD-E88372908D67}"/>
              </a:ext>
            </a:extLst>
          </p:cNvPr>
          <p:cNvSpPr txBox="1"/>
          <p:nvPr/>
        </p:nvSpPr>
        <p:spPr>
          <a:xfrm>
            <a:off x="158496" y="1034345"/>
            <a:ext cx="2121408" cy="20313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 can confirm that the zero flag is </a:t>
            </a:r>
            <a:r>
              <a:rPr lang="en-US" b="1" dirty="0">
                <a:solidFill>
                  <a:srgbClr val="FFC000"/>
                </a:solidFill>
              </a:rPr>
              <a:t>not</a:t>
            </a:r>
            <a:r>
              <a:rPr lang="en-US" dirty="0">
                <a:solidFill>
                  <a:srgbClr val="FFC000"/>
                </a:solidFill>
              </a:rPr>
              <a:t> set (!= 1) by typing ‘info registers $</a:t>
            </a:r>
            <a:r>
              <a:rPr lang="en-US" dirty="0" err="1">
                <a:solidFill>
                  <a:srgbClr val="FFC000"/>
                </a:solidFill>
              </a:rPr>
              <a:t>eflags</a:t>
            </a:r>
            <a:r>
              <a:rPr lang="en-US" dirty="0">
                <a:solidFill>
                  <a:srgbClr val="FFC000"/>
                </a:solidFill>
              </a:rPr>
              <a:t>’.  If it </a:t>
            </a:r>
            <a:r>
              <a:rPr lang="en-US" b="1" dirty="0">
                <a:solidFill>
                  <a:srgbClr val="FFC000"/>
                </a:solidFill>
              </a:rPr>
              <a:t>were</a:t>
            </a:r>
            <a:r>
              <a:rPr lang="en-US" dirty="0">
                <a:solidFill>
                  <a:srgbClr val="FFC000"/>
                </a:solidFill>
              </a:rPr>
              <a:t> set, we would see a ‘ZF’ in this 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299A2-51FB-4480-8166-0489D83BACD1}"/>
              </a:ext>
            </a:extLst>
          </p:cNvPr>
          <p:cNvSpPr txBox="1"/>
          <p:nvPr/>
        </p:nvSpPr>
        <p:spPr>
          <a:xfrm>
            <a:off x="425958" y="4714028"/>
            <a:ext cx="8089392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</a:t>
            </a:r>
            <a:r>
              <a:rPr lang="en-US" dirty="0" err="1">
                <a:solidFill>
                  <a:srgbClr val="FFC000"/>
                </a:solidFill>
              </a:rPr>
              <a:t>jne</a:t>
            </a:r>
            <a:r>
              <a:rPr lang="en-US" dirty="0">
                <a:solidFill>
                  <a:srgbClr val="FFC000"/>
                </a:solidFill>
              </a:rPr>
              <a:t> line </a:t>
            </a:r>
            <a:r>
              <a:rPr lang="en-US" b="1" dirty="0">
                <a:solidFill>
                  <a:srgbClr val="FFC000"/>
                </a:solidFill>
              </a:rPr>
              <a:t>will</a:t>
            </a:r>
            <a:r>
              <a:rPr lang="en-US" dirty="0">
                <a:solidFill>
                  <a:srgbClr val="FFC000"/>
                </a:solidFill>
              </a:rPr>
              <a:t> branch to the indicated instruction address (ref: https://en.wikibooks.org/wiki/X86_Assembly/Control_Flow#Jump_if_Not_Equal)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B8ACA2-0A81-4A9E-9B3B-93235953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8822" r="44533" b="73154"/>
          <a:stretch/>
        </p:blipFill>
        <p:spPr>
          <a:xfrm>
            <a:off x="425958" y="5428778"/>
            <a:ext cx="5120640" cy="11101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0AD800-910C-4097-8638-3428E1DB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21" y="523220"/>
            <a:ext cx="5852160" cy="39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13E7E-ACC6-4BD9-977D-5C59C97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9C679-4B1E-4173-95C3-37A8DF72E45F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DA8854B-0809-4A10-B570-9933C18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57" y="729545"/>
            <a:ext cx="6049219" cy="5420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42EE2-C2B1-44EA-A1E6-344E1D9C5CFE}"/>
              </a:ext>
            </a:extLst>
          </p:cNvPr>
          <p:cNvSpPr txBox="1"/>
          <p:nvPr/>
        </p:nvSpPr>
        <p:spPr>
          <a:xfrm>
            <a:off x="158496" y="1034345"/>
            <a:ext cx="224332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branch to the +70 line is bad news – it means this function will return with an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 value of 1 (see later slides…this triggers an explosion).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If the values *had* been equal, then they would have progressed to the unconditional jump (</a:t>
            </a:r>
            <a:r>
              <a:rPr lang="en-US" dirty="0" err="1">
                <a:solidFill>
                  <a:srgbClr val="FFC000"/>
                </a:solidFill>
              </a:rPr>
              <a:t>jmp</a:t>
            </a:r>
            <a:r>
              <a:rPr lang="en-US" dirty="0">
                <a:solidFill>
                  <a:srgbClr val="FFC000"/>
                </a:solidFill>
              </a:rPr>
              <a:t>) to +51.</a:t>
            </a:r>
          </a:p>
        </p:txBody>
      </p:sp>
    </p:spTree>
    <p:extLst>
      <p:ext uri="{BB962C8B-B14F-4D97-AF65-F5344CB8AC3E}">
        <p14:creationId xmlns:p14="http://schemas.microsoft.com/office/powerpoint/2010/main" val="16653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05CA2-4EAD-49FD-B4AA-38C4473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09558-E47F-4861-B6A6-097BDCF7F800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10DBA-5F4D-4CFE-A897-75AA109F1EAD}"/>
              </a:ext>
            </a:extLst>
          </p:cNvPr>
          <p:cNvSpPr txBox="1"/>
          <p:nvPr/>
        </p:nvSpPr>
        <p:spPr>
          <a:xfrm>
            <a:off x="280416" y="724040"/>
            <a:ext cx="2243328" cy="59093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happens at +51?  Here’s a look at what happens if we run again with the input string “Wow!  Brazil is big.” and set a breakpoint at that line (Breakpoint 4 at 0x401029, type ‘break *0x401029’).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Note 87 is the ascii value for “W”.   What has been accomplished through </a:t>
            </a:r>
            <a:r>
              <a:rPr lang="en-US" dirty="0" err="1">
                <a:solidFill>
                  <a:srgbClr val="FFC000"/>
                </a:solidFill>
              </a:rPr>
              <a:t>movzbl</a:t>
            </a:r>
            <a:r>
              <a:rPr lang="en-US" dirty="0">
                <a:solidFill>
                  <a:srgbClr val="FFC000"/>
                </a:solidFill>
              </a:rPr>
              <a:t> is the placement of the first character of the user’s input string in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.  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F56F1-8CCB-4803-87F2-C974D78E8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85" y="871180"/>
            <a:ext cx="6049219" cy="51156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55BB41-8166-4B0A-9D6A-5044ECA84DB9}"/>
              </a:ext>
            </a:extLst>
          </p:cNvPr>
          <p:cNvSpPr txBox="1"/>
          <p:nvPr/>
        </p:nvSpPr>
        <p:spPr>
          <a:xfrm>
            <a:off x="2936285" y="6187321"/>
            <a:ext cx="5232355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test line confirms that this isn’t the null terminating character.</a:t>
            </a:r>
          </a:p>
        </p:txBody>
      </p:sp>
    </p:spTree>
    <p:extLst>
      <p:ext uri="{BB962C8B-B14F-4D97-AF65-F5344CB8AC3E}">
        <p14:creationId xmlns:p14="http://schemas.microsoft.com/office/powerpoint/2010/main" val="378600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A9095-171C-4AB1-9060-E294F970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13155-758B-427A-979E-D23F45473932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565BDB-F714-4DB8-9DCB-2D226F3C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62" y="663916"/>
            <a:ext cx="6049219" cy="5115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AC41B7-D5B6-4EA8-B3C1-AC373F5247E8}"/>
              </a:ext>
            </a:extLst>
          </p:cNvPr>
          <p:cNvSpPr/>
          <p:nvPr/>
        </p:nvSpPr>
        <p:spPr>
          <a:xfrm>
            <a:off x="3048000" y="3105150"/>
            <a:ext cx="5553075" cy="1076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ADBB-0B22-43EA-ABDF-339D5618E0FD}"/>
              </a:ext>
            </a:extLst>
          </p:cNvPr>
          <p:cNvSpPr txBox="1"/>
          <p:nvPr/>
        </p:nvSpPr>
        <p:spPr>
          <a:xfrm>
            <a:off x="280416" y="724040"/>
            <a:ext cx="224332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Long story short: The green box outlines the region that is looping over the characters of the two strings, byte by byte.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If they ever mismatch, this will trigger a jump to +65, which will again result in the function exiting with a return value of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5AC21-E402-4885-8546-6631DEC8254A}"/>
              </a:ext>
            </a:extLst>
          </p:cNvPr>
          <p:cNvSpPr txBox="1"/>
          <p:nvPr/>
        </p:nvSpPr>
        <p:spPr>
          <a:xfrm>
            <a:off x="280416" y="5895474"/>
            <a:ext cx="7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info on </a:t>
            </a:r>
            <a:r>
              <a:rPr lang="en-US" dirty="0" err="1"/>
              <a:t>movzbl</a:t>
            </a:r>
            <a:r>
              <a:rPr lang="en-US" dirty="0"/>
              <a:t>, see </a:t>
            </a:r>
            <a:r>
              <a:rPr lang="en-US" dirty="0">
                <a:hlinkClick r:id="rId4"/>
              </a:rPr>
              <a:t>https://cs61.seas.harvard.edu/wiki/images/3/3f/Scribe12-l08-benzguo-hysun-jonathanmiller.pdf</a:t>
            </a:r>
            <a:r>
              <a:rPr lang="en-US" dirty="0"/>
              <a:t>, slide 4</a:t>
            </a:r>
          </a:p>
        </p:txBody>
      </p:sp>
    </p:spTree>
    <p:extLst>
      <p:ext uri="{BB962C8B-B14F-4D97-AF65-F5344CB8AC3E}">
        <p14:creationId xmlns:p14="http://schemas.microsoft.com/office/powerpoint/2010/main" val="424255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A9095-171C-4AB1-9060-E294F970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13155-758B-427A-979E-D23F45473932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565BDB-F714-4DB8-9DCB-2D226F3C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62" y="663916"/>
            <a:ext cx="6049219" cy="5115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AC41B7-D5B6-4EA8-B3C1-AC373F5247E8}"/>
              </a:ext>
            </a:extLst>
          </p:cNvPr>
          <p:cNvSpPr/>
          <p:nvPr/>
        </p:nvSpPr>
        <p:spPr>
          <a:xfrm>
            <a:off x="2962275" y="4163929"/>
            <a:ext cx="5553075" cy="1076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3ADBB-0B22-43EA-ABDF-339D5618E0FD}"/>
              </a:ext>
            </a:extLst>
          </p:cNvPr>
          <p:cNvSpPr txBox="1"/>
          <p:nvPr/>
        </p:nvSpPr>
        <p:spPr>
          <a:xfrm>
            <a:off x="280416" y="724040"/>
            <a:ext cx="224332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However, if they never mismatch, then eventually we’ll hit the null terminator.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This means the code will advance to +58, which puts a 0 in $</a:t>
            </a:r>
            <a:r>
              <a:rPr lang="en-US" dirty="0" err="1">
                <a:solidFill>
                  <a:srgbClr val="FFC000"/>
                </a:solidFill>
              </a:rPr>
              <a:t>edx</a:t>
            </a:r>
            <a:r>
              <a:rPr lang="en-US" dirty="0">
                <a:solidFill>
                  <a:srgbClr val="FFC000"/>
                </a:solidFill>
              </a:rPr>
              <a:t>…then there is a jump to +70, which puts that 0 in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…so the return value will be 0.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275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FB5D-FC0C-4238-9931-F2711B97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C7C60-2F43-4782-9BC1-3319248A3400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Returning to phase 1.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0DC487-7BF7-4D42-BB48-5A097D4D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59" y="835246"/>
            <a:ext cx="6049219" cy="282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08938-75AF-4DB3-9B83-6B2C104855FA}"/>
              </a:ext>
            </a:extLst>
          </p:cNvPr>
          <p:cNvSpPr txBox="1"/>
          <p:nvPr/>
        </p:nvSpPr>
        <p:spPr>
          <a:xfrm>
            <a:off x="280416" y="724040"/>
            <a:ext cx="2243328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Returning to phase_1…je will jump when ZF == 1.  $ZF =1 when the output of test is 0 (test will perform bitwise </a:t>
            </a:r>
            <a:r>
              <a:rPr lang="en-US" i="1" dirty="0">
                <a:solidFill>
                  <a:srgbClr val="FFC000"/>
                </a:solidFill>
              </a:rPr>
              <a:t>and</a:t>
            </a:r>
            <a:r>
              <a:rPr lang="en-US" dirty="0">
                <a:solidFill>
                  <a:srgbClr val="FFC000"/>
                </a:solidFill>
              </a:rPr>
              <a:t> on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).  So when $</a:t>
            </a:r>
            <a:r>
              <a:rPr lang="en-US" dirty="0" err="1">
                <a:solidFill>
                  <a:srgbClr val="FFC000"/>
                </a:solidFill>
              </a:rPr>
              <a:t>eax</a:t>
            </a:r>
            <a:r>
              <a:rPr lang="en-US" dirty="0">
                <a:solidFill>
                  <a:srgbClr val="FFC000"/>
                </a:solidFill>
              </a:rPr>
              <a:t> is 0, je will jump to +23, past the call to </a:t>
            </a:r>
            <a:r>
              <a:rPr lang="en-US" dirty="0" err="1">
                <a:solidFill>
                  <a:srgbClr val="FFC000"/>
                </a:solidFill>
              </a:rPr>
              <a:t>explode_bomb</a:t>
            </a:r>
            <a:r>
              <a:rPr lang="en-US" dirty="0">
                <a:solidFill>
                  <a:srgbClr val="FFC000"/>
                </a:solidFill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4938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Side note: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Some midterm topics: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A4185-80F3-4776-876F-9257E94A0FF9}"/>
              </a:ext>
            </a:extLst>
          </p:cNvPr>
          <p:cNvSpPr txBox="1"/>
          <p:nvPr/>
        </p:nvSpPr>
        <p:spPr>
          <a:xfrm>
            <a:off x="-148856" y="768071"/>
            <a:ext cx="8607056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•Data Representation</a:t>
            </a:r>
            <a:br>
              <a:rPr lang="en-US" sz="2400" dirty="0"/>
            </a:br>
            <a:r>
              <a:rPr lang="en-US" sz="2400" dirty="0"/>
              <a:t>–Bit-wise operations, 2’s complement, Floating point, Endianness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•C Programming</a:t>
            </a:r>
            <a:br>
              <a:rPr lang="en-US" sz="2400" dirty="0"/>
            </a:br>
            <a:r>
              <a:rPr lang="en-US" sz="2400" dirty="0"/>
              <a:t>–Pointers, Arrays, Strings, Memory Management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•Machine-level Representation (x86-64)</a:t>
            </a:r>
            <a:br>
              <a:rPr lang="en-US" sz="2400" dirty="0"/>
            </a:br>
            <a:r>
              <a:rPr lang="en-US" sz="2400" dirty="0"/>
              <a:t>–Assembly Basics, Control Flow, Calling Conventions, Buffer Overflow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•Executables</a:t>
            </a:r>
            <a:br>
              <a:rPr lang="en-US" sz="2400" dirty="0"/>
            </a:br>
            <a:r>
              <a:rPr lang="en-US" sz="2400" dirty="0"/>
              <a:t>–Compilers, Assemblers, Linkers, Loaders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F31F0-424D-4C7E-8EC3-5783524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3B4ED-F1C8-4857-8A44-6E295A53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886DC-FE48-427C-AF3B-7E5AFB447502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Final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6F231-E9E9-4BB1-928D-68CC059199A3}"/>
              </a:ext>
            </a:extLst>
          </p:cNvPr>
          <p:cNvSpPr txBox="1"/>
          <p:nvPr/>
        </p:nvSpPr>
        <p:spPr>
          <a:xfrm>
            <a:off x="505326" y="878305"/>
            <a:ext cx="7339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similar strategies may be useful for the other phases, but be aware the solutions are likely much more complicated.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check out the </a:t>
            </a:r>
            <a:r>
              <a:rPr lang="en-US" sz="2000" dirty="0" err="1"/>
              <a:t>gdb</a:t>
            </a:r>
            <a:r>
              <a:rPr lang="en-US" sz="2000" dirty="0"/>
              <a:t> tutorial on the course website.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83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976B-9A8C-4699-AF00-14B86F7F364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Bomb lab revisited: A more detailed look at phase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B600E-F690-42A8-9F8C-2D423E545DE2}"/>
              </a:ext>
            </a:extLst>
          </p:cNvPr>
          <p:cNvSpPr txBox="1"/>
          <p:nvPr/>
        </p:nvSpPr>
        <p:spPr>
          <a:xfrm>
            <a:off x="-148856" y="768071"/>
            <a:ext cx="8607056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A few comments: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Some hints along these lines were already provided on pages 5-6 of the bomb lab instructions.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These slides will illustrate the process of reasoning through phase 1 in more detail.  They also may (hopefully) provide a little more information about x86 in general.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Note that this is simply an illustration with one example bomb – no guarantees may be made regarding how things will work with the bomb you download!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F3C1-8E0A-44ED-AD29-3BD64D29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8294DF-8728-403C-A926-49686A0A455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A few general tips: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357E0-CAD1-4446-94B9-CC022C09569B}"/>
              </a:ext>
            </a:extLst>
          </p:cNvPr>
          <p:cNvSpPr txBox="1"/>
          <p:nvPr/>
        </p:nvSpPr>
        <p:spPr>
          <a:xfrm>
            <a:off x="-148856" y="768071"/>
            <a:ext cx="8607056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Taking notes as you work through this may indeed be very, very helpful.  It may also help to paste or otherwise output different snippets of assembly code into text files.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As stressed in last week’s slides, it is a good precautionary measure to set a breakpoint at </a:t>
            </a:r>
            <a:r>
              <a:rPr lang="en-US" sz="2400" dirty="0" err="1">
                <a:sym typeface="Wingdings" panose="05000000000000000000" pitchFamily="2" charset="2"/>
              </a:rPr>
              <a:t>explode_bomb</a:t>
            </a:r>
            <a:r>
              <a:rPr lang="en-US" sz="2400" dirty="0">
                <a:sym typeface="Wingdings" panose="05000000000000000000" pitchFamily="2" charset="2"/>
              </a:rPr>
              <a:t> (‘break </a:t>
            </a:r>
            <a:r>
              <a:rPr lang="en-US" sz="2400" dirty="0" err="1">
                <a:sym typeface="Wingdings" panose="05000000000000000000" pitchFamily="2" charset="2"/>
              </a:rPr>
              <a:t>explode_bomb</a:t>
            </a:r>
            <a:r>
              <a:rPr lang="en-US" sz="2400" dirty="0">
                <a:sym typeface="Wingdings" panose="05000000000000000000" pitchFamily="2" charset="2"/>
              </a:rPr>
              <a:t>’).  Also note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The breakpoint just ensures that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gdb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will pause at the top of the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explode_bomb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function.  If you continue stepping past this breakpoint, the bomb </a:t>
            </a:r>
            <a:r>
              <a:rPr lang="en-US" sz="2400" u="sng" dirty="0">
                <a:solidFill>
                  <a:srgbClr val="002060"/>
                </a:solidFill>
                <a:sym typeface="Wingdings" panose="05000000000000000000" pitchFamily="2" charset="2"/>
              </a:rPr>
              <a:t>will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explode and this </a:t>
            </a:r>
            <a:r>
              <a:rPr lang="en-US" sz="2400" u="sng" dirty="0">
                <a:solidFill>
                  <a:srgbClr val="002060"/>
                </a:solidFill>
                <a:sym typeface="Wingdings" panose="05000000000000000000" pitchFamily="2" charset="2"/>
              </a:rPr>
              <a:t>will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be registered in the scoreboard (even though you’re running in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gdb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).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If you end up at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explode_bomb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you have various options (restarting execution with ‘run’ or ‘start’, quitting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gdb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with ‘quit’,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etc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…).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7E13-78CF-402E-905E-197958E4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739C8-93B3-4D2C-87C6-BF1D017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2B851-E8BA-4AB7-B4D7-812290C5DBA7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Taking a look at the main method in the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objdump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-d output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D1C66D-F6DF-4A8D-952E-36DBF814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13155" r="3365" b="3822"/>
          <a:stretch/>
        </p:blipFill>
        <p:spPr>
          <a:xfrm>
            <a:off x="109726" y="523217"/>
            <a:ext cx="7132320" cy="6191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915AB4-A8D9-44C3-96B6-D639B6E53DEE}"/>
              </a:ext>
            </a:extLst>
          </p:cNvPr>
          <p:cNvSpPr txBox="1"/>
          <p:nvPr/>
        </p:nvSpPr>
        <p:spPr>
          <a:xfrm>
            <a:off x="5315712" y="5040109"/>
            <a:ext cx="382828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call to phase_1, preceded by call to </a:t>
            </a:r>
            <a:r>
              <a:rPr lang="en-US" dirty="0" err="1">
                <a:solidFill>
                  <a:srgbClr val="FF0000"/>
                </a:solidFill>
              </a:rPr>
              <a:t>read_line</a:t>
            </a:r>
            <a:r>
              <a:rPr lang="en-US" dirty="0">
                <a:solidFill>
                  <a:srgbClr val="FF0000"/>
                </a:solidFill>
              </a:rPr>
              <a:t> and placement of a return value in $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>
                <a:solidFill>
                  <a:srgbClr val="FF0000"/>
                </a:solidFill>
              </a:rPr>
              <a:t> (first argument register).  This is going to be a pointer to the user’s string.</a:t>
            </a:r>
          </a:p>
        </p:txBody>
      </p:sp>
    </p:spTree>
    <p:extLst>
      <p:ext uri="{BB962C8B-B14F-4D97-AF65-F5344CB8AC3E}">
        <p14:creationId xmlns:p14="http://schemas.microsoft.com/office/powerpoint/2010/main" val="13115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2AE11-C457-46AB-A252-0183809A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1F953-B5F0-44CD-995C-8E6000908016}"/>
              </a:ext>
            </a:extLst>
          </p:cNvPr>
          <p:cNvSpPr txBox="1"/>
          <p:nvPr/>
        </p:nvSpPr>
        <p:spPr>
          <a:xfrm>
            <a:off x="0" y="0"/>
            <a:ext cx="887577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Going into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gdb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 + setting some breakpoints + inspecting contents of phase_1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153D3-E3FE-43CB-BEF3-3588F9BF5F6B}"/>
              </a:ext>
            </a:extLst>
          </p:cNvPr>
          <p:cNvSpPr txBox="1"/>
          <p:nvPr/>
        </p:nvSpPr>
        <p:spPr>
          <a:xfrm>
            <a:off x="109728" y="6356351"/>
            <a:ext cx="53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Tip: You can use ctrl-L to clear the screen in </a:t>
            </a:r>
            <a:r>
              <a:rPr lang="en-US" dirty="0" err="1"/>
              <a:t>gdb</a:t>
            </a:r>
            <a:r>
              <a:rPr lang="en-US" dirty="0"/>
              <a:t>.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885406-0E68-4C2A-96D1-500A5BF6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939016"/>
            <a:ext cx="7132320" cy="541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C2C62-F242-4C3B-93D2-45C07EDAA2C8}"/>
              </a:ext>
            </a:extLst>
          </p:cNvPr>
          <p:cNvSpPr txBox="1"/>
          <p:nvPr/>
        </p:nvSpPr>
        <p:spPr>
          <a:xfrm>
            <a:off x="5169408" y="5315712"/>
            <a:ext cx="3828288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Note call to </a:t>
            </a:r>
            <a:r>
              <a:rPr lang="en-US" dirty="0" err="1">
                <a:solidFill>
                  <a:srgbClr val="FFC000"/>
                </a:solidFill>
              </a:rPr>
              <a:t>strings_not_equal</a:t>
            </a:r>
            <a:r>
              <a:rPr lang="en-US" dirty="0">
                <a:solidFill>
                  <a:srgbClr val="FFC000"/>
                </a:solidFill>
              </a:rPr>
              <a:t>, preceded by placement of another string pointer into $</a:t>
            </a:r>
            <a:r>
              <a:rPr lang="en-US" dirty="0" err="1">
                <a:solidFill>
                  <a:srgbClr val="FFC000"/>
                </a:solidFill>
              </a:rPr>
              <a:t>esi</a:t>
            </a:r>
            <a:r>
              <a:rPr lang="en-US" dirty="0">
                <a:solidFill>
                  <a:srgbClr val="FFC000"/>
                </a:solidFill>
              </a:rPr>
              <a:t> (second argument register).</a:t>
            </a:r>
          </a:p>
        </p:txBody>
      </p:sp>
    </p:spTree>
    <p:extLst>
      <p:ext uri="{BB962C8B-B14F-4D97-AF65-F5344CB8AC3E}">
        <p14:creationId xmlns:p14="http://schemas.microsoft.com/office/powerpoint/2010/main" val="130940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208D2-2272-4749-A62C-2F51214E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1366F-241F-4A7E-87FF-5EAE8534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/>
          <a:stretch/>
        </p:blipFill>
        <p:spPr>
          <a:xfrm>
            <a:off x="2300719" y="534036"/>
            <a:ext cx="6371361" cy="6187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5BD39-1846-45F4-88E2-761E2CD7C466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934D5-4990-4249-B536-463DA35E836A}"/>
              </a:ext>
            </a:extLst>
          </p:cNvPr>
          <p:cNvSpPr txBox="1"/>
          <p:nvPr/>
        </p:nvSpPr>
        <p:spPr>
          <a:xfrm>
            <a:off x="85344" y="1230404"/>
            <a:ext cx="2121408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This starts with backing up some values on the stack (remember calling convention) and making some copies between registers, followed by some calls to </a:t>
            </a:r>
            <a:r>
              <a:rPr lang="en-US" dirty="0" err="1">
                <a:solidFill>
                  <a:srgbClr val="FFC000"/>
                </a:solidFill>
              </a:rPr>
              <a:t>string_length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8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208D2-2272-4749-A62C-2F51214E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5BD39-1846-45F4-88E2-761E2CD7C466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934D5-4990-4249-B536-463DA35E836A}"/>
              </a:ext>
            </a:extLst>
          </p:cNvPr>
          <p:cNvSpPr txBox="1"/>
          <p:nvPr/>
        </p:nvSpPr>
        <p:spPr>
          <a:xfrm>
            <a:off x="365760" y="1205033"/>
            <a:ext cx="2121408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Repeat from last week: We can inspect the contents of the argument registers $</a:t>
            </a:r>
            <a:r>
              <a:rPr lang="en-US" dirty="0" err="1">
                <a:solidFill>
                  <a:srgbClr val="FFC000"/>
                </a:solidFill>
              </a:rPr>
              <a:t>rdi</a:t>
            </a:r>
            <a:r>
              <a:rPr lang="en-US" dirty="0">
                <a:solidFill>
                  <a:srgbClr val="FFC000"/>
                </a:solidFill>
              </a:rPr>
              <a:t> and $</a:t>
            </a:r>
            <a:r>
              <a:rPr lang="en-US" dirty="0" err="1">
                <a:solidFill>
                  <a:srgbClr val="FFC000"/>
                </a:solidFill>
              </a:rPr>
              <a:t>rsi</a:t>
            </a:r>
            <a:r>
              <a:rPr lang="en-US" dirty="0">
                <a:solidFill>
                  <a:srgbClr val="FFC000"/>
                </a:solidFill>
              </a:rPr>
              <a:t>.  The /s argument will treat their contents as string pointers when formatting the output.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90432-6499-42DC-9F02-C58E23BEF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8"/>
          <a:stretch/>
        </p:blipFill>
        <p:spPr>
          <a:xfrm>
            <a:off x="3038576" y="1023140"/>
            <a:ext cx="5476774" cy="2031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02043-0D21-4B5F-9604-F0161C918A0B}"/>
              </a:ext>
            </a:extLst>
          </p:cNvPr>
          <p:cNvSpPr txBox="1"/>
          <p:nvPr/>
        </p:nvSpPr>
        <p:spPr>
          <a:xfrm>
            <a:off x="2822448" y="3182034"/>
            <a:ext cx="6053328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 see the input string, and another string which looks like it might be a candidate for the key to defuse phase_1.</a:t>
            </a:r>
          </a:p>
        </p:txBody>
      </p:sp>
    </p:spTree>
    <p:extLst>
      <p:ext uri="{BB962C8B-B14F-4D97-AF65-F5344CB8AC3E}">
        <p14:creationId xmlns:p14="http://schemas.microsoft.com/office/powerpoint/2010/main" val="6285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208D2-2272-4749-A62C-2F51214E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5BD39-1846-45F4-88E2-761E2CD7C466}"/>
              </a:ext>
            </a:extLst>
          </p:cNvPr>
          <p:cNvSpPr txBox="1"/>
          <p:nvPr/>
        </p:nvSpPr>
        <p:spPr>
          <a:xfrm>
            <a:off x="0" y="0"/>
            <a:ext cx="88757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Further exploration of </a:t>
            </a:r>
            <a:r>
              <a:rPr lang="en-US" sz="28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strings_not_equal</a:t>
            </a:r>
            <a:endParaRPr lang="en-US" sz="2800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934D5-4990-4249-B536-463DA35E836A}"/>
              </a:ext>
            </a:extLst>
          </p:cNvPr>
          <p:cNvSpPr txBox="1"/>
          <p:nvPr/>
        </p:nvSpPr>
        <p:spPr>
          <a:xfrm>
            <a:off x="243840" y="1058729"/>
            <a:ext cx="2121408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Returning to our instructions for </a:t>
            </a:r>
            <a:r>
              <a:rPr lang="en-US" dirty="0" err="1">
                <a:solidFill>
                  <a:srgbClr val="FFC000"/>
                </a:solidFill>
              </a:rPr>
              <a:t>strings_not_equal</a:t>
            </a:r>
            <a:r>
              <a:rPr lang="en-US" dirty="0">
                <a:solidFill>
                  <a:srgbClr val="FFC000"/>
                </a:solidFill>
              </a:rPr>
              <a:t>: We might hypothesize that </a:t>
            </a:r>
            <a:r>
              <a:rPr lang="en-US" dirty="0" err="1">
                <a:solidFill>
                  <a:srgbClr val="FFC000"/>
                </a:solidFill>
              </a:rPr>
              <a:t>string_length</a:t>
            </a:r>
            <a:r>
              <a:rPr lang="en-US" dirty="0">
                <a:solidFill>
                  <a:srgbClr val="FFC000"/>
                </a:solidFill>
              </a:rPr>
              <a:t> computes the number of characters in whatever is passed through it in $</a:t>
            </a:r>
            <a:r>
              <a:rPr lang="en-US" dirty="0" err="1">
                <a:solidFill>
                  <a:srgbClr val="FFC000"/>
                </a:solidFill>
              </a:rPr>
              <a:t>rdi</a:t>
            </a:r>
            <a:r>
              <a:rPr lang="en-US" dirty="0">
                <a:solidFill>
                  <a:srgbClr val="FFC000"/>
                </a:solidFill>
              </a:rPr>
              <a:t> (first argument register).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4DDCB0-88B5-4F55-ABC1-23EE1B964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32921"/>
            <a:ext cx="6400800" cy="54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5492</TotalTime>
  <Words>1366</Words>
  <Application>Microsoft Office PowerPoint</Application>
  <PresentationFormat>On-screen Show (4:3)</PresentationFormat>
  <Paragraphs>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224</cp:revision>
  <dcterms:created xsi:type="dcterms:W3CDTF">2020-05-11T15:02:49Z</dcterms:created>
  <dcterms:modified xsi:type="dcterms:W3CDTF">2020-06-16T04:43:55Z</dcterms:modified>
</cp:coreProperties>
</file>